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slides/slide265.xml" ContentType="application/vnd.openxmlformats-officedocument.presentationml.slide+xml"/>
  <Override PartName="/ppt/slides/slide266.xml" ContentType="application/vnd.openxmlformats-officedocument.presentationml.slide+xml"/>
  <Override PartName="/ppt/slides/slide267.xml" ContentType="application/vnd.openxmlformats-officedocument.presentationml.slide+xml"/>
  <Override PartName="/ppt/slides/slide268.xml" ContentType="application/vnd.openxmlformats-officedocument.presentationml.slide+xml"/>
  <Override PartName="/ppt/slides/slide269.xml" ContentType="application/vnd.openxmlformats-officedocument.presentationml.slide+xml"/>
  <Override PartName="/ppt/slides/slide270.xml" ContentType="application/vnd.openxmlformats-officedocument.presentationml.slide+xml"/>
  <Override PartName="/ppt/slides/slide271.xml" ContentType="application/vnd.openxmlformats-officedocument.presentationml.slide+xml"/>
  <Override PartName="/ppt/slides/slide272.xml" ContentType="application/vnd.openxmlformats-officedocument.presentationml.slide+xml"/>
  <Override PartName="/ppt/slides/slide273.xml" ContentType="application/vnd.openxmlformats-officedocument.presentationml.slide+xml"/>
  <Override PartName="/ppt/slides/slide274.xml" ContentType="application/vnd.openxmlformats-officedocument.presentationml.slide+xml"/>
  <Override PartName="/ppt/slides/slide275.xml" ContentType="application/vnd.openxmlformats-officedocument.presentationml.slide+xml"/>
  <Override PartName="/ppt/slides/slide276.xml" ContentType="application/vnd.openxmlformats-officedocument.presentationml.slide+xml"/>
  <Override PartName="/ppt/slides/slide277.xml" ContentType="application/vnd.openxmlformats-officedocument.presentationml.slide+xml"/>
  <Override PartName="/ppt/slides/slide278.xml" ContentType="application/vnd.openxmlformats-officedocument.presentationml.slide+xml"/>
  <Override PartName="/ppt/slides/slide279.xml" ContentType="application/vnd.openxmlformats-officedocument.presentationml.slide+xml"/>
  <Override PartName="/ppt/slides/slide280.xml" ContentType="application/vnd.openxmlformats-officedocument.presentationml.slide+xml"/>
  <Override PartName="/ppt/slides/slide281.xml" ContentType="application/vnd.openxmlformats-officedocument.presentationml.slide+xml"/>
  <Override PartName="/ppt/slides/slide282.xml" ContentType="application/vnd.openxmlformats-officedocument.presentationml.slide+xml"/>
  <Override PartName="/ppt/slides/slide283.xml" ContentType="application/vnd.openxmlformats-officedocument.presentationml.slide+xml"/>
  <Override PartName="/ppt/slides/slide284.xml" ContentType="application/vnd.openxmlformats-officedocument.presentationml.slide+xml"/>
  <Override PartName="/ppt/slides/slide285.xml" ContentType="application/vnd.openxmlformats-officedocument.presentationml.slide+xml"/>
  <Override PartName="/ppt/slides/slide286.xml" ContentType="application/vnd.openxmlformats-officedocument.presentationml.slide+xml"/>
  <Override PartName="/ppt/slides/slide28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89"/>
  </p:notesMasterIdLst>
  <p:handoutMasterIdLst>
    <p:handoutMasterId r:id="rId290"/>
  </p:handoutMasterIdLst>
  <p:sldIdLst>
    <p:sldId id="974" r:id="rId2"/>
    <p:sldId id="1387" r:id="rId3"/>
    <p:sldId id="1388" r:id="rId4"/>
    <p:sldId id="1230" r:id="rId5"/>
    <p:sldId id="1434" r:id="rId6"/>
    <p:sldId id="1223" r:id="rId7"/>
    <p:sldId id="1227" r:id="rId8"/>
    <p:sldId id="1481" r:id="rId9"/>
    <p:sldId id="1482" r:id="rId10"/>
    <p:sldId id="1495" r:id="rId11"/>
    <p:sldId id="1493" r:id="rId12"/>
    <p:sldId id="1494" r:id="rId13"/>
    <p:sldId id="1483" r:id="rId14"/>
    <p:sldId id="1497" r:id="rId15"/>
    <p:sldId id="1496" r:id="rId16"/>
    <p:sldId id="1492" r:id="rId17"/>
    <p:sldId id="1484" r:id="rId18"/>
    <p:sldId id="1499" r:id="rId19"/>
    <p:sldId id="1498" r:id="rId20"/>
    <p:sldId id="1501" r:id="rId21"/>
    <p:sldId id="1500" r:id="rId22"/>
    <p:sldId id="1503" r:id="rId23"/>
    <p:sldId id="1507" r:id="rId24"/>
    <p:sldId id="1508" r:id="rId25"/>
    <p:sldId id="1506" r:id="rId26"/>
    <p:sldId id="1504" r:id="rId27"/>
    <p:sldId id="1505" r:id="rId28"/>
    <p:sldId id="1485" r:id="rId29"/>
    <p:sldId id="1472" r:id="rId30"/>
    <p:sldId id="1471" r:id="rId31"/>
    <p:sldId id="1473" r:id="rId32"/>
    <p:sldId id="1470" r:id="rId33"/>
    <p:sldId id="1433" r:id="rId34"/>
    <p:sldId id="1410" r:id="rId35"/>
    <p:sldId id="1299" r:id="rId36"/>
    <p:sldId id="1272" r:id="rId37"/>
    <p:sldId id="1436" r:id="rId38"/>
    <p:sldId id="1435" r:id="rId39"/>
    <p:sldId id="1305" r:id="rId40"/>
    <p:sldId id="1304" r:id="rId41"/>
    <p:sldId id="1303" r:id="rId42"/>
    <p:sldId id="1438" r:id="rId43"/>
    <p:sldId id="1450" r:id="rId44"/>
    <p:sldId id="1452" r:id="rId45"/>
    <p:sldId id="1453" r:id="rId46"/>
    <p:sldId id="1454" r:id="rId47"/>
    <p:sldId id="1306" r:id="rId48"/>
    <p:sldId id="1273" r:id="rId49"/>
    <p:sldId id="1274" r:id="rId50"/>
    <p:sldId id="1318" r:id="rId51"/>
    <p:sldId id="1320" r:id="rId52"/>
    <p:sldId id="1385" r:id="rId53"/>
    <p:sldId id="1348" r:id="rId54"/>
    <p:sldId id="1236" r:id="rId55"/>
    <p:sldId id="1233" r:id="rId56"/>
    <p:sldId id="1237" r:id="rId57"/>
    <p:sldId id="1292" r:id="rId58"/>
    <p:sldId id="1234" r:id="rId59"/>
    <p:sldId id="1328" r:id="rId60"/>
    <p:sldId id="1329" r:id="rId61"/>
    <p:sldId id="1344" r:id="rId62"/>
    <p:sldId id="1437" r:id="rId63"/>
    <p:sldId id="1343" r:id="rId64"/>
    <p:sldId id="1331" r:id="rId65"/>
    <p:sldId id="1339" r:id="rId66"/>
    <p:sldId id="1340" r:id="rId67"/>
    <p:sldId id="1341" r:id="rId68"/>
    <p:sldId id="1332" r:id="rId69"/>
    <p:sldId id="1411" r:id="rId70"/>
    <p:sldId id="1334" r:id="rId71"/>
    <p:sldId id="1335" r:id="rId72"/>
    <p:sldId id="1337" r:id="rId73"/>
    <p:sldId id="1442" r:id="rId74"/>
    <p:sldId id="1254" r:id="rId75"/>
    <p:sldId id="1255" r:id="rId76"/>
    <p:sldId id="1256" r:id="rId77"/>
    <p:sldId id="1268" r:id="rId78"/>
    <p:sldId id="1346" r:id="rId79"/>
    <p:sldId id="1242" r:id="rId80"/>
    <p:sldId id="1258" r:id="rId81"/>
    <p:sldId id="1283" r:id="rId82"/>
    <p:sldId id="1296" r:id="rId83"/>
    <p:sldId id="1238" r:id="rId84"/>
    <p:sldId id="1240" r:id="rId85"/>
    <p:sldId id="1239" r:id="rId86"/>
    <p:sldId id="1420" r:id="rId87"/>
    <p:sldId id="1361" r:id="rId88"/>
    <p:sldId id="1425" r:id="rId89"/>
    <p:sldId id="1426" r:id="rId90"/>
    <p:sldId id="1427" r:id="rId91"/>
    <p:sldId id="1455" r:id="rId92"/>
    <p:sldId id="1456" r:id="rId93"/>
    <p:sldId id="1457" r:id="rId94"/>
    <p:sldId id="1459" r:id="rId95"/>
    <p:sldId id="1462" r:id="rId96"/>
    <p:sldId id="1250" r:id="rId97"/>
    <p:sldId id="1464" r:id="rId98"/>
    <p:sldId id="1460" r:id="rId99"/>
    <p:sldId id="1431" r:id="rId100"/>
    <p:sldId id="1251" r:id="rId101"/>
    <p:sldId id="1409" r:id="rId102"/>
    <p:sldId id="1354" r:id="rId103"/>
    <p:sldId id="1441" r:id="rId104"/>
    <p:sldId id="1421" r:id="rId105"/>
    <p:sldId id="1412" r:id="rId106"/>
    <p:sldId id="1418" r:id="rId107"/>
    <p:sldId id="1422" r:id="rId108"/>
    <p:sldId id="1440" r:id="rId109"/>
    <p:sldId id="1277" r:id="rId110"/>
    <p:sldId id="1430" r:id="rId111"/>
    <p:sldId id="1286" r:id="rId112"/>
    <p:sldId id="1408" r:id="rId113"/>
    <p:sldId id="1288" r:id="rId114"/>
    <p:sldId id="1287" r:id="rId115"/>
    <p:sldId id="1356" r:id="rId116"/>
    <p:sldId id="1285" r:id="rId117"/>
    <p:sldId id="1392" r:id="rId118"/>
    <p:sldId id="1393" r:id="rId119"/>
    <p:sldId id="1360" r:id="rId120"/>
    <p:sldId id="1461" r:id="rId121"/>
    <p:sldId id="1362" r:id="rId122"/>
    <p:sldId id="1311" r:id="rId123"/>
    <p:sldId id="1364" r:id="rId124"/>
    <p:sldId id="1376" r:id="rId125"/>
    <p:sldId id="1312" r:id="rId126"/>
    <p:sldId id="1313" r:id="rId127"/>
    <p:sldId id="1314" r:id="rId128"/>
    <p:sldId id="1315" r:id="rId129"/>
    <p:sldId id="1316" r:id="rId130"/>
    <p:sldId id="1317" r:id="rId131"/>
    <p:sldId id="1377" r:id="rId132"/>
    <p:sldId id="1352" r:id="rId133"/>
    <p:sldId id="1391" r:id="rId134"/>
    <p:sldId id="1325" r:id="rId135"/>
    <p:sldId id="1099" r:id="rId136"/>
    <p:sldId id="1154" r:id="rId137"/>
    <p:sldId id="1159" r:id="rId138"/>
    <p:sldId id="1156" r:id="rId139"/>
    <p:sldId id="1244" r:id="rId140"/>
    <p:sldId id="1157" r:id="rId141"/>
    <p:sldId id="1158" r:id="rId142"/>
    <p:sldId id="1191" r:id="rId143"/>
    <p:sldId id="1192" r:id="rId144"/>
    <p:sldId id="1153" r:id="rId145"/>
    <p:sldId id="1350" r:id="rId146"/>
    <p:sldId id="1217" r:id="rId147"/>
    <p:sldId id="1220" r:id="rId148"/>
    <p:sldId id="1103" r:id="rId149"/>
    <p:sldId id="1127" r:id="rId150"/>
    <p:sldId id="1087" r:id="rId151"/>
    <p:sldId id="1221" r:id="rId152"/>
    <p:sldId id="1307" r:id="rId153"/>
    <p:sldId id="1308" r:id="rId154"/>
    <p:sldId id="1309" r:id="rId155"/>
    <p:sldId id="1338" r:id="rId156"/>
    <p:sldId id="1474" r:id="rId157"/>
    <p:sldId id="1475" r:id="rId158"/>
    <p:sldId id="1476" r:id="rId159"/>
    <p:sldId id="1477" r:id="rId160"/>
    <p:sldId id="1478" r:id="rId161"/>
    <p:sldId id="1479" r:id="rId162"/>
    <p:sldId id="1480" r:id="rId163"/>
    <p:sldId id="1349" r:id="rId164"/>
    <p:sldId id="816" r:id="rId165"/>
    <p:sldId id="337" r:id="rId166"/>
    <p:sldId id="981" r:id="rId167"/>
    <p:sldId id="1069" r:id="rId168"/>
    <p:sldId id="1229" r:id="rId169"/>
    <p:sldId id="1301" r:id="rId170"/>
    <p:sldId id="1382" r:id="rId171"/>
    <p:sldId id="1439" r:id="rId172"/>
    <p:sldId id="1383" r:id="rId173"/>
    <p:sldId id="1384" r:id="rId174"/>
    <p:sldId id="1389" r:id="rId175"/>
    <p:sldId id="1070" r:id="rId176"/>
    <p:sldId id="1363" r:id="rId177"/>
    <p:sldId id="1071" r:id="rId178"/>
    <p:sldId id="950" r:id="rId179"/>
    <p:sldId id="1017" r:id="rId180"/>
    <p:sldId id="340" r:id="rId181"/>
    <p:sldId id="338" r:id="rId182"/>
    <p:sldId id="1269" r:id="rId183"/>
    <p:sldId id="655" r:id="rId184"/>
    <p:sldId id="805" r:id="rId185"/>
    <p:sldId id="839" r:id="rId186"/>
    <p:sldId id="1380" r:id="rId187"/>
    <p:sldId id="980" r:id="rId188"/>
    <p:sldId id="891" r:id="rId189"/>
    <p:sldId id="838" r:id="rId190"/>
    <p:sldId id="1185" r:id="rId191"/>
    <p:sldId id="1186" r:id="rId192"/>
    <p:sldId id="831" r:id="rId193"/>
    <p:sldId id="795" r:id="rId194"/>
    <p:sldId id="1378" r:id="rId195"/>
    <p:sldId id="1379" r:id="rId196"/>
    <p:sldId id="840" r:id="rId197"/>
    <p:sldId id="919" r:id="rId198"/>
    <p:sldId id="1386" r:id="rId199"/>
    <p:sldId id="1413" r:id="rId200"/>
    <p:sldId id="1414" r:id="rId201"/>
    <p:sldId id="1415" r:id="rId202"/>
    <p:sldId id="1416" r:id="rId203"/>
    <p:sldId id="1417" r:id="rId204"/>
    <p:sldId id="982" r:id="rId205"/>
    <p:sldId id="853" r:id="rId206"/>
    <p:sldId id="895" r:id="rId207"/>
    <p:sldId id="1052" r:id="rId208"/>
    <p:sldId id="1381" r:id="rId209"/>
    <p:sldId id="987" r:id="rId210"/>
    <p:sldId id="988" r:id="rId211"/>
    <p:sldId id="989" r:id="rId212"/>
    <p:sldId id="1394" r:id="rId213"/>
    <p:sldId id="990" r:id="rId214"/>
    <p:sldId id="991" r:id="rId215"/>
    <p:sldId id="1066" r:id="rId216"/>
    <p:sldId id="1252" r:id="rId217"/>
    <p:sldId id="997" r:id="rId218"/>
    <p:sldId id="998" r:id="rId219"/>
    <p:sldId id="999" r:id="rId220"/>
    <p:sldId id="1396" r:id="rId221"/>
    <p:sldId id="1397" r:id="rId222"/>
    <p:sldId id="1398" r:id="rId223"/>
    <p:sldId id="1399" r:id="rId224"/>
    <p:sldId id="1400" r:id="rId225"/>
    <p:sldId id="1407" r:id="rId226"/>
    <p:sldId id="1401" r:id="rId227"/>
    <p:sldId id="1402" r:id="rId228"/>
    <p:sldId id="1403" r:id="rId229"/>
    <p:sldId id="1404" r:id="rId230"/>
    <p:sldId id="1405" r:id="rId231"/>
    <p:sldId id="1406" r:id="rId232"/>
    <p:sldId id="921" r:id="rId233"/>
    <p:sldId id="1025" r:id="rId234"/>
    <p:sldId id="922" r:id="rId235"/>
    <p:sldId id="1026" r:id="rId236"/>
    <p:sldId id="1000" r:id="rId237"/>
    <p:sldId id="1063" r:id="rId238"/>
    <p:sldId id="1064" r:id="rId239"/>
    <p:sldId id="926" r:id="rId240"/>
    <p:sldId id="928" r:id="rId241"/>
    <p:sldId id="929" r:id="rId242"/>
    <p:sldId id="930" r:id="rId243"/>
    <p:sldId id="1018" r:id="rId244"/>
    <p:sldId id="1001" r:id="rId245"/>
    <p:sldId id="1002" r:id="rId246"/>
    <p:sldId id="931" r:id="rId247"/>
    <p:sldId id="1003" r:id="rId248"/>
    <p:sldId id="1067" r:id="rId249"/>
    <p:sldId id="713" r:id="rId250"/>
    <p:sldId id="979" r:id="rId251"/>
    <p:sldId id="1005" r:id="rId252"/>
    <p:sldId id="978" r:id="rId253"/>
    <p:sldId id="714" r:id="rId254"/>
    <p:sldId id="901" r:id="rId255"/>
    <p:sldId id="737" r:id="rId256"/>
    <p:sldId id="811" r:id="rId257"/>
    <p:sldId id="833" r:id="rId258"/>
    <p:sldId id="738" r:id="rId259"/>
    <p:sldId id="739" r:id="rId260"/>
    <p:sldId id="740" r:id="rId261"/>
    <p:sldId id="741" r:id="rId262"/>
    <p:sldId id="824" r:id="rId263"/>
    <p:sldId id="829" r:id="rId264"/>
    <p:sldId id="830" r:id="rId265"/>
    <p:sldId id="832" r:id="rId266"/>
    <p:sldId id="834" r:id="rId267"/>
    <p:sldId id="1068" r:id="rId268"/>
    <p:sldId id="835" r:id="rId269"/>
    <p:sldId id="1072" r:id="rId270"/>
    <p:sldId id="812" r:id="rId271"/>
    <p:sldId id="820" r:id="rId272"/>
    <p:sldId id="1034" r:id="rId273"/>
    <p:sldId id="1035" r:id="rId274"/>
    <p:sldId id="1061" r:id="rId275"/>
    <p:sldId id="1054" r:id="rId276"/>
    <p:sldId id="1055" r:id="rId277"/>
    <p:sldId id="1056" r:id="rId278"/>
    <p:sldId id="1057" r:id="rId279"/>
    <p:sldId id="1058" r:id="rId280"/>
    <p:sldId id="1059" r:id="rId281"/>
    <p:sldId id="428" r:id="rId282"/>
    <p:sldId id="874" r:id="rId283"/>
    <p:sldId id="431" r:id="rId284"/>
    <p:sldId id="915" r:id="rId285"/>
    <p:sldId id="1027" r:id="rId286"/>
    <p:sldId id="1028" r:id="rId287"/>
    <p:sldId id="913" r:id="rId288"/>
  </p:sldIdLst>
  <p:sldSz cx="9144000" cy="6858000" type="screen4x3"/>
  <p:notesSz cx="6858000" cy="9144000"/>
  <p:defaultTextStyle>
    <a:defPPr>
      <a:defRPr lang="en-GB"/>
    </a:defPPr>
    <a:lvl1pPr algn="l" rtl="0" fontAlgn="base">
      <a:spcBef>
        <a:spcPct val="0"/>
      </a:spcBef>
      <a:spcAft>
        <a:spcPct val="0"/>
      </a:spcAft>
      <a:defRPr sz="1200" kern="1200">
        <a:solidFill>
          <a:schemeClr val="tx1"/>
        </a:solidFill>
        <a:latin typeface="Arial" charset="0"/>
        <a:ea typeface="+mn-ea"/>
        <a:cs typeface="Arial" charset="0"/>
      </a:defRPr>
    </a:lvl1pPr>
    <a:lvl2pPr marL="457200" algn="l" rtl="0" fontAlgn="base">
      <a:spcBef>
        <a:spcPct val="0"/>
      </a:spcBef>
      <a:spcAft>
        <a:spcPct val="0"/>
      </a:spcAft>
      <a:defRPr sz="1200" kern="1200">
        <a:solidFill>
          <a:schemeClr val="tx1"/>
        </a:solidFill>
        <a:latin typeface="Arial" charset="0"/>
        <a:ea typeface="+mn-ea"/>
        <a:cs typeface="Arial" charset="0"/>
      </a:defRPr>
    </a:lvl2pPr>
    <a:lvl3pPr marL="914400" algn="l" rtl="0" fontAlgn="base">
      <a:spcBef>
        <a:spcPct val="0"/>
      </a:spcBef>
      <a:spcAft>
        <a:spcPct val="0"/>
      </a:spcAft>
      <a:defRPr sz="1200" kern="1200">
        <a:solidFill>
          <a:schemeClr val="tx1"/>
        </a:solidFill>
        <a:latin typeface="Arial" charset="0"/>
        <a:ea typeface="+mn-ea"/>
        <a:cs typeface="Arial" charset="0"/>
      </a:defRPr>
    </a:lvl3pPr>
    <a:lvl4pPr marL="1371600" algn="l" rtl="0" fontAlgn="base">
      <a:spcBef>
        <a:spcPct val="0"/>
      </a:spcBef>
      <a:spcAft>
        <a:spcPct val="0"/>
      </a:spcAft>
      <a:defRPr sz="1200" kern="1200">
        <a:solidFill>
          <a:schemeClr val="tx1"/>
        </a:solidFill>
        <a:latin typeface="Arial" charset="0"/>
        <a:ea typeface="+mn-ea"/>
        <a:cs typeface="Arial" charset="0"/>
      </a:defRPr>
    </a:lvl4pPr>
    <a:lvl5pPr marL="1828800" algn="l" rtl="0" fontAlgn="base">
      <a:spcBef>
        <a:spcPct val="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Arial" charset="0"/>
        <a:ea typeface="+mn-ea"/>
        <a:cs typeface="Arial" charset="0"/>
      </a:defRPr>
    </a:lvl6pPr>
    <a:lvl7pPr marL="2743200" algn="l" defTabSz="914400" rtl="0" eaLnBrk="1" latinLnBrk="0" hangingPunct="1">
      <a:defRPr sz="1200" kern="1200">
        <a:solidFill>
          <a:schemeClr val="tx1"/>
        </a:solidFill>
        <a:latin typeface="Arial" charset="0"/>
        <a:ea typeface="+mn-ea"/>
        <a:cs typeface="Arial" charset="0"/>
      </a:defRPr>
    </a:lvl7pPr>
    <a:lvl8pPr marL="3200400" algn="l" defTabSz="914400" rtl="0" eaLnBrk="1" latinLnBrk="0" hangingPunct="1">
      <a:defRPr sz="1200" kern="1200">
        <a:solidFill>
          <a:schemeClr val="tx1"/>
        </a:solidFill>
        <a:latin typeface="Arial" charset="0"/>
        <a:ea typeface="+mn-ea"/>
        <a:cs typeface="Arial" charset="0"/>
      </a:defRPr>
    </a:lvl8pPr>
    <a:lvl9pPr marL="3657600" algn="l" defTabSz="914400" rtl="0" eaLnBrk="1" latinLnBrk="0" hangingPunct="1">
      <a:defRPr sz="1200" kern="1200">
        <a:solidFill>
          <a:schemeClr val="tx1"/>
        </a:solidFill>
        <a:latin typeface="Arial" charset="0"/>
        <a:ea typeface="+mn-ea"/>
        <a:cs typeface="Arial" charset="0"/>
      </a:defRPr>
    </a:lvl9pPr>
  </p:defaultTextStyle>
  <p:extLst>
    <p:ext uri="{521415D9-36F7-43E2-AB2F-B90AF26B5E84}">
      <p14:sectionLst xmlns:p14="http://schemas.microsoft.com/office/powerpoint/2010/main">
        <p14:section name="Default Section" id="{D8903DFC-CAD3-4F92-A2B1-29354D33F9B5}">
          <p14:sldIdLst>
            <p14:sldId id="974"/>
            <p14:sldId id="1387"/>
            <p14:sldId id="1388"/>
            <p14:sldId id="1230"/>
            <p14:sldId id="1434"/>
            <p14:sldId id="1223"/>
            <p14:sldId id="1227"/>
            <p14:sldId id="1481"/>
            <p14:sldId id="1482"/>
            <p14:sldId id="1495"/>
            <p14:sldId id="1493"/>
            <p14:sldId id="1494"/>
            <p14:sldId id="1483"/>
            <p14:sldId id="1497"/>
            <p14:sldId id="1496"/>
            <p14:sldId id="1492"/>
            <p14:sldId id="1484"/>
            <p14:sldId id="1499"/>
            <p14:sldId id="1498"/>
            <p14:sldId id="1501"/>
            <p14:sldId id="1500"/>
            <p14:sldId id="1503"/>
            <p14:sldId id="1507"/>
            <p14:sldId id="1508"/>
            <p14:sldId id="1506"/>
            <p14:sldId id="1504"/>
            <p14:sldId id="1505"/>
            <p14:sldId id="1485"/>
          </p14:sldIdLst>
        </p14:section>
        <p14:section name="Untitled Section" id="{B5FB9A4D-6BC9-45B6-94CF-64E8C16A9F16}">
          <p14:sldIdLst>
            <p14:sldId id="1472"/>
            <p14:sldId id="1471"/>
            <p14:sldId id="1473"/>
            <p14:sldId id="1470"/>
            <p14:sldId id="1433"/>
            <p14:sldId id="1410"/>
            <p14:sldId id="1299"/>
            <p14:sldId id="1272"/>
            <p14:sldId id="1436"/>
            <p14:sldId id="1435"/>
            <p14:sldId id="1305"/>
            <p14:sldId id="1304"/>
            <p14:sldId id="1303"/>
            <p14:sldId id="1438"/>
            <p14:sldId id="1450"/>
            <p14:sldId id="1452"/>
            <p14:sldId id="1453"/>
            <p14:sldId id="1454"/>
            <p14:sldId id="1306"/>
            <p14:sldId id="1273"/>
            <p14:sldId id="1274"/>
            <p14:sldId id="1318"/>
            <p14:sldId id="1320"/>
            <p14:sldId id="1385"/>
            <p14:sldId id="1348"/>
            <p14:sldId id="1236"/>
            <p14:sldId id="1233"/>
            <p14:sldId id="1237"/>
            <p14:sldId id="1292"/>
            <p14:sldId id="1234"/>
            <p14:sldId id="1328"/>
            <p14:sldId id="1329"/>
            <p14:sldId id="1344"/>
            <p14:sldId id="1437"/>
            <p14:sldId id="1343"/>
            <p14:sldId id="1331"/>
            <p14:sldId id="1339"/>
            <p14:sldId id="1340"/>
            <p14:sldId id="1341"/>
            <p14:sldId id="1332"/>
            <p14:sldId id="1411"/>
            <p14:sldId id="1334"/>
            <p14:sldId id="1335"/>
            <p14:sldId id="1337"/>
            <p14:sldId id="1442"/>
            <p14:sldId id="1254"/>
            <p14:sldId id="1255"/>
            <p14:sldId id="1256"/>
            <p14:sldId id="1268"/>
            <p14:sldId id="1346"/>
            <p14:sldId id="1242"/>
            <p14:sldId id="1258"/>
            <p14:sldId id="1283"/>
            <p14:sldId id="1296"/>
            <p14:sldId id="1238"/>
            <p14:sldId id="1240"/>
            <p14:sldId id="1239"/>
            <p14:sldId id="1420"/>
            <p14:sldId id="1361"/>
            <p14:sldId id="1425"/>
            <p14:sldId id="1426"/>
            <p14:sldId id="1427"/>
            <p14:sldId id="1455"/>
            <p14:sldId id="1456"/>
            <p14:sldId id="1457"/>
            <p14:sldId id="1459"/>
            <p14:sldId id="1462"/>
            <p14:sldId id="1250"/>
            <p14:sldId id="1464"/>
            <p14:sldId id="1460"/>
            <p14:sldId id="1431"/>
            <p14:sldId id="1251"/>
            <p14:sldId id="1409"/>
            <p14:sldId id="1354"/>
            <p14:sldId id="1441"/>
            <p14:sldId id="1421"/>
            <p14:sldId id="1412"/>
            <p14:sldId id="1418"/>
            <p14:sldId id="1422"/>
            <p14:sldId id="1440"/>
            <p14:sldId id="1277"/>
            <p14:sldId id="1430"/>
            <p14:sldId id="1286"/>
            <p14:sldId id="1408"/>
            <p14:sldId id="1288"/>
            <p14:sldId id="1287"/>
            <p14:sldId id="1356"/>
            <p14:sldId id="1285"/>
            <p14:sldId id="1392"/>
            <p14:sldId id="1393"/>
            <p14:sldId id="1360"/>
            <p14:sldId id="1461"/>
            <p14:sldId id="1362"/>
            <p14:sldId id="1311"/>
            <p14:sldId id="1364"/>
            <p14:sldId id="1376"/>
            <p14:sldId id="1312"/>
            <p14:sldId id="1313"/>
            <p14:sldId id="1314"/>
            <p14:sldId id="1315"/>
            <p14:sldId id="1316"/>
            <p14:sldId id="1317"/>
            <p14:sldId id="1377"/>
            <p14:sldId id="1352"/>
            <p14:sldId id="1391"/>
            <p14:sldId id="1325"/>
            <p14:sldId id="1099"/>
            <p14:sldId id="1154"/>
            <p14:sldId id="1159"/>
            <p14:sldId id="1156"/>
            <p14:sldId id="1244"/>
            <p14:sldId id="1157"/>
            <p14:sldId id="1158"/>
            <p14:sldId id="1191"/>
            <p14:sldId id="1192"/>
            <p14:sldId id="1153"/>
            <p14:sldId id="1350"/>
            <p14:sldId id="1217"/>
            <p14:sldId id="1220"/>
            <p14:sldId id="1103"/>
            <p14:sldId id="1127"/>
            <p14:sldId id="1087"/>
            <p14:sldId id="1221"/>
            <p14:sldId id="1307"/>
            <p14:sldId id="1308"/>
            <p14:sldId id="1309"/>
            <p14:sldId id="1338"/>
            <p14:sldId id="1474"/>
            <p14:sldId id="1475"/>
            <p14:sldId id="1476"/>
            <p14:sldId id="1477"/>
            <p14:sldId id="1478"/>
            <p14:sldId id="1479"/>
            <p14:sldId id="1480"/>
            <p14:sldId id="1349"/>
            <p14:sldId id="816"/>
            <p14:sldId id="337"/>
            <p14:sldId id="981"/>
            <p14:sldId id="1069"/>
            <p14:sldId id="1229"/>
            <p14:sldId id="1301"/>
            <p14:sldId id="1382"/>
            <p14:sldId id="1439"/>
            <p14:sldId id="1383"/>
            <p14:sldId id="1384"/>
            <p14:sldId id="1389"/>
            <p14:sldId id="1070"/>
            <p14:sldId id="1363"/>
            <p14:sldId id="1071"/>
            <p14:sldId id="950"/>
            <p14:sldId id="1017"/>
            <p14:sldId id="340"/>
            <p14:sldId id="338"/>
            <p14:sldId id="1269"/>
            <p14:sldId id="655"/>
            <p14:sldId id="805"/>
            <p14:sldId id="839"/>
            <p14:sldId id="1380"/>
            <p14:sldId id="980"/>
            <p14:sldId id="891"/>
            <p14:sldId id="838"/>
            <p14:sldId id="1185"/>
            <p14:sldId id="1186"/>
            <p14:sldId id="831"/>
            <p14:sldId id="795"/>
            <p14:sldId id="1378"/>
            <p14:sldId id="1379"/>
            <p14:sldId id="840"/>
            <p14:sldId id="919"/>
            <p14:sldId id="1386"/>
            <p14:sldId id="1413"/>
            <p14:sldId id="1414"/>
            <p14:sldId id="1415"/>
            <p14:sldId id="1416"/>
            <p14:sldId id="1417"/>
            <p14:sldId id="982"/>
            <p14:sldId id="853"/>
            <p14:sldId id="895"/>
            <p14:sldId id="1052"/>
            <p14:sldId id="1381"/>
            <p14:sldId id="987"/>
            <p14:sldId id="988"/>
            <p14:sldId id="989"/>
            <p14:sldId id="1394"/>
            <p14:sldId id="990"/>
            <p14:sldId id="991"/>
            <p14:sldId id="1066"/>
            <p14:sldId id="1252"/>
            <p14:sldId id="997"/>
            <p14:sldId id="998"/>
            <p14:sldId id="999"/>
            <p14:sldId id="1396"/>
            <p14:sldId id="1397"/>
            <p14:sldId id="1398"/>
            <p14:sldId id="1399"/>
            <p14:sldId id="1400"/>
            <p14:sldId id="1407"/>
            <p14:sldId id="1401"/>
            <p14:sldId id="1402"/>
            <p14:sldId id="1403"/>
            <p14:sldId id="1404"/>
            <p14:sldId id="1405"/>
            <p14:sldId id="1406"/>
            <p14:sldId id="921"/>
            <p14:sldId id="1025"/>
            <p14:sldId id="922"/>
            <p14:sldId id="1026"/>
            <p14:sldId id="1000"/>
            <p14:sldId id="1063"/>
            <p14:sldId id="1064"/>
            <p14:sldId id="926"/>
            <p14:sldId id="928"/>
            <p14:sldId id="929"/>
            <p14:sldId id="930"/>
            <p14:sldId id="1018"/>
            <p14:sldId id="1001"/>
            <p14:sldId id="1002"/>
            <p14:sldId id="931"/>
            <p14:sldId id="1003"/>
            <p14:sldId id="1067"/>
            <p14:sldId id="713"/>
            <p14:sldId id="979"/>
            <p14:sldId id="1005"/>
            <p14:sldId id="978"/>
            <p14:sldId id="714"/>
            <p14:sldId id="901"/>
            <p14:sldId id="737"/>
            <p14:sldId id="811"/>
            <p14:sldId id="833"/>
            <p14:sldId id="738"/>
            <p14:sldId id="739"/>
            <p14:sldId id="740"/>
            <p14:sldId id="741"/>
            <p14:sldId id="824"/>
            <p14:sldId id="829"/>
            <p14:sldId id="830"/>
            <p14:sldId id="832"/>
            <p14:sldId id="834"/>
            <p14:sldId id="1068"/>
            <p14:sldId id="835"/>
            <p14:sldId id="1072"/>
            <p14:sldId id="812"/>
            <p14:sldId id="820"/>
            <p14:sldId id="1034"/>
            <p14:sldId id="1035"/>
            <p14:sldId id="1061"/>
            <p14:sldId id="1054"/>
            <p14:sldId id="1055"/>
            <p14:sldId id="1056"/>
            <p14:sldId id="1057"/>
            <p14:sldId id="1058"/>
            <p14:sldId id="1059"/>
            <p14:sldId id="428"/>
            <p14:sldId id="874"/>
            <p14:sldId id="431"/>
            <p14:sldId id="915"/>
            <p14:sldId id="1027"/>
            <p14:sldId id="1028"/>
            <p14:sldId id="913"/>
          </p14:sldIdLst>
        </p14:section>
      </p14:sectionLst>
    </p:ext>
    <p:ext uri="{EFAFB233-063F-42B5-8137-9DF3F51BA10A}">
      <p15:sldGuideLst xmlns:p15="http://schemas.microsoft.com/office/powerpoint/2012/main">
        <p15:guide id="1" orient="horz">
          <p15:clr>
            <a:srgbClr val="A4A3A4"/>
          </p15:clr>
        </p15:guide>
        <p15:guide id="2" pos="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9933"/>
    <a:srgbClr val="066CC8"/>
    <a:srgbClr val="0561B5"/>
    <a:srgbClr val="0377B7"/>
    <a:srgbClr val="6600FF"/>
    <a:srgbClr val="3366CC"/>
    <a:srgbClr val="0066CC"/>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403" autoAdjust="0"/>
    <p:restoredTop sz="94624" autoAdjust="0"/>
  </p:normalViewPr>
  <p:slideViewPr>
    <p:cSldViewPr>
      <p:cViewPr varScale="1">
        <p:scale>
          <a:sx n="70" d="100"/>
          <a:sy n="70" d="100"/>
        </p:scale>
        <p:origin x="1018" y="43"/>
      </p:cViewPr>
      <p:guideLst>
        <p:guide orient="horz"/>
        <p:guide pos="9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63" Type="http://schemas.openxmlformats.org/officeDocument/2006/relationships/slide" Target="slides/slide62.xml"/><Relationship Id="rId159" Type="http://schemas.openxmlformats.org/officeDocument/2006/relationships/slide" Target="slides/slide158.xml"/><Relationship Id="rId170" Type="http://schemas.openxmlformats.org/officeDocument/2006/relationships/slide" Target="slides/slide169.xml"/><Relationship Id="rId226" Type="http://schemas.openxmlformats.org/officeDocument/2006/relationships/slide" Target="slides/slide225.xml"/><Relationship Id="rId268" Type="http://schemas.openxmlformats.org/officeDocument/2006/relationships/slide" Target="slides/slide267.xml"/><Relationship Id="rId32" Type="http://schemas.openxmlformats.org/officeDocument/2006/relationships/slide" Target="slides/slide31.xml"/><Relationship Id="rId74" Type="http://schemas.openxmlformats.org/officeDocument/2006/relationships/slide" Target="slides/slide73.xml"/><Relationship Id="rId128" Type="http://schemas.openxmlformats.org/officeDocument/2006/relationships/slide" Target="slides/slide127.xml"/><Relationship Id="rId5" Type="http://schemas.openxmlformats.org/officeDocument/2006/relationships/slide" Target="slides/slide4.xml"/><Relationship Id="rId181" Type="http://schemas.openxmlformats.org/officeDocument/2006/relationships/slide" Target="slides/slide180.xml"/><Relationship Id="rId237" Type="http://schemas.openxmlformats.org/officeDocument/2006/relationships/slide" Target="slides/slide236.xml"/><Relationship Id="rId279" Type="http://schemas.openxmlformats.org/officeDocument/2006/relationships/slide" Target="slides/slide278.xml"/><Relationship Id="rId43" Type="http://schemas.openxmlformats.org/officeDocument/2006/relationships/slide" Target="slides/slide42.xml"/><Relationship Id="rId139" Type="http://schemas.openxmlformats.org/officeDocument/2006/relationships/slide" Target="slides/slide138.xml"/><Relationship Id="rId290" Type="http://schemas.openxmlformats.org/officeDocument/2006/relationships/handoutMaster" Target="handoutMasters/handoutMaster1.xml"/><Relationship Id="rId85" Type="http://schemas.openxmlformats.org/officeDocument/2006/relationships/slide" Target="slides/slide84.xml"/><Relationship Id="rId150" Type="http://schemas.openxmlformats.org/officeDocument/2006/relationships/slide" Target="slides/slide149.xml"/><Relationship Id="rId192" Type="http://schemas.openxmlformats.org/officeDocument/2006/relationships/slide" Target="slides/slide191.xml"/><Relationship Id="rId206" Type="http://schemas.openxmlformats.org/officeDocument/2006/relationships/slide" Target="slides/slide205.xml"/><Relationship Id="rId248" Type="http://schemas.openxmlformats.org/officeDocument/2006/relationships/slide" Target="slides/slide247.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280" Type="http://schemas.openxmlformats.org/officeDocument/2006/relationships/slide" Target="slides/slide279.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82" Type="http://schemas.openxmlformats.org/officeDocument/2006/relationships/slide" Target="slides/slide181.xml"/><Relationship Id="rId217" Type="http://schemas.openxmlformats.org/officeDocument/2006/relationships/slide" Target="slides/slide216.xml"/><Relationship Id="rId6" Type="http://schemas.openxmlformats.org/officeDocument/2006/relationships/slide" Target="slides/slide5.xml"/><Relationship Id="rId238" Type="http://schemas.openxmlformats.org/officeDocument/2006/relationships/slide" Target="slides/slide237.xml"/><Relationship Id="rId259" Type="http://schemas.openxmlformats.org/officeDocument/2006/relationships/slide" Target="slides/slide258.xml"/><Relationship Id="rId23" Type="http://schemas.openxmlformats.org/officeDocument/2006/relationships/slide" Target="slides/slide22.xml"/><Relationship Id="rId119" Type="http://schemas.openxmlformats.org/officeDocument/2006/relationships/slide" Target="slides/slide118.xml"/><Relationship Id="rId270" Type="http://schemas.openxmlformats.org/officeDocument/2006/relationships/slide" Target="slides/slide269.xml"/><Relationship Id="rId291" Type="http://schemas.openxmlformats.org/officeDocument/2006/relationships/presProps" Target="presProps.xml"/><Relationship Id="rId44" Type="http://schemas.openxmlformats.org/officeDocument/2006/relationships/slide" Target="slides/slide43.xml"/><Relationship Id="rId65" Type="http://schemas.openxmlformats.org/officeDocument/2006/relationships/slide" Target="slides/slide64.xml"/><Relationship Id="rId86" Type="http://schemas.openxmlformats.org/officeDocument/2006/relationships/slide" Target="slides/slide85.xml"/><Relationship Id="rId130" Type="http://schemas.openxmlformats.org/officeDocument/2006/relationships/slide" Target="slides/slide129.xml"/><Relationship Id="rId151" Type="http://schemas.openxmlformats.org/officeDocument/2006/relationships/slide" Target="slides/slide150.xml"/><Relationship Id="rId172" Type="http://schemas.openxmlformats.org/officeDocument/2006/relationships/slide" Target="slides/slide171.xml"/><Relationship Id="rId193" Type="http://schemas.openxmlformats.org/officeDocument/2006/relationships/slide" Target="slides/slide192.xml"/><Relationship Id="rId207" Type="http://schemas.openxmlformats.org/officeDocument/2006/relationships/slide" Target="slides/slide206.xml"/><Relationship Id="rId228" Type="http://schemas.openxmlformats.org/officeDocument/2006/relationships/slide" Target="slides/slide227.xml"/><Relationship Id="rId249" Type="http://schemas.openxmlformats.org/officeDocument/2006/relationships/slide" Target="slides/slide248.xml"/><Relationship Id="rId13" Type="http://schemas.openxmlformats.org/officeDocument/2006/relationships/slide" Target="slides/slide12.xml"/><Relationship Id="rId109" Type="http://schemas.openxmlformats.org/officeDocument/2006/relationships/slide" Target="slides/slide108.xml"/><Relationship Id="rId260" Type="http://schemas.openxmlformats.org/officeDocument/2006/relationships/slide" Target="slides/slide259.xml"/><Relationship Id="rId281" Type="http://schemas.openxmlformats.org/officeDocument/2006/relationships/slide" Target="slides/slide280.xml"/><Relationship Id="rId34" Type="http://schemas.openxmlformats.org/officeDocument/2006/relationships/slide" Target="slides/slide33.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20" Type="http://schemas.openxmlformats.org/officeDocument/2006/relationships/slide" Target="slides/slide119.xml"/><Relationship Id="rId141" Type="http://schemas.openxmlformats.org/officeDocument/2006/relationships/slide" Target="slides/slide140.xml"/><Relationship Id="rId7" Type="http://schemas.openxmlformats.org/officeDocument/2006/relationships/slide" Target="slides/slide6.xml"/><Relationship Id="rId162" Type="http://schemas.openxmlformats.org/officeDocument/2006/relationships/slide" Target="slides/slide161.xml"/><Relationship Id="rId183" Type="http://schemas.openxmlformats.org/officeDocument/2006/relationships/slide" Target="slides/slide182.xml"/><Relationship Id="rId218" Type="http://schemas.openxmlformats.org/officeDocument/2006/relationships/slide" Target="slides/slide217.xml"/><Relationship Id="rId239" Type="http://schemas.openxmlformats.org/officeDocument/2006/relationships/slide" Target="slides/slide238.xml"/><Relationship Id="rId250" Type="http://schemas.openxmlformats.org/officeDocument/2006/relationships/slide" Target="slides/slide249.xml"/><Relationship Id="rId271" Type="http://schemas.openxmlformats.org/officeDocument/2006/relationships/slide" Target="slides/slide270.xml"/><Relationship Id="rId292" Type="http://schemas.openxmlformats.org/officeDocument/2006/relationships/viewProps" Target="viewProps.xml"/><Relationship Id="rId24" Type="http://schemas.openxmlformats.org/officeDocument/2006/relationships/slide" Target="slides/slide23.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31" Type="http://schemas.openxmlformats.org/officeDocument/2006/relationships/slide" Target="slides/slide130.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208" Type="http://schemas.openxmlformats.org/officeDocument/2006/relationships/slide" Target="slides/slide207.xml"/><Relationship Id="rId229" Type="http://schemas.openxmlformats.org/officeDocument/2006/relationships/slide" Target="slides/slide228.xml"/><Relationship Id="rId240" Type="http://schemas.openxmlformats.org/officeDocument/2006/relationships/slide" Target="slides/slide239.xml"/><Relationship Id="rId261" Type="http://schemas.openxmlformats.org/officeDocument/2006/relationships/slide" Target="slides/slide260.xml"/><Relationship Id="rId14" Type="http://schemas.openxmlformats.org/officeDocument/2006/relationships/slide" Target="slides/slide13.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282" Type="http://schemas.openxmlformats.org/officeDocument/2006/relationships/slide" Target="slides/slide281.xml"/><Relationship Id="rId8" Type="http://schemas.openxmlformats.org/officeDocument/2006/relationships/slide" Target="slides/slide7.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219" Type="http://schemas.openxmlformats.org/officeDocument/2006/relationships/slide" Target="slides/slide218.xml"/><Relationship Id="rId230" Type="http://schemas.openxmlformats.org/officeDocument/2006/relationships/slide" Target="slides/slide229.xml"/><Relationship Id="rId251" Type="http://schemas.openxmlformats.org/officeDocument/2006/relationships/slide" Target="slides/slide250.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72" Type="http://schemas.openxmlformats.org/officeDocument/2006/relationships/slide" Target="slides/slide271.xml"/><Relationship Id="rId293" Type="http://schemas.openxmlformats.org/officeDocument/2006/relationships/theme" Target="theme/theme1.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95" Type="http://schemas.openxmlformats.org/officeDocument/2006/relationships/slide" Target="slides/slide194.xml"/><Relationship Id="rId209" Type="http://schemas.openxmlformats.org/officeDocument/2006/relationships/slide" Target="slides/slide208.xml"/><Relationship Id="rId220" Type="http://schemas.openxmlformats.org/officeDocument/2006/relationships/slide" Target="slides/slide219.xml"/><Relationship Id="rId241" Type="http://schemas.openxmlformats.org/officeDocument/2006/relationships/slide" Target="slides/slide24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262" Type="http://schemas.openxmlformats.org/officeDocument/2006/relationships/slide" Target="slides/slide261.xml"/><Relationship Id="rId283" Type="http://schemas.openxmlformats.org/officeDocument/2006/relationships/slide" Target="slides/slide282.xml"/><Relationship Id="rId78" Type="http://schemas.openxmlformats.org/officeDocument/2006/relationships/slide" Target="slides/slide77.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64" Type="http://schemas.openxmlformats.org/officeDocument/2006/relationships/slide" Target="slides/slide163.xml"/><Relationship Id="rId185" Type="http://schemas.openxmlformats.org/officeDocument/2006/relationships/slide" Target="slides/slide184.xml"/><Relationship Id="rId9" Type="http://schemas.openxmlformats.org/officeDocument/2006/relationships/slide" Target="slides/slide8.xml"/><Relationship Id="rId210" Type="http://schemas.openxmlformats.org/officeDocument/2006/relationships/slide" Target="slides/slide209.xml"/><Relationship Id="rId26" Type="http://schemas.openxmlformats.org/officeDocument/2006/relationships/slide" Target="slides/slide25.xml"/><Relationship Id="rId231" Type="http://schemas.openxmlformats.org/officeDocument/2006/relationships/slide" Target="slides/slide230.xml"/><Relationship Id="rId252" Type="http://schemas.openxmlformats.org/officeDocument/2006/relationships/slide" Target="slides/slide251.xml"/><Relationship Id="rId273" Type="http://schemas.openxmlformats.org/officeDocument/2006/relationships/slide" Target="slides/slide272.xml"/><Relationship Id="rId294" Type="http://schemas.openxmlformats.org/officeDocument/2006/relationships/tableStyles" Target="tableStyles.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242" Type="http://schemas.openxmlformats.org/officeDocument/2006/relationships/slide" Target="slides/slide241.xml"/><Relationship Id="rId263" Type="http://schemas.openxmlformats.org/officeDocument/2006/relationships/slide" Target="slides/slide262.xml"/><Relationship Id="rId284" Type="http://schemas.openxmlformats.org/officeDocument/2006/relationships/slide" Target="slides/slide283.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 Id="rId232" Type="http://schemas.openxmlformats.org/officeDocument/2006/relationships/slide" Target="slides/slide231.xml"/><Relationship Id="rId253" Type="http://schemas.openxmlformats.org/officeDocument/2006/relationships/slide" Target="slides/slide252.xml"/><Relationship Id="rId274" Type="http://schemas.openxmlformats.org/officeDocument/2006/relationships/slide" Target="slides/slide273.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 Id="rId201" Type="http://schemas.openxmlformats.org/officeDocument/2006/relationships/slide" Target="slides/slide200.xml"/><Relationship Id="rId222" Type="http://schemas.openxmlformats.org/officeDocument/2006/relationships/slide" Target="slides/slide221.xml"/><Relationship Id="rId243" Type="http://schemas.openxmlformats.org/officeDocument/2006/relationships/slide" Target="slides/slide242.xml"/><Relationship Id="rId264" Type="http://schemas.openxmlformats.org/officeDocument/2006/relationships/slide" Target="slides/slide263.xml"/><Relationship Id="rId285" Type="http://schemas.openxmlformats.org/officeDocument/2006/relationships/slide" Target="slides/slide284.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1" Type="http://schemas.openxmlformats.org/officeDocument/2006/relationships/slideMaster" Target="slideMasters/slideMaster1.xml"/><Relationship Id="rId212" Type="http://schemas.openxmlformats.org/officeDocument/2006/relationships/slide" Target="slides/slide211.xml"/><Relationship Id="rId233" Type="http://schemas.openxmlformats.org/officeDocument/2006/relationships/slide" Target="slides/slide232.xml"/><Relationship Id="rId254" Type="http://schemas.openxmlformats.org/officeDocument/2006/relationships/slide" Target="slides/slide253.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275" Type="http://schemas.openxmlformats.org/officeDocument/2006/relationships/slide" Target="slides/slide274.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202" Type="http://schemas.openxmlformats.org/officeDocument/2006/relationships/slide" Target="slides/slide201.xml"/><Relationship Id="rId223" Type="http://schemas.openxmlformats.org/officeDocument/2006/relationships/slide" Target="slides/slide222.xml"/><Relationship Id="rId244" Type="http://schemas.openxmlformats.org/officeDocument/2006/relationships/slide" Target="slides/slide243.xml"/><Relationship Id="rId18" Type="http://schemas.openxmlformats.org/officeDocument/2006/relationships/slide" Target="slides/slide17.xml"/><Relationship Id="rId39" Type="http://schemas.openxmlformats.org/officeDocument/2006/relationships/slide" Target="slides/slide38.xml"/><Relationship Id="rId265" Type="http://schemas.openxmlformats.org/officeDocument/2006/relationships/slide" Target="slides/slide264.xml"/><Relationship Id="rId286" Type="http://schemas.openxmlformats.org/officeDocument/2006/relationships/slide" Target="slides/slide285.xml"/><Relationship Id="rId50" Type="http://schemas.openxmlformats.org/officeDocument/2006/relationships/slide" Target="slides/slide49.xml"/><Relationship Id="rId104" Type="http://schemas.openxmlformats.org/officeDocument/2006/relationships/slide" Target="slides/slide103.xml"/><Relationship Id="rId125" Type="http://schemas.openxmlformats.org/officeDocument/2006/relationships/slide" Target="slides/slide124.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1" Type="http://schemas.openxmlformats.org/officeDocument/2006/relationships/slide" Target="slides/slide70.xml"/><Relationship Id="rId92" Type="http://schemas.openxmlformats.org/officeDocument/2006/relationships/slide" Target="slides/slide91.xml"/><Relationship Id="rId213" Type="http://schemas.openxmlformats.org/officeDocument/2006/relationships/slide" Target="slides/slide212.xml"/><Relationship Id="rId234" Type="http://schemas.openxmlformats.org/officeDocument/2006/relationships/slide" Target="slides/slide233.xml"/><Relationship Id="rId2" Type="http://schemas.openxmlformats.org/officeDocument/2006/relationships/slide" Target="slides/slide1.xml"/><Relationship Id="rId29" Type="http://schemas.openxmlformats.org/officeDocument/2006/relationships/slide" Target="slides/slide28.xml"/><Relationship Id="rId255" Type="http://schemas.openxmlformats.org/officeDocument/2006/relationships/slide" Target="slides/slide254.xml"/><Relationship Id="rId276" Type="http://schemas.openxmlformats.org/officeDocument/2006/relationships/slide" Target="slides/slide275.xml"/><Relationship Id="rId40" Type="http://schemas.openxmlformats.org/officeDocument/2006/relationships/slide" Target="slides/slide39.xml"/><Relationship Id="rId115" Type="http://schemas.openxmlformats.org/officeDocument/2006/relationships/slide" Target="slides/slide114.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99" Type="http://schemas.openxmlformats.org/officeDocument/2006/relationships/slide" Target="slides/slide198.xml"/><Relationship Id="rId203" Type="http://schemas.openxmlformats.org/officeDocument/2006/relationships/slide" Target="slides/slide202.xml"/><Relationship Id="rId19" Type="http://schemas.openxmlformats.org/officeDocument/2006/relationships/slide" Target="slides/slide18.xml"/><Relationship Id="rId224" Type="http://schemas.openxmlformats.org/officeDocument/2006/relationships/slide" Target="slides/slide223.xml"/><Relationship Id="rId245" Type="http://schemas.openxmlformats.org/officeDocument/2006/relationships/slide" Target="slides/slide244.xml"/><Relationship Id="rId266" Type="http://schemas.openxmlformats.org/officeDocument/2006/relationships/slide" Target="slides/slide265.xml"/><Relationship Id="rId287" Type="http://schemas.openxmlformats.org/officeDocument/2006/relationships/slide" Target="slides/slide286.xml"/><Relationship Id="rId30" Type="http://schemas.openxmlformats.org/officeDocument/2006/relationships/slide" Target="slides/slide2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189" Type="http://schemas.openxmlformats.org/officeDocument/2006/relationships/slide" Target="slides/slide188.xml"/><Relationship Id="rId3" Type="http://schemas.openxmlformats.org/officeDocument/2006/relationships/slide" Target="slides/slide2.xml"/><Relationship Id="rId214" Type="http://schemas.openxmlformats.org/officeDocument/2006/relationships/slide" Target="slides/slide213.xml"/><Relationship Id="rId235" Type="http://schemas.openxmlformats.org/officeDocument/2006/relationships/slide" Target="slides/slide234.xml"/><Relationship Id="rId256" Type="http://schemas.openxmlformats.org/officeDocument/2006/relationships/slide" Target="slides/slide255.xml"/><Relationship Id="rId277" Type="http://schemas.openxmlformats.org/officeDocument/2006/relationships/slide" Target="slides/slide27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179" Type="http://schemas.openxmlformats.org/officeDocument/2006/relationships/slide" Target="slides/slide178.xml"/><Relationship Id="rId190" Type="http://schemas.openxmlformats.org/officeDocument/2006/relationships/slide" Target="slides/slide189.xml"/><Relationship Id="rId204" Type="http://schemas.openxmlformats.org/officeDocument/2006/relationships/slide" Target="slides/slide203.xml"/><Relationship Id="rId225" Type="http://schemas.openxmlformats.org/officeDocument/2006/relationships/slide" Target="slides/slide224.xml"/><Relationship Id="rId246" Type="http://schemas.openxmlformats.org/officeDocument/2006/relationships/slide" Target="slides/slide245.xml"/><Relationship Id="rId267" Type="http://schemas.openxmlformats.org/officeDocument/2006/relationships/slide" Target="slides/slide266.xml"/><Relationship Id="rId288" Type="http://schemas.openxmlformats.org/officeDocument/2006/relationships/slide" Target="slides/slide287.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94" Type="http://schemas.openxmlformats.org/officeDocument/2006/relationships/slide" Target="slides/slide93.xml"/><Relationship Id="rId148" Type="http://schemas.openxmlformats.org/officeDocument/2006/relationships/slide" Target="slides/slide147.xml"/><Relationship Id="rId169" Type="http://schemas.openxmlformats.org/officeDocument/2006/relationships/slide" Target="slides/slide168.xml"/><Relationship Id="rId4" Type="http://schemas.openxmlformats.org/officeDocument/2006/relationships/slide" Target="slides/slide3.xml"/><Relationship Id="rId180" Type="http://schemas.openxmlformats.org/officeDocument/2006/relationships/slide" Target="slides/slide179.xml"/><Relationship Id="rId215" Type="http://schemas.openxmlformats.org/officeDocument/2006/relationships/slide" Target="slides/slide214.xml"/><Relationship Id="rId236" Type="http://schemas.openxmlformats.org/officeDocument/2006/relationships/slide" Target="slides/slide235.xml"/><Relationship Id="rId257" Type="http://schemas.openxmlformats.org/officeDocument/2006/relationships/slide" Target="slides/slide256.xml"/><Relationship Id="rId278" Type="http://schemas.openxmlformats.org/officeDocument/2006/relationships/slide" Target="slides/slide277.xml"/><Relationship Id="rId42" Type="http://schemas.openxmlformats.org/officeDocument/2006/relationships/slide" Target="slides/slide41.xml"/><Relationship Id="rId84" Type="http://schemas.openxmlformats.org/officeDocument/2006/relationships/slide" Target="slides/slide83.xml"/><Relationship Id="rId138" Type="http://schemas.openxmlformats.org/officeDocument/2006/relationships/slide" Target="slides/slide137.xml"/><Relationship Id="rId191" Type="http://schemas.openxmlformats.org/officeDocument/2006/relationships/slide" Target="slides/slide190.xml"/><Relationship Id="rId205" Type="http://schemas.openxmlformats.org/officeDocument/2006/relationships/slide" Target="slides/slide204.xml"/><Relationship Id="rId247" Type="http://schemas.openxmlformats.org/officeDocument/2006/relationships/slide" Target="slides/slide246.xml"/><Relationship Id="rId107" Type="http://schemas.openxmlformats.org/officeDocument/2006/relationships/slide" Target="slides/slide106.xml"/><Relationship Id="rId289" Type="http://schemas.openxmlformats.org/officeDocument/2006/relationships/notesMaster" Target="notesMasters/notesMaster1.xml"/><Relationship Id="rId11" Type="http://schemas.openxmlformats.org/officeDocument/2006/relationships/slide" Target="slides/slide10.xml"/><Relationship Id="rId53" Type="http://schemas.openxmlformats.org/officeDocument/2006/relationships/slide" Target="slides/slide52.xml"/><Relationship Id="rId149" Type="http://schemas.openxmlformats.org/officeDocument/2006/relationships/slide" Target="slides/slide148.xml"/><Relationship Id="rId95" Type="http://schemas.openxmlformats.org/officeDocument/2006/relationships/slide" Target="slides/slide94.xml"/><Relationship Id="rId160" Type="http://schemas.openxmlformats.org/officeDocument/2006/relationships/slide" Target="slides/slide159.xml"/><Relationship Id="rId216" Type="http://schemas.openxmlformats.org/officeDocument/2006/relationships/slide" Target="slides/slide215.xml"/><Relationship Id="rId258" Type="http://schemas.openxmlformats.org/officeDocument/2006/relationships/slide" Target="slides/slide257.xml"/><Relationship Id="rId22" Type="http://schemas.openxmlformats.org/officeDocument/2006/relationships/slide" Target="slides/slide21.xml"/><Relationship Id="rId64" Type="http://schemas.openxmlformats.org/officeDocument/2006/relationships/slide" Target="slides/slide63.xml"/><Relationship Id="rId118" Type="http://schemas.openxmlformats.org/officeDocument/2006/relationships/slide" Target="slides/slide117.xml"/><Relationship Id="rId171" Type="http://schemas.openxmlformats.org/officeDocument/2006/relationships/slide" Target="slides/slide170.xml"/><Relationship Id="rId227" Type="http://schemas.openxmlformats.org/officeDocument/2006/relationships/slide" Target="slides/slide226.xml"/><Relationship Id="rId269" Type="http://schemas.openxmlformats.org/officeDocument/2006/relationships/slide" Target="slides/slide268.xml"/></Relationships>
</file>

<file path=ppt/charts/_rels/chart1.xml.rels><?xml version="1.0" encoding="UTF-8" standalone="yes"?>
<Relationships xmlns="http://schemas.openxmlformats.org/package/2006/relationships"><Relationship Id="rId2" Type="http://schemas.openxmlformats.org/officeDocument/2006/relationships/oleObject" Target="file:///C:\Users\Nelson%20Mandela\Documents\Courses\1.%20Models%20and%20Slides\Course%20Materials\12%20Price%20Analysis%20Exercises\Exercise%202%20-%20Electricity%20and%20Gas.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a:t>Northeast U.S. Gas and Electricity Price Monthly</a:t>
            </a:r>
          </a:p>
        </c:rich>
      </c:tx>
      <c:overlay val="0"/>
    </c:title>
    <c:autoTitleDeleted val="0"/>
    <c:plotArea>
      <c:layout>
        <c:manualLayout>
          <c:layoutTarget val="inner"/>
          <c:xMode val="edge"/>
          <c:yMode val="edge"/>
          <c:x val="6.4029362041797044E-2"/>
          <c:y val="8.4972162249230807E-2"/>
          <c:w val="0.84369681568948429"/>
          <c:h val="0.75771186950046665"/>
        </c:manualLayout>
      </c:layout>
      <c:lineChart>
        <c:grouping val="standard"/>
        <c:varyColors val="0"/>
        <c:ser>
          <c:idx val="0"/>
          <c:order val="0"/>
          <c:tx>
            <c:strRef>
              <c:f>'Price Data'!$S$19</c:f>
              <c:strCache>
                <c:ptCount val="1"/>
                <c:pt idx="0">
                  <c:v>Electricity Price</c:v>
                </c:pt>
              </c:strCache>
            </c:strRef>
          </c:tx>
          <c:marker>
            <c:symbol val="none"/>
          </c:marker>
          <c:cat>
            <c:strRef>
              <c:f>'Price Data'!$R$20:$R$154</c:f>
              <c:strCache>
                <c:ptCount val="135"/>
                <c:pt idx="0">
                  <c:v>January-01</c:v>
                </c:pt>
                <c:pt idx="1">
                  <c:v>February-01</c:v>
                </c:pt>
                <c:pt idx="2">
                  <c:v>March-01</c:v>
                </c:pt>
                <c:pt idx="3">
                  <c:v>April-01</c:v>
                </c:pt>
                <c:pt idx="4">
                  <c:v>May-01</c:v>
                </c:pt>
                <c:pt idx="5">
                  <c:v>June-01</c:v>
                </c:pt>
                <c:pt idx="6">
                  <c:v>July-01</c:v>
                </c:pt>
                <c:pt idx="7">
                  <c:v>August-01</c:v>
                </c:pt>
                <c:pt idx="8">
                  <c:v>September-01</c:v>
                </c:pt>
                <c:pt idx="9">
                  <c:v>October-01</c:v>
                </c:pt>
                <c:pt idx="10">
                  <c:v>November-01</c:v>
                </c:pt>
                <c:pt idx="11">
                  <c:v>December-01</c:v>
                </c:pt>
                <c:pt idx="12">
                  <c:v>January-02</c:v>
                </c:pt>
                <c:pt idx="13">
                  <c:v>February-02</c:v>
                </c:pt>
                <c:pt idx="14">
                  <c:v>March-02</c:v>
                </c:pt>
                <c:pt idx="15">
                  <c:v>April-02</c:v>
                </c:pt>
                <c:pt idx="16">
                  <c:v>May-02</c:v>
                </c:pt>
                <c:pt idx="17">
                  <c:v>June-02</c:v>
                </c:pt>
                <c:pt idx="18">
                  <c:v>July-02</c:v>
                </c:pt>
                <c:pt idx="19">
                  <c:v>August-02</c:v>
                </c:pt>
                <c:pt idx="20">
                  <c:v>September-02</c:v>
                </c:pt>
                <c:pt idx="21">
                  <c:v>October-02</c:v>
                </c:pt>
                <c:pt idx="22">
                  <c:v>November-02</c:v>
                </c:pt>
                <c:pt idx="23">
                  <c:v>December-02</c:v>
                </c:pt>
                <c:pt idx="24">
                  <c:v>January-03</c:v>
                </c:pt>
                <c:pt idx="25">
                  <c:v>February-03</c:v>
                </c:pt>
                <c:pt idx="26">
                  <c:v>March-03</c:v>
                </c:pt>
                <c:pt idx="27">
                  <c:v>April-03</c:v>
                </c:pt>
                <c:pt idx="28">
                  <c:v>May-03</c:v>
                </c:pt>
                <c:pt idx="29">
                  <c:v>June-03</c:v>
                </c:pt>
                <c:pt idx="30">
                  <c:v>July-03</c:v>
                </c:pt>
                <c:pt idx="31">
                  <c:v>August-03</c:v>
                </c:pt>
                <c:pt idx="32">
                  <c:v>September-03</c:v>
                </c:pt>
                <c:pt idx="33">
                  <c:v>October-03</c:v>
                </c:pt>
                <c:pt idx="34">
                  <c:v>November-03</c:v>
                </c:pt>
                <c:pt idx="35">
                  <c:v>December-03</c:v>
                </c:pt>
                <c:pt idx="36">
                  <c:v>January-04</c:v>
                </c:pt>
                <c:pt idx="37">
                  <c:v>February-04</c:v>
                </c:pt>
                <c:pt idx="38">
                  <c:v>March-04</c:v>
                </c:pt>
                <c:pt idx="39">
                  <c:v>April-04</c:v>
                </c:pt>
                <c:pt idx="40">
                  <c:v>May-04</c:v>
                </c:pt>
                <c:pt idx="41">
                  <c:v>June-04</c:v>
                </c:pt>
                <c:pt idx="42">
                  <c:v>July-04</c:v>
                </c:pt>
                <c:pt idx="43">
                  <c:v>August-04</c:v>
                </c:pt>
                <c:pt idx="44">
                  <c:v>September-04</c:v>
                </c:pt>
                <c:pt idx="45">
                  <c:v>October-04</c:v>
                </c:pt>
                <c:pt idx="46">
                  <c:v>November-04</c:v>
                </c:pt>
                <c:pt idx="47">
                  <c:v>December-04</c:v>
                </c:pt>
                <c:pt idx="48">
                  <c:v>January-05</c:v>
                </c:pt>
                <c:pt idx="49">
                  <c:v>February-05</c:v>
                </c:pt>
                <c:pt idx="50">
                  <c:v>March-05</c:v>
                </c:pt>
                <c:pt idx="51">
                  <c:v>April-05</c:v>
                </c:pt>
                <c:pt idx="52">
                  <c:v>May-05</c:v>
                </c:pt>
                <c:pt idx="53">
                  <c:v>June-05</c:v>
                </c:pt>
                <c:pt idx="54">
                  <c:v>July-05</c:v>
                </c:pt>
                <c:pt idx="55">
                  <c:v>August-05</c:v>
                </c:pt>
                <c:pt idx="56">
                  <c:v>September-05</c:v>
                </c:pt>
                <c:pt idx="57">
                  <c:v>October-05</c:v>
                </c:pt>
                <c:pt idx="58">
                  <c:v>November-05</c:v>
                </c:pt>
                <c:pt idx="59">
                  <c:v>December-05</c:v>
                </c:pt>
                <c:pt idx="60">
                  <c:v>January-06</c:v>
                </c:pt>
                <c:pt idx="61">
                  <c:v>February-06</c:v>
                </c:pt>
                <c:pt idx="62">
                  <c:v>March-06</c:v>
                </c:pt>
                <c:pt idx="63">
                  <c:v>April-06</c:v>
                </c:pt>
                <c:pt idx="64">
                  <c:v>May-06</c:v>
                </c:pt>
                <c:pt idx="65">
                  <c:v>June-06</c:v>
                </c:pt>
                <c:pt idx="66">
                  <c:v>July-06</c:v>
                </c:pt>
                <c:pt idx="67">
                  <c:v>August-06</c:v>
                </c:pt>
                <c:pt idx="68">
                  <c:v>September-06</c:v>
                </c:pt>
                <c:pt idx="69">
                  <c:v>October-06</c:v>
                </c:pt>
                <c:pt idx="70">
                  <c:v>November-06</c:v>
                </c:pt>
                <c:pt idx="71">
                  <c:v>December-06</c:v>
                </c:pt>
                <c:pt idx="72">
                  <c:v>January-07</c:v>
                </c:pt>
                <c:pt idx="73">
                  <c:v>February-07</c:v>
                </c:pt>
                <c:pt idx="74">
                  <c:v>March-07</c:v>
                </c:pt>
                <c:pt idx="75">
                  <c:v>April-07</c:v>
                </c:pt>
                <c:pt idx="76">
                  <c:v>May-07</c:v>
                </c:pt>
                <c:pt idx="77">
                  <c:v>June-07</c:v>
                </c:pt>
                <c:pt idx="78">
                  <c:v>July-07</c:v>
                </c:pt>
                <c:pt idx="79">
                  <c:v>August-07</c:v>
                </c:pt>
                <c:pt idx="80">
                  <c:v>September-07</c:v>
                </c:pt>
                <c:pt idx="81">
                  <c:v>October-07</c:v>
                </c:pt>
                <c:pt idx="82">
                  <c:v>November-07</c:v>
                </c:pt>
                <c:pt idx="83">
                  <c:v>December-07</c:v>
                </c:pt>
                <c:pt idx="84">
                  <c:v>January-08</c:v>
                </c:pt>
                <c:pt idx="85">
                  <c:v>February-08</c:v>
                </c:pt>
                <c:pt idx="86">
                  <c:v>March-08</c:v>
                </c:pt>
                <c:pt idx="87">
                  <c:v>April-08</c:v>
                </c:pt>
                <c:pt idx="88">
                  <c:v>May-08</c:v>
                </c:pt>
                <c:pt idx="89">
                  <c:v>June-08</c:v>
                </c:pt>
                <c:pt idx="90">
                  <c:v>July-08</c:v>
                </c:pt>
                <c:pt idx="91">
                  <c:v>August-08</c:v>
                </c:pt>
                <c:pt idx="92">
                  <c:v>September-08</c:v>
                </c:pt>
                <c:pt idx="93">
                  <c:v>October-08</c:v>
                </c:pt>
                <c:pt idx="94">
                  <c:v>November-08</c:v>
                </c:pt>
                <c:pt idx="95">
                  <c:v>December-08</c:v>
                </c:pt>
                <c:pt idx="96">
                  <c:v>January-09</c:v>
                </c:pt>
                <c:pt idx="97">
                  <c:v>February-09</c:v>
                </c:pt>
                <c:pt idx="98">
                  <c:v>March-09</c:v>
                </c:pt>
                <c:pt idx="99">
                  <c:v>April-09</c:v>
                </c:pt>
                <c:pt idx="100">
                  <c:v>May-09</c:v>
                </c:pt>
                <c:pt idx="101">
                  <c:v>June-09</c:v>
                </c:pt>
                <c:pt idx="102">
                  <c:v>July-09</c:v>
                </c:pt>
                <c:pt idx="103">
                  <c:v>August-09</c:v>
                </c:pt>
                <c:pt idx="104">
                  <c:v>September-09</c:v>
                </c:pt>
                <c:pt idx="105">
                  <c:v>October-09</c:v>
                </c:pt>
                <c:pt idx="106">
                  <c:v>November-09</c:v>
                </c:pt>
                <c:pt idx="107">
                  <c:v>December-09</c:v>
                </c:pt>
                <c:pt idx="108">
                  <c:v>January-10</c:v>
                </c:pt>
                <c:pt idx="109">
                  <c:v>February-10</c:v>
                </c:pt>
                <c:pt idx="110">
                  <c:v>March-10</c:v>
                </c:pt>
                <c:pt idx="111">
                  <c:v>April-10</c:v>
                </c:pt>
                <c:pt idx="112">
                  <c:v>May-10</c:v>
                </c:pt>
                <c:pt idx="113">
                  <c:v>June-10</c:v>
                </c:pt>
                <c:pt idx="114">
                  <c:v>July-10</c:v>
                </c:pt>
                <c:pt idx="115">
                  <c:v>August-10</c:v>
                </c:pt>
                <c:pt idx="116">
                  <c:v>September-10</c:v>
                </c:pt>
                <c:pt idx="117">
                  <c:v>October-10</c:v>
                </c:pt>
                <c:pt idx="118">
                  <c:v>November-10</c:v>
                </c:pt>
                <c:pt idx="119">
                  <c:v>December-10</c:v>
                </c:pt>
                <c:pt idx="120">
                  <c:v>January-11</c:v>
                </c:pt>
                <c:pt idx="121">
                  <c:v>February-11</c:v>
                </c:pt>
                <c:pt idx="122">
                  <c:v>March-11</c:v>
                </c:pt>
                <c:pt idx="123">
                  <c:v>April-11</c:v>
                </c:pt>
                <c:pt idx="124">
                  <c:v>May-11</c:v>
                </c:pt>
                <c:pt idx="125">
                  <c:v>June-11</c:v>
                </c:pt>
                <c:pt idx="126">
                  <c:v>July-11</c:v>
                </c:pt>
                <c:pt idx="127">
                  <c:v>August-11</c:v>
                </c:pt>
                <c:pt idx="128">
                  <c:v>September-11</c:v>
                </c:pt>
                <c:pt idx="129">
                  <c:v>October-11</c:v>
                </c:pt>
                <c:pt idx="130">
                  <c:v>November-11</c:v>
                </c:pt>
                <c:pt idx="131">
                  <c:v>December-11</c:v>
                </c:pt>
                <c:pt idx="132">
                  <c:v>January-12</c:v>
                </c:pt>
                <c:pt idx="133">
                  <c:v>February-12</c:v>
                </c:pt>
                <c:pt idx="134">
                  <c:v>March-12</c:v>
                </c:pt>
              </c:strCache>
            </c:strRef>
          </c:cat>
          <c:val>
            <c:numRef>
              <c:f>'Price Data'!$S$20:$S$154</c:f>
              <c:numCache>
                <c:formatCode>#,##0.00</c:formatCode>
                <c:ptCount val="135"/>
                <c:pt idx="0">
                  <c:v>70.741111111111124</c:v>
                </c:pt>
                <c:pt idx="1">
                  <c:v>50.242105263158109</c:v>
                </c:pt>
                <c:pt idx="2">
                  <c:v>53.883999999999993</c:v>
                </c:pt>
                <c:pt idx="3">
                  <c:v>51.265000000000143</c:v>
                </c:pt>
                <c:pt idx="4">
                  <c:v>57.929000000000009</c:v>
                </c:pt>
                <c:pt idx="5">
                  <c:v>48.493157894736839</c:v>
                </c:pt>
                <c:pt idx="6">
                  <c:v>45.963809523809495</c:v>
                </c:pt>
                <c:pt idx="7">
                  <c:v>53.887058823529415</c:v>
                </c:pt>
                <c:pt idx="8">
                  <c:v>39.901578947368428</c:v>
                </c:pt>
                <c:pt idx="9">
                  <c:v>36.589130434782604</c:v>
                </c:pt>
                <c:pt idx="10">
                  <c:v>32.699523809524017</c:v>
                </c:pt>
                <c:pt idx="11">
                  <c:v>29.926842105263063</c:v>
                </c:pt>
                <c:pt idx="12">
                  <c:v>29.902727272727017</c:v>
                </c:pt>
                <c:pt idx="13">
                  <c:v>28.875</c:v>
                </c:pt>
                <c:pt idx="14">
                  <c:v>34.478571428571463</c:v>
                </c:pt>
                <c:pt idx="15">
                  <c:v>37.611363636363478</c:v>
                </c:pt>
                <c:pt idx="16">
                  <c:v>42.500909090909111</c:v>
                </c:pt>
                <c:pt idx="17">
                  <c:v>40.645500000000013</c:v>
                </c:pt>
                <c:pt idx="18">
                  <c:v>52.299523809524068</c:v>
                </c:pt>
                <c:pt idx="19">
                  <c:v>57.342727272727295</c:v>
                </c:pt>
                <c:pt idx="20">
                  <c:v>49.302499999999988</c:v>
                </c:pt>
                <c:pt idx="21">
                  <c:v>48.233809523809505</c:v>
                </c:pt>
                <c:pt idx="22">
                  <c:v>46.626666666666402</c:v>
                </c:pt>
                <c:pt idx="23">
                  <c:v>52.582777777777771</c:v>
                </c:pt>
                <c:pt idx="24">
                  <c:v>70.191904761904766</c:v>
                </c:pt>
                <c:pt idx="25">
                  <c:v>82.225263157894688</c:v>
                </c:pt>
                <c:pt idx="26">
                  <c:v>73.904210526316206</c:v>
                </c:pt>
                <c:pt idx="27">
                  <c:v>53.484999999999999</c:v>
                </c:pt>
                <c:pt idx="28">
                  <c:v>53.379999999999988</c:v>
                </c:pt>
                <c:pt idx="29">
                  <c:v>58.08818181818198</c:v>
                </c:pt>
                <c:pt idx="30">
                  <c:v>55.530909090909113</c:v>
                </c:pt>
                <c:pt idx="31">
                  <c:v>52.652222222222221</c:v>
                </c:pt>
                <c:pt idx="32">
                  <c:v>47.031764705882104</c:v>
                </c:pt>
                <c:pt idx="33">
                  <c:v>50.645833333333336</c:v>
                </c:pt>
                <c:pt idx="34">
                  <c:v>48.172857142857161</c:v>
                </c:pt>
                <c:pt idx="35">
                  <c:v>59.510588235294094</c:v>
                </c:pt>
                <c:pt idx="36">
                  <c:v>101.74611111111112</c:v>
                </c:pt>
                <c:pt idx="37">
                  <c:v>57.142666666666372</c:v>
                </c:pt>
                <c:pt idx="38">
                  <c:v>52.995421739130428</c:v>
                </c:pt>
                <c:pt idx="39">
                  <c:v>57.264484210526305</c:v>
                </c:pt>
                <c:pt idx="40">
                  <c:v>63.674264705882095</c:v>
                </c:pt>
                <c:pt idx="41">
                  <c:v>62.570985714285712</c:v>
                </c:pt>
                <c:pt idx="42">
                  <c:v>58.419444999999996</c:v>
                </c:pt>
                <c:pt idx="43">
                  <c:v>53.365323529411761</c:v>
                </c:pt>
                <c:pt idx="44">
                  <c:v>50.718214285714275</c:v>
                </c:pt>
                <c:pt idx="45">
                  <c:v>57.848935000000012</c:v>
                </c:pt>
                <c:pt idx="46">
                  <c:v>58.682955000000113</c:v>
                </c:pt>
                <c:pt idx="47">
                  <c:v>66.363849999999985</c:v>
                </c:pt>
                <c:pt idx="48">
                  <c:v>82.845285714285708</c:v>
                </c:pt>
                <c:pt idx="49">
                  <c:v>62.587343749999995</c:v>
                </c:pt>
                <c:pt idx="50">
                  <c:v>67.54945714285715</c:v>
                </c:pt>
                <c:pt idx="51">
                  <c:v>70.582983333333289</c:v>
                </c:pt>
                <c:pt idx="52">
                  <c:v>64.435089473684158</c:v>
                </c:pt>
                <c:pt idx="53">
                  <c:v>79.165555000000012</c:v>
                </c:pt>
                <c:pt idx="54">
                  <c:v>92.41884444444446</c:v>
                </c:pt>
                <c:pt idx="55">
                  <c:v>107.88591249999998</c:v>
                </c:pt>
                <c:pt idx="56">
                  <c:v>120.9199500000003</c:v>
                </c:pt>
                <c:pt idx="57">
                  <c:v>128.69639285714285</c:v>
                </c:pt>
                <c:pt idx="58">
                  <c:v>90.458117647058828</c:v>
                </c:pt>
                <c:pt idx="59">
                  <c:v>115.52455714285715</c:v>
                </c:pt>
                <c:pt idx="60">
                  <c:v>80.681062499999982</c:v>
                </c:pt>
                <c:pt idx="61">
                  <c:v>75.973237499999982</c:v>
                </c:pt>
                <c:pt idx="62">
                  <c:v>66.121547826086271</c:v>
                </c:pt>
                <c:pt idx="63">
                  <c:v>68.04206111111111</c:v>
                </c:pt>
                <c:pt idx="64">
                  <c:v>64.8566764705879</c:v>
                </c:pt>
                <c:pt idx="65">
                  <c:v>69.192947619047629</c:v>
                </c:pt>
                <c:pt idx="66">
                  <c:v>84.152105263157878</c:v>
                </c:pt>
                <c:pt idx="67">
                  <c:v>78.261739130434265</c:v>
                </c:pt>
                <c:pt idx="68">
                  <c:v>51.897999999999989</c:v>
                </c:pt>
                <c:pt idx="69">
                  <c:v>62.383809523809319</c:v>
                </c:pt>
                <c:pt idx="70">
                  <c:v>72.604500000000002</c:v>
                </c:pt>
                <c:pt idx="71">
                  <c:v>64.624736842104653</c:v>
                </c:pt>
                <c:pt idx="72">
                  <c:v>71.837600000000023</c:v>
                </c:pt>
                <c:pt idx="73">
                  <c:v>89.239500000000007</c:v>
                </c:pt>
                <c:pt idx="74">
                  <c:v>77.27</c:v>
                </c:pt>
                <c:pt idx="75">
                  <c:v>79.982857142856716</c:v>
                </c:pt>
                <c:pt idx="76">
                  <c:v>77.274090909090901</c:v>
                </c:pt>
                <c:pt idx="77">
                  <c:v>73.637142857142749</c:v>
                </c:pt>
                <c:pt idx="78">
                  <c:v>71.035238095238086</c:v>
                </c:pt>
                <c:pt idx="79">
                  <c:v>74.697391304347832</c:v>
                </c:pt>
                <c:pt idx="80">
                  <c:v>68.550526315789128</c:v>
                </c:pt>
                <c:pt idx="81">
                  <c:v>69.163043478260875</c:v>
                </c:pt>
                <c:pt idx="82">
                  <c:v>71.689999999999984</c:v>
                </c:pt>
                <c:pt idx="83">
                  <c:v>106.78149999999999</c:v>
                </c:pt>
                <c:pt idx="84">
                  <c:v>96.278636363635897</c:v>
                </c:pt>
                <c:pt idx="85">
                  <c:v>87.437142857142874</c:v>
                </c:pt>
                <c:pt idx="86">
                  <c:v>86.328571428570925</c:v>
                </c:pt>
                <c:pt idx="87">
                  <c:v>100.07909090909088</c:v>
                </c:pt>
                <c:pt idx="88">
                  <c:v>113.63619047619048</c:v>
                </c:pt>
                <c:pt idx="89">
                  <c:v>114.27684210526287</c:v>
                </c:pt>
                <c:pt idx="90">
                  <c:v>131.30772727272767</c:v>
                </c:pt>
                <c:pt idx="91">
                  <c:v>79.427619047619416</c:v>
                </c:pt>
                <c:pt idx="92">
                  <c:v>71.755238095238084</c:v>
                </c:pt>
                <c:pt idx="93">
                  <c:v>67.433913043478327</c:v>
                </c:pt>
                <c:pt idx="94">
                  <c:v>68.835555555555459</c:v>
                </c:pt>
                <c:pt idx="95">
                  <c:v>63.819999999999993</c:v>
                </c:pt>
                <c:pt idx="96">
                  <c:v>76.318571428571389</c:v>
                </c:pt>
                <c:pt idx="97">
                  <c:v>54.4345</c:v>
                </c:pt>
                <c:pt idx="98">
                  <c:v>45.467272727272729</c:v>
                </c:pt>
                <c:pt idx="99">
                  <c:v>38.980909090909101</c:v>
                </c:pt>
                <c:pt idx="100">
                  <c:v>40.119500000000002</c:v>
                </c:pt>
                <c:pt idx="101">
                  <c:v>38.74</c:v>
                </c:pt>
                <c:pt idx="102">
                  <c:v>37.533478260869565</c:v>
                </c:pt>
                <c:pt idx="103">
                  <c:v>40.33</c:v>
                </c:pt>
                <c:pt idx="104">
                  <c:v>33.626190476190473</c:v>
                </c:pt>
                <c:pt idx="105">
                  <c:v>45.417272727272724</c:v>
                </c:pt>
                <c:pt idx="106">
                  <c:v>40.46842105263142</c:v>
                </c:pt>
                <c:pt idx="107">
                  <c:v>64.165909090909068</c:v>
                </c:pt>
                <c:pt idx="108">
                  <c:v>66.481499999999997</c:v>
                </c:pt>
                <c:pt idx="109">
                  <c:v>56.287000000000006</c:v>
                </c:pt>
                <c:pt idx="110">
                  <c:v>41.817391304347794</c:v>
                </c:pt>
                <c:pt idx="111">
                  <c:v>42.193636363636344</c:v>
                </c:pt>
                <c:pt idx="112">
                  <c:v>50.290500000000172</c:v>
                </c:pt>
                <c:pt idx="113">
                  <c:v>54.496818181818185</c:v>
                </c:pt>
                <c:pt idx="114">
                  <c:v>78.020952380952352</c:v>
                </c:pt>
                <c:pt idx="115">
                  <c:v>66.465454545454449</c:v>
                </c:pt>
                <c:pt idx="116">
                  <c:v>50.738666666666433</c:v>
                </c:pt>
                <c:pt idx="117">
                  <c:v>41.120526315789483</c:v>
                </c:pt>
                <c:pt idx="118">
                  <c:v>48.16368421052632</c:v>
                </c:pt>
                <c:pt idx="119">
                  <c:v>76.028823529411781</c:v>
                </c:pt>
                <c:pt idx="120">
                  <c:v>77.310476190475697</c:v>
                </c:pt>
                <c:pt idx="121">
                  <c:v>61.306999999999995</c:v>
                </c:pt>
                <c:pt idx="122">
                  <c:v>52.246521739130429</c:v>
                </c:pt>
                <c:pt idx="123">
                  <c:v>47.957499999999996</c:v>
                </c:pt>
                <c:pt idx="124">
                  <c:v>49.131428571428494</c:v>
                </c:pt>
                <c:pt idx="125">
                  <c:v>52.247727272727275</c:v>
                </c:pt>
                <c:pt idx="126">
                  <c:v>69.980000000000032</c:v>
                </c:pt>
                <c:pt idx="127">
                  <c:v>48.107826086956372</c:v>
                </c:pt>
                <c:pt idx="128">
                  <c:v>44.948095238095263</c:v>
                </c:pt>
                <c:pt idx="129">
                  <c:v>47.147619047619045</c:v>
                </c:pt>
                <c:pt idx="130">
                  <c:v>40.578500000000012</c:v>
                </c:pt>
                <c:pt idx="131">
                  <c:v>43.144000000000005</c:v>
                </c:pt>
                <c:pt idx="132">
                  <c:v>44.728800000000113</c:v>
                </c:pt>
                <c:pt idx="133">
                  <c:v>33.452999999999989</c:v>
                </c:pt>
                <c:pt idx="134">
                  <c:v>35.445</c:v>
                </c:pt>
              </c:numCache>
            </c:numRef>
          </c:val>
          <c:smooth val="0"/>
        </c:ser>
        <c:dLbls>
          <c:showLegendKey val="0"/>
          <c:showVal val="0"/>
          <c:showCatName val="0"/>
          <c:showSerName val="0"/>
          <c:showPercent val="0"/>
          <c:showBubbleSize val="0"/>
        </c:dLbls>
        <c:marker val="1"/>
        <c:smooth val="0"/>
        <c:axId val="-1375527440"/>
        <c:axId val="-1375526352"/>
      </c:lineChart>
      <c:lineChart>
        <c:grouping val="standard"/>
        <c:varyColors val="0"/>
        <c:ser>
          <c:idx val="1"/>
          <c:order val="1"/>
          <c:tx>
            <c:strRef>
              <c:f>'Price Data'!$T$19</c:f>
              <c:strCache>
                <c:ptCount val="1"/>
                <c:pt idx="0">
                  <c:v>Gas Price</c:v>
                </c:pt>
              </c:strCache>
            </c:strRef>
          </c:tx>
          <c:marker>
            <c:symbol val="none"/>
          </c:marker>
          <c:cat>
            <c:strRef>
              <c:f>'Price Data'!$R$20:$R$154</c:f>
              <c:strCache>
                <c:ptCount val="135"/>
                <c:pt idx="0">
                  <c:v>January-01</c:v>
                </c:pt>
                <c:pt idx="1">
                  <c:v>February-01</c:v>
                </c:pt>
                <c:pt idx="2">
                  <c:v>March-01</c:v>
                </c:pt>
                <c:pt idx="3">
                  <c:v>April-01</c:v>
                </c:pt>
                <c:pt idx="4">
                  <c:v>May-01</c:v>
                </c:pt>
                <c:pt idx="5">
                  <c:v>June-01</c:v>
                </c:pt>
                <c:pt idx="6">
                  <c:v>July-01</c:v>
                </c:pt>
                <c:pt idx="7">
                  <c:v>August-01</c:v>
                </c:pt>
                <c:pt idx="8">
                  <c:v>September-01</c:v>
                </c:pt>
                <c:pt idx="9">
                  <c:v>October-01</c:v>
                </c:pt>
                <c:pt idx="10">
                  <c:v>November-01</c:v>
                </c:pt>
                <c:pt idx="11">
                  <c:v>December-01</c:v>
                </c:pt>
                <c:pt idx="12">
                  <c:v>January-02</c:v>
                </c:pt>
                <c:pt idx="13">
                  <c:v>February-02</c:v>
                </c:pt>
                <c:pt idx="14">
                  <c:v>March-02</c:v>
                </c:pt>
                <c:pt idx="15">
                  <c:v>April-02</c:v>
                </c:pt>
                <c:pt idx="16">
                  <c:v>May-02</c:v>
                </c:pt>
                <c:pt idx="17">
                  <c:v>June-02</c:v>
                </c:pt>
                <c:pt idx="18">
                  <c:v>July-02</c:v>
                </c:pt>
                <c:pt idx="19">
                  <c:v>August-02</c:v>
                </c:pt>
                <c:pt idx="20">
                  <c:v>September-02</c:v>
                </c:pt>
                <c:pt idx="21">
                  <c:v>October-02</c:v>
                </c:pt>
                <c:pt idx="22">
                  <c:v>November-02</c:v>
                </c:pt>
                <c:pt idx="23">
                  <c:v>December-02</c:v>
                </c:pt>
                <c:pt idx="24">
                  <c:v>January-03</c:v>
                </c:pt>
                <c:pt idx="25">
                  <c:v>February-03</c:v>
                </c:pt>
                <c:pt idx="26">
                  <c:v>March-03</c:v>
                </c:pt>
                <c:pt idx="27">
                  <c:v>April-03</c:v>
                </c:pt>
                <c:pt idx="28">
                  <c:v>May-03</c:v>
                </c:pt>
                <c:pt idx="29">
                  <c:v>June-03</c:v>
                </c:pt>
                <c:pt idx="30">
                  <c:v>July-03</c:v>
                </c:pt>
                <c:pt idx="31">
                  <c:v>August-03</c:v>
                </c:pt>
                <c:pt idx="32">
                  <c:v>September-03</c:v>
                </c:pt>
                <c:pt idx="33">
                  <c:v>October-03</c:v>
                </c:pt>
                <c:pt idx="34">
                  <c:v>November-03</c:v>
                </c:pt>
                <c:pt idx="35">
                  <c:v>December-03</c:v>
                </c:pt>
                <c:pt idx="36">
                  <c:v>January-04</c:v>
                </c:pt>
                <c:pt idx="37">
                  <c:v>February-04</c:v>
                </c:pt>
                <c:pt idx="38">
                  <c:v>March-04</c:v>
                </c:pt>
                <c:pt idx="39">
                  <c:v>April-04</c:v>
                </c:pt>
                <c:pt idx="40">
                  <c:v>May-04</c:v>
                </c:pt>
                <c:pt idx="41">
                  <c:v>June-04</c:v>
                </c:pt>
                <c:pt idx="42">
                  <c:v>July-04</c:v>
                </c:pt>
                <c:pt idx="43">
                  <c:v>August-04</c:v>
                </c:pt>
                <c:pt idx="44">
                  <c:v>September-04</c:v>
                </c:pt>
                <c:pt idx="45">
                  <c:v>October-04</c:v>
                </c:pt>
                <c:pt idx="46">
                  <c:v>November-04</c:v>
                </c:pt>
                <c:pt idx="47">
                  <c:v>December-04</c:v>
                </c:pt>
                <c:pt idx="48">
                  <c:v>January-05</c:v>
                </c:pt>
                <c:pt idx="49">
                  <c:v>February-05</c:v>
                </c:pt>
                <c:pt idx="50">
                  <c:v>March-05</c:v>
                </c:pt>
                <c:pt idx="51">
                  <c:v>April-05</c:v>
                </c:pt>
                <c:pt idx="52">
                  <c:v>May-05</c:v>
                </c:pt>
                <c:pt idx="53">
                  <c:v>June-05</c:v>
                </c:pt>
                <c:pt idx="54">
                  <c:v>July-05</c:v>
                </c:pt>
                <c:pt idx="55">
                  <c:v>August-05</c:v>
                </c:pt>
                <c:pt idx="56">
                  <c:v>September-05</c:v>
                </c:pt>
                <c:pt idx="57">
                  <c:v>October-05</c:v>
                </c:pt>
                <c:pt idx="58">
                  <c:v>November-05</c:v>
                </c:pt>
                <c:pt idx="59">
                  <c:v>December-05</c:v>
                </c:pt>
                <c:pt idx="60">
                  <c:v>January-06</c:v>
                </c:pt>
                <c:pt idx="61">
                  <c:v>February-06</c:v>
                </c:pt>
                <c:pt idx="62">
                  <c:v>March-06</c:v>
                </c:pt>
                <c:pt idx="63">
                  <c:v>April-06</c:v>
                </c:pt>
                <c:pt idx="64">
                  <c:v>May-06</c:v>
                </c:pt>
                <c:pt idx="65">
                  <c:v>June-06</c:v>
                </c:pt>
                <c:pt idx="66">
                  <c:v>July-06</c:v>
                </c:pt>
                <c:pt idx="67">
                  <c:v>August-06</c:v>
                </c:pt>
                <c:pt idx="68">
                  <c:v>September-06</c:v>
                </c:pt>
                <c:pt idx="69">
                  <c:v>October-06</c:v>
                </c:pt>
                <c:pt idx="70">
                  <c:v>November-06</c:v>
                </c:pt>
                <c:pt idx="71">
                  <c:v>December-06</c:v>
                </c:pt>
                <c:pt idx="72">
                  <c:v>January-07</c:v>
                </c:pt>
                <c:pt idx="73">
                  <c:v>February-07</c:v>
                </c:pt>
                <c:pt idx="74">
                  <c:v>March-07</c:v>
                </c:pt>
                <c:pt idx="75">
                  <c:v>April-07</c:v>
                </c:pt>
                <c:pt idx="76">
                  <c:v>May-07</c:v>
                </c:pt>
                <c:pt idx="77">
                  <c:v>June-07</c:v>
                </c:pt>
                <c:pt idx="78">
                  <c:v>July-07</c:v>
                </c:pt>
                <c:pt idx="79">
                  <c:v>August-07</c:v>
                </c:pt>
                <c:pt idx="80">
                  <c:v>September-07</c:v>
                </c:pt>
                <c:pt idx="81">
                  <c:v>October-07</c:v>
                </c:pt>
                <c:pt idx="82">
                  <c:v>November-07</c:v>
                </c:pt>
                <c:pt idx="83">
                  <c:v>December-07</c:v>
                </c:pt>
                <c:pt idx="84">
                  <c:v>January-08</c:v>
                </c:pt>
                <c:pt idx="85">
                  <c:v>February-08</c:v>
                </c:pt>
                <c:pt idx="86">
                  <c:v>March-08</c:v>
                </c:pt>
                <c:pt idx="87">
                  <c:v>April-08</c:v>
                </c:pt>
                <c:pt idx="88">
                  <c:v>May-08</c:v>
                </c:pt>
                <c:pt idx="89">
                  <c:v>June-08</c:v>
                </c:pt>
                <c:pt idx="90">
                  <c:v>July-08</c:v>
                </c:pt>
                <c:pt idx="91">
                  <c:v>August-08</c:v>
                </c:pt>
                <c:pt idx="92">
                  <c:v>September-08</c:v>
                </c:pt>
                <c:pt idx="93">
                  <c:v>October-08</c:v>
                </c:pt>
                <c:pt idx="94">
                  <c:v>November-08</c:v>
                </c:pt>
                <c:pt idx="95">
                  <c:v>December-08</c:v>
                </c:pt>
                <c:pt idx="96">
                  <c:v>January-09</c:v>
                </c:pt>
                <c:pt idx="97">
                  <c:v>February-09</c:v>
                </c:pt>
                <c:pt idx="98">
                  <c:v>March-09</c:v>
                </c:pt>
                <c:pt idx="99">
                  <c:v>April-09</c:v>
                </c:pt>
                <c:pt idx="100">
                  <c:v>May-09</c:v>
                </c:pt>
                <c:pt idx="101">
                  <c:v>June-09</c:v>
                </c:pt>
                <c:pt idx="102">
                  <c:v>July-09</c:v>
                </c:pt>
                <c:pt idx="103">
                  <c:v>August-09</c:v>
                </c:pt>
                <c:pt idx="104">
                  <c:v>September-09</c:v>
                </c:pt>
                <c:pt idx="105">
                  <c:v>October-09</c:v>
                </c:pt>
                <c:pt idx="106">
                  <c:v>November-09</c:v>
                </c:pt>
                <c:pt idx="107">
                  <c:v>December-09</c:v>
                </c:pt>
                <c:pt idx="108">
                  <c:v>January-10</c:v>
                </c:pt>
                <c:pt idx="109">
                  <c:v>February-10</c:v>
                </c:pt>
                <c:pt idx="110">
                  <c:v>March-10</c:v>
                </c:pt>
                <c:pt idx="111">
                  <c:v>April-10</c:v>
                </c:pt>
                <c:pt idx="112">
                  <c:v>May-10</c:v>
                </c:pt>
                <c:pt idx="113">
                  <c:v>June-10</c:v>
                </c:pt>
                <c:pt idx="114">
                  <c:v>July-10</c:v>
                </c:pt>
                <c:pt idx="115">
                  <c:v>August-10</c:v>
                </c:pt>
                <c:pt idx="116">
                  <c:v>September-10</c:v>
                </c:pt>
                <c:pt idx="117">
                  <c:v>October-10</c:v>
                </c:pt>
                <c:pt idx="118">
                  <c:v>November-10</c:v>
                </c:pt>
                <c:pt idx="119">
                  <c:v>December-10</c:v>
                </c:pt>
                <c:pt idx="120">
                  <c:v>January-11</c:v>
                </c:pt>
                <c:pt idx="121">
                  <c:v>February-11</c:v>
                </c:pt>
                <c:pt idx="122">
                  <c:v>March-11</c:v>
                </c:pt>
                <c:pt idx="123">
                  <c:v>April-11</c:v>
                </c:pt>
                <c:pt idx="124">
                  <c:v>May-11</c:v>
                </c:pt>
                <c:pt idx="125">
                  <c:v>June-11</c:v>
                </c:pt>
                <c:pt idx="126">
                  <c:v>July-11</c:v>
                </c:pt>
                <c:pt idx="127">
                  <c:v>August-11</c:v>
                </c:pt>
                <c:pt idx="128">
                  <c:v>September-11</c:v>
                </c:pt>
                <c:pt idx="129">
                  <c:v>October-11</c:v>
                </c:pt>
                <c:pt idx="130">
                  <c:v>November-11</c:v>
                </c:pt>
                <c:pt idx="131">
                  <c:v>December-11</c:v>
                </c:pt>
                <c:pt idx="132">
                  <c:v>January-12</c:v>
                </c:pt>
                <c:pt idx="133">
                  <c:v>February-12</c:v>
                </c:pt>
                <c:pt idx="134">
                  <c:v>March-12</c:v>
                </c:pt>
              </c:strCache>
            </c:strRef>
          </c:cat>
          <c:val>
            <c:numRef>
              <c:f>'Price Data'!$T$20:$T$154</c:f>
              <c:numCache>
                <c:formatCode>#,##0.00</c:formatCode>
                <c:ptCount val="135"/>
                <c:pt idx="0">
                  <c:v>7.9572222222222324</c:v>
                </c:pt>
                <c:pt idx="1">
                  <c:v>5.6273684210526334</c:v>
                </c:pt>
                <c:pt idx="2">
                  <c:v>5.2474999999999978</c:v>
                </c:pt>
                <c:pt idx="3">
                  <c:v>5.225625</c:v>
                </c:pt>
                <c:pt idx="4">
                  <c:v>4.2105000000000006</c:v>
                </c:pt>
                <c:pt idx="5">
                  <c:v>3.7463157894736838</c:v>
                </c:pt>
                <c:pt idx="6">
                  <c:v>3.1090476190476193</c:v>
                </c:pt>
                <c:pt idx="7">
                  <c:v>2.928235294117647</c:v>
                </c:pt>
                <c:pt idx="8">
                  <c:v>2.1915789473684208</c:v>
                </c:pt>
                <c:pt idx="9">
                  <c:v>2.4608695652174002</c:v>
                </c:pt>
                <c:pt idx="10">
                  <c:v>2.3219047619047606</c:v>
                </c:pt>
                <c:pt idx="11">
                  <c:v>2.3178947368421046</c:v>
                </c:pt>
                <c:pt idx="12">
                  <c:v>2.3159090909090807</c:v>
                </c:pt>
                <c:pt idx="13">
                  <c:v>2.3164999999999876</c:v>
                </c:pt>
                <c:pt idx="14">
                  <c:v>3.035714285714286</c:v>
                </c:pt>
                <c:pt idx="15">
                  <c:v>3.4268181818181676</c:v>
                </c:pt>
                <c:pt idx="16">
                  <c:v>3.4981818181818212</c:v>
                </c:pt>
                <c:pt idx="17">
                  <c:v>3.2614999999999994</c:v>
                </c:pt>
                <c:pt idx="18">
                  <c:v>2.9890476190476187</c:v>
                </c:pt>
                <c:pt idx="19">
                  <c:v>3.0877272727272933</c:v>
                </c:pt>
                <c:pt idx="20">
                  <c:v>3.5490000000000004</c:v>
                </c:pt>
                <c:pt idx="21">
                  <c:v>4.1247619047619057</c:v>
                </c:pt>
                <c:pt idx="22">
                  <c:v>4.0350000000000001</c:v>
                </c:pt>
                <c:pt idx="23">
                  <c:v>4.7311111111111339</c:v>
                </c:pt>
                <c:pt idx="24">
                  <c:v>5.4576190476190467</c:v>
                </c:pt>
                <c:pt idx="25">
                  <c:v>7.4484210526315824</c:v>
                </c:pt>
                <c:pt idx="26">
                  <c:v>5.9005263157894738</c:v>
                </c:pt>
                <c:pt idx="27">
                  <c:v>5.2139999999999995</c:v>
                </c:pt>
                <c:pt idx="28">
                  <c:v>5.8028571428571425</c:v>
                </c:pt>
                <c:pt idx="29">
                  <c:v>5.9118181818182034</c:v>
                </c:pt>
                <c:pt idx="30">
                  <c:v>5.0918181818181933</c:v>
                </c:pt>
                <c:pt idx="31">
                  <c:v>5.0444444444444425</c:v>
                </c:pt>
                <c:pt idx="32">
                  <c:v>4.5958823529411763</c:v>
                </c:pt>
                <c:pt idx="33">
                  <c:v>4.7324999999999999</c:v>
                </c:pt>
                <c:pt idx="34">
                  <c:v>4.4407142857142894</c:v>
                </c:pt>
                <c:pt idx="35">
                  <c:v>6.1441176470587786</c:v>
                </c:pt>
                <c:pt idx="36">
                  <c:v>6.0927777777777745</c:v>
                </c:pt>
                <c:pt idx="37">
                  <c:v>5.4219999999999988</c:v>
                </c:pt>
                <c:pt idx="38">
                  <c:v>5.3869565217391298</c:v>
                </c:pt>
                <c:pt idx="39">
                  <c:v>5.709473684210562</c:v>
                </c:pt>
                <c:pt idx="40">
                  <c:v>6.3000000000000016</c:v>
                </c:pt>
                <c:pt idx="41">
                  <c:v>6.2523809523809355</c:v>
                </c:pt>
                <c:pt idx="42">
                  <c:v>5.9144999999999985</c:v>
                </c:pt>
                <c:pt idx="43">
                  <c:v>5.3517647058823803</c:v>
                </c:pt>
                <c:pt idx="44">
                  <c:v>5.1452380952380974</c:v>
                </c:pt>
                <c:pt idx="45">
                  <c:v>6.3915000000000006</c:v>
                </c:pt>
                <c:pt idx="46">
                  <c:v>6.1649999999999752</c:v>
                </c:pt>
                <c:pt idx="47">
                  <c:v>6.5572222222222214</c:v>
                </c:pt>
                <c:pt idx="48">
                  <c:v>6.1642857142856879</c:v>
                </c:pt>
                <c:pt idx="49">
                  <c:v>6.1593749999999945</c:v>
                </c:pt>
                <c:pt idx="50">
                  <c:v>6.9523809523809446</c:v>
                </c:pt>
                <c:pt idx="51">
                  <c:v>7.1716666666666704</c:v>
                </c:pt>
                <c:pt idx="52">
                  <c:v>6.4778947368421074</c:v>
                </c:pt>
                <c:pt idx="53">
                  <c:v>7.1749999999999945</c:v>
                </c:pt>
                <c:pt idx="54">
                  <c:v>7.6111111111111107</c:v>
                </c:pt>
                <c:pt idx="55">
                  <c:v>9.5656250000000043</c:v>
                </c:pt>
                <c:pt idx="56">
                  <c:v>12.235714285714286</c:v>
                </c:pt>
                <c:pt idx="57">
                  <c:v>13.844285714285714</c:v>
                </c:pt>
                <c:pt idx="58">
                  <c:v>10.22764705882353</c:v>
                </c:pt>
                <c:pt idx="59">
                  <c:v>13.365714285714349</c:v>
                </c:pt>
                <c:pt idx="60">
                  <c:v>8.6275000000000013</c:v>
                </c:pt>
                <c:pt idx="61">
                  <c:v>7.5906250000000002</c:v>
                </c:pt>
                <c:pt idx="62">
                  <c:v>6.8882608695652046</c:v>
                </c:pt>
                <c:pt idx="63">
                  <c:v>7.1588888888888755</c:v>
                </c:pt>
                <c:pt idx="64">
                  <c:v>6.2835294117647313</c:v>
                </c:pt>
                <c:pt idx="65">
                  <c:v>6.2152380952380994</c:v>
                </c:pt>
                <c:pt idx="66">
                  <c:v>6.1684210526315786</c:v>
                </c:pt>
                <c:pt idx="67">
                  <c:v>7.1352173913043524</c:v>
                </c:pt>
                <c:pt idx="68">
                  <c:v>4.8959999999999955</c:v>
                </c:pt>
                <c:pt idx="69">
                  <c:v>5.9295238095238094</c:v>
                </c:pt>
                <c:pt idx="70">
                  <c:v>7.4045000000000005</c:v>
                </c:pt>
                <c:pt idx="71">
                  <c:v>6.7784210526315833</c:v>
                </c:pt>
                <c:pt idx="72">
                  <c:v>6.4011999999999984</c:v>
                </c:pt>
                <c:pt idx="73">
                  <c:v>8.0240000000000009</c:v>
                </c:pt>
                <c:pt idx="74">
                  <c:v>7.1077272727272645</c:v>
                </c:pt>
                <c:pt idx="75">
                  <c:v>7.5971428571428445</c:v>
                </c:pt>
                <c:pt idx="76">
                  <c:v>7.6372727272727294</c:v>
                </c:pt>
                <c:pt idx="77">
                  <c:v>7.3461904761904755</c:v>
                </c:pt>
                <c:pt idx="78">
                  <c:v>6.2185714285714271</c:v>
                </c:pt>
                <c:pt idx="79">
                  <c:v>6.2178260869565216</c:v>
                </c:pt>
                <c:pt idx="80">
                  <c:v>6.0794736842105639</c:v>
                </c:pt>
                <c:pt idx="81">
                  <c:v>6.7430434782608897</c:v>
                </c:pt>
                <c:pt idx="82">
                  <c:v>7.102380952380928</c:v>
                </c:pt>
                <c:pt idx="83">
                  <c:v>7.1044999999999945</c:v>
                </c:pt>
                <c:pt idx="84">
                  <c:v>8.0050000000000008</c:v>
                </c:pt>
                <c:pt idx="85">
                  <c:v>8.5528571428571443</c:v>
                </c:pt>
                <c:pt idx="86">
                  <c:v>9.3714285714285737</c:v>
                </c:pt>
                <c:pt idx="87">
                  <c:v>10.181363636363637</c:v>
                </c:pt>
                <c:pt idx="88">
                  <c:v>11.269047619047681</c:v>
                </c:pt>
                <c:pt idx="89">
                  <c:v>12.690526315789514</c:v>
                </c:pt>
                <c:pt idx="90">
                  <c:v>11.08863636363637</c:v>
                </c:pt>
                <c:pt idx="91">
                  <c:v>8.2566666666666748</c:v>
                </c:pt>
                <c:pt idx="92">
                  <c:v>7.6738095238095223</c:v>
                </c:pt>
                <c:pt idx="93">
                  <c:v>6.7365217391304384</c:v>
                </c:pt>
                <c:pt idx="94">
                  <c:v>6.6905555555555249</c:v>
                </c:pt>
                <c:pt idx="95">
                  <c:v>5.8242857142856899</c:v>
                </c:pt>
                <c:pt idx="96">
                  <c:v>5.23333333333336</c:v>
                </c:pt>
                <c:pt idx="97">
                  <c:v>4.5190000000000001</c:v>
                </c:pt>
                <c:pt idx="98">
                  <c:v>3.9595454545454527</c:v>
                </c:pt>
                <c:pt idx="99">
                  <c:v>3.4990909090909077</c:v>
                </c:pt>
                <c:pt idx="100">
                  <c:v>3.8324999999999863</c:v>
                </c:pt>
                <c:pt idx="101">
                  <c:v>3.8004545454545449</c:v>
                </c:pt>
                <c:pt idx="102">
                  <c:v>3.388260869565217</c:v>
                </c:pt>
                <c:pt idx="103">
                  <c:v>3.121</c:v>
                </c:pt>
                <c:pt idx="104">
                  <c:v>2.9866666666666668</c:v>
                </c:pt>
                <c:pt idx="105">
                  <c:v>4.0077272727272675</c:v>
                </c:pt>
                <c:pt idx="106">
                  <c:v>3.6810526315789467</c:v>
                </c:pt>
                <c:pt idx="107">
                  <c:v>5.3477272727272656</c:v>
                </c:pt>
                <c:pt idx="108">
                  <c:v>5.8234999999999975</c:v>
                </c:pt>
                <c:pt idx="109">
                  <c:v>5.327999999999979</c:v>
                </c:pt>
                <c:pt idx="110">
                  <c:v>4.2908695652173918</c:v>
                </c:pt>
                <c:pt idx="111">
                  <c:v>4.0195454545454545</c:v>
                </c:pt>
                <c:pt idx="112">
                  <c:v>4.1399999999999997</c:v>
                </c:pt>
                <c:pt idx="113">
                  <c:v>4.8013636363636598</c:v>
                </c:pt>
                <c:pt idx="114">
                  <c:v>4.6266666666666669</c:v>
                </c:pt>
                <c:pt idx="115">
                  <c:v>4.31499999999998</c:v>
                </c:pt>
                <c:pt idx="116">
                  <c:v>3.9433333333333342</c:v>
                </c:pt>
                <c:pt idx="117">
                  <c:v>3.4363157894736767</c:v>
                </c:pt>
                <c:pt idx="118">
                  <c:v>3.7210526315789467</c:v>
                </c:pt>
                <c:pt idx="119">
                  <c:v>4.2758823529411814</c:v>
                </c:pt>
                <c:pt idx="120">
                  <c:v>4.4880952380952355</c:v>
                </c:pt>
                <c:pt idx="121">
                  <c:v>4.08</c:v>
                </c:pt>
                <c:pt idx="122">
                  <c:v>3.9739130434782597</c:v>
                </c:pt>
                <c:pt idx="123">
                  <c:v>4.2350000000000003</c:v>
                </c:pt>
                <c:pt idx="124">
                  <c:v>4.310952380952382</c:v>
                </c:pt>
                <c:pt idx="125">
                  <c:v>4.5368181818182034</c:v>
                </c:pt>
                <c:pt idx="126">
                  <c:v>4.4234999999999998</c:v>
                </c:pt>
                <c:pt idx="127">
                  <c:v>4.0547826086956356</c:v>
                </c:pt>
                <c:pt idx="128">
                  <c:v>3.8961904761904766</c:v>
                </c:pt>
                <c:pt idx="129">
                  <c:v>3.5657142857142849</c:v>
                </c:pt>
                <c:pt idx="130">
                  <c:v>3.2585000000000002</c:v>
                </c:pt>
                <c:pt idx="131">
                  <c:v>3.1604999999999999</c:v>
                </c:pt>
                <c:pt idx="132">
                  <c:v>2.7108000000000003</c:v>
                </c:pt>
                <c:pt idx="133">
                  <c:v>2.5044999999999997</c:v>
                </c:pt>
                <c:pt idx="134">
                  <c:v>2.4149999999999987</c:v>
                </c:pt>
              </c:numCache>
            </c:numRef>
          </c:val>
          <c:smooth val="0"/>
        </c:ser>
        <c:dLbls>
          <c:showLegendKey val="0"/>
          <c:showVal val="0"/>
          <c:showCatName val="0"/>
          <c:showSerName val="0"/>
          <c:showPercent val="0"/>
          <c:showBubbleSize val="0"/>
        </c:dLbls>
        <c:marker val="1"/>
        <c:smooth val="0"/>
        <c:axId val="-1159786336"/>
        <c:axId val="-1159789600"/>
      </c:lineChart>
      <c:catAx>
        <c:axId val="-1375527440"/>
        <c:scaling>
          <c:orientation val="minMax"/>
        </c:scaling>
        <c:delete val="0"/>
        <c:axPos val="b"/>
        <c:numFmt formatCode="General" sourceLinked="0"/>
        <c:majorTickMark val="out"/>
        <c:minorTickMark val="none"/>
        <c:tickLblPos val="nextTo"/>
        <c:crossAx val="-1375526352"/>
        <c:crosses val="autoZero"/>
        <c:auto val="1"/>
        <c:lblAlgn val="ctr"/>
        <c:lblOffset val="100"/>
        <c:noMultiLvlLbl val="0"/>
      </c:catAx>
      <c:valAx>
        <c:axId val="-1375526352"/>
        <c:scaling>
          <c:orientation val="minMax"/>
        </c:scaling>
        <c:delete val="0"/>
        <c:axPos val="l"/>
        <c:majorGridlines/>
        <c:numFmt formatCode="#,##0.00" sourceLinked="1"/>
        <c:majorTickMark val="out"/>
        <c:minorTickMark val="none"/>
        <c:tickLblPos val="nextTo"/>
        <c:crossAx val="-1375527440"/>
        <c:crosses val="autoZero"/>
        <c:crossBetween val="between"/>
      </c:valAx>
      <c:valAx>
        <c:axId val="-1159789600"/>
        <c:scaling>
          <c:orientation val="minMax"/>
        </c:scaling>
        <c:delete val="0"/>
        <c:axPos val="r"/>
        <c:numFmt formatCode="#,##0.00" sourceLinked="1"/>
        <c:majorTickMark val="out"/>
        <c:minorTickMark val="none"/>
        <c:tickLblPos val="nextTo"/>
        <c:crossAx val="-1159786336"/>
        <c:crosses val="max"/>
        <c:crossBetween val="between"/>
      </c:valAx>
      <c:catAx>
        <c:axId val="-1159786336"/>
        <c:scaling>
          <c:orientation val="minMax"/>
        </c:scaling>
        <c:delete val="1"/>
        <c:axPos val="b"/>
        <c:numFmt formatCode="General" sourceLinked="1"/>
        <c:majorTickMark val="out"/>
        <c:minorTickMark val="none"/>
        <c:tickLblPos val="none"/>
        <c:crossAx val="-1159789600"/>
        <c:crosses val="autoZero"/>
        <c:auto val="1"/>
        <c:lblAlgn val="ctr"/>
        <c:lblOffset val="100"/>
        <c:noMultiLvlLbl val="0"/>
      </c:catAx>
    </c:plotArea>
    <c:legend>
      <c:legendPos val="r"/>
      <c:layout>
        <c:manualLayout>
          <c:xMode val="edge"/>
          <c:yMode val="edge"/>
          <c:x val="0.11500983889893035"/>
          <c:y val="0.10604613621814322"/>
          <c:w val="0.13542741662288241"/>
          <c:h val="7.3033906180085734E-2"/>
        </c:manualLayout>
      </c:layout>
      <c:overlay val="0"/>
    </c:legend>
    <c:plotVisOnly val="1"/>
    <c:dispBlanksAs val="gap"/>
    <c:showDLblsOverMax val="0"/>
  </c:chart>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5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ED11559-3687-4F0F-9DD6-FB492A89EE59}" type="datetimeFigureOut">
              <a:rPr lang="en-US" smtClean="0"/>
              <a:t>11/21/2015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F6C0C2E-173F-4101-BB2A-AC4BCA3CFF0E}" type="slidenum">
              <a:rPr lang="en-US" smtClean="0"/>
              <a:t>‹#›</a:t>
            </a:fld>
            <a:endParaRPr lang="en-US"/>
          </a:p>
        </p:txBody>
      </p:sp>
    </p:spTree>
    <p:extLst>
      <p:ext uri="{BB962C8B-B14F-4D97-AF65-F5344CB8AC3E}">
        <p14:creationId xmlns:p14="http://schemas.microsoft.com/office/powerpoint/2010/main" val="234900406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3147483"/>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a:p>
        </p:txBody>
      </p:sp>
    </p:spTree>
    <p:extLst>
      <p:ext uri="{BB962C8B-B14F-4D97-AF65-F5344CB8AC3E}">
        <p14:creationId xmlns:p14="http://schemas.microsoft.com/office/powerpoint/2010/main" val="37403777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Rectangle 2"/>
          <p:cNvSpPr>
            <a:spLocks noGrp="1" noRot="1" noChangeAspect="1" noChangeArrowheads="1" noTextEdit="1"/>
          </p:cNvSpPr>
          <p:nvPr>
            <p:ph type="sldImg"/>
          </p:nvPr>
        </p:nvSpPr>
        <p:spPr bwMode="auto">
          <a:xfrm>
            <a:off x="1144588" y="684213"/>
            <a:ext cx="4572000" cy="3429000"/>
          </a:xfrm>
          <a:prstGeom prst="rect">
            <a:avLst/>
          </a:prstGeom>
          <a:solidFill>
            <a:srgbClr val="FFFFFF"/>
          </a:solidFill>
          <a:ln>
            <a:solidFill>
              <a:srgbClr val="000000"/>
            </a:solidFill>
            <a:miter lim="800000"/>
            <a:headEnd/>
            <a:tailEnd/>
          </a:ln>
        </p:spPr>
      </p:sp>
      <p:sp>
        <p:nvSpPr>
          <p:cNvPr id="268291" name="Rectangle 3"/>
          <p:cNvSpPr>
            <a:spLocks noGrp="1" noChangeArrowheads="1"/>
          </p:cNvSpPr>
          <p:nvPr>
            <p:ph type="body" idx="1"/>
          </p:nvPr>
        </p:nvSpPr>
        <p:spPr bwMode="auto">
          <a:xfrm>
            <a:off x="685800" y="4343400"/>
            <a:ext cx="5486400" cy="4116388"/>
          </a:xfrm>
          <a:prstGeom prst="rect">
            <a:avLst/>
          </a:prstGeom>
          <a:solidFill>
            <a:srgbClr val="FFFFFF"/>
          </a:solidFill>
          <a:ln>
            <a:solidFill>
              <a:srgbClr val="000000"/>
            </a:solidFill>
            <a:miter lim="800000"/>
            <a:headEnd/>
            <a:tailEnd/>
          </a:ln>
        </p:spPr>
        <p:txBody>
          <a:bodyPr lIns="86493" tIns="43247" rIns="86493" bIns="43247"/>
          <a:lstStyle/>
          <a:p>
            <a:endParaRPr lang="en-US" altLang="en-US" smtClean="0"/>
          </a:p>
        </p:txBody>
      </p:sp>
    </p:spTree>
    <p:extLst>
      <p:ext uri="{BB962C8B-B14F-4D97-AF65-F5344CB8AC3E}">
        <p14:creationId xmlns:p14="http://schemas.microsoft.com/office/powerpoint/2010/main" val="19395889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6931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ltLang="en-US" smtClean="0"/>
          </a:p>
        </p:txBody>
      </p:sp>
    </p:spTree>
    <p:extLst>
      <p:ext uri="{BB962C8B-B14F-4D97-AF65-F5344CB8AC3E}">
        <p14:creationId xmlns:p14="http://schemas.microsoft.com/office/powerpoint/2010/main" val="6895368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7033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ltLang="en-US" smtClean="0"/>
          </a:p>
        </p:txBody>
      </p:sp>
    </p:spTree>
    <p:extLst>
      <p:ext uri="{BB962C8B-B14F-4D97-AF65-F5344CB8AC3E}">
        <p14:creationId xmlns:p14="http://schemas.microsoft.com/office/powerpoint/2010/main" val="7430561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7136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ltLang="en-US" smtClean="0"/>
          </a:p>
        </p:txBody>
      </p:sp>
    </p:spTree>
    <p:extLst>
      <p:ext uri="{BB962C8B-B14F-4D97-AF65-F5344CB8AC3E}">
        <p14:creationId xmlns:p14="http://schemas.microsoft.com/office/powerpoint/2010/main" val="5364590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Rectangle 2"/>
          <p:cNvSpPr>
            <a:spLocks noGrp="1" noRot="1" noChangeAspect="1" noChangeArrowheads="1" noTextEdit="1"/>
          </p:cNvSpPr>
          <p:nvPr>
            <p:ph type="sldImg"/>
          </p:nvPr>
        </p:nvSpPr>
        <p:spPr bwMode="auto">
          <a:xfrm>
            <a:off x="1144588" y="684213"/>
            <a:ext cx="4572000" cy="3429000"/>
          </a:xfrm>
          <a:prstGeom prst="rect">
            <a:avLst/>
          </a:prstGeom>
          <a:solidFill>
            <a:srgbClr val="FFFFFF"/>
          </a:solidFill>
          <a:ln>
            <a:solidFill>
              <a:srgbClr val="000000"/>
            </a:solidFill>
            <a:miter lim="800000"/>
            <a:headEnd/>
            <a:tailEnd/>
          </a:ln>
        </p:spPr>
      </p:sp>
      <p:sp>
        <p:nvSpPr>
          <p:cNvPr id="272387" name="Rectangle 3"/>
          <p:cNvSpPr>
            <a:spLocks noGrp="1" noChangeArrowheads="1"/>
          </p:cNvSpPr>
          <p:nvPr>
            <p:ph type="body" idx="1"/>
          </p:nvPr>
        </p:nvSpPr>
        <p:spPr bwMode="auto">
          <a:xfrm>
            <a:off x="685800" y="4343400"/>
            <a:ext cx="5486400" cy="4116388"/>
          </a:xfrm>
          <a:prstGeom prst="rect">
            <a:avLst/>
          </a:prstGeom>
          <a:solidFill>
            <a:srgbClr val="FFFFFF"/>
          </a:solidFill>
          <a:ln>
            <a:solidFill>
              <a:srgbClr val="000000"/>
            </a:solidFill>
            <a:miter lim="800000"/>
            <a:headEnd/>
            <a:tailEnd/>
          </a:ln>
        </p:spPr>
        <p:txBody>
          <a:bodyPr lIns="86493" tIns="43247" rIns="86493" bIns="43247"/>
          <a:lstStyle/>
          <a:p>
            <a:endParaRPr lang="en-US" altLang="en-US" smtClean="0"/>
          </a:p>
        </p:txBody>
      </p:sp>
    </p:spTree>
    <p:extLst>
      <p:ext uri="{BB962C8B-B14F-4D97-AF65-F5344CB8AC3E}">
        <p14:creationId xmlns:p14="http://schemas.microsoft.com/office/powerpoint/2010/main" val="29435401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7341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ltLang="en-US" smtClean="0"/>
          </a:p>
        </p:txBody>
      </p:sp>
    </p:spTree>
    <p:extLst>
      <p:ext uri="{BB962C8B-B14F-4D97-AF65-F5344CB8AC3E}">
        <p14:creationId xmlns:p14="http://schemas.microsoft.com/office/powerpoint/2010/main" val="18586201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7443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ltLang="en-US" smtClean="0"/>
          </a:p>
        </p:txBody>
      </p:sp>
    </p:spTree>
    <p:extLst>
      <p:ext uri="{BB962C8B-B14F-4D97-AF65-F5344CB8AC3E}">
        <p14:creationId xmlns:p14="http://schemas.microsoft.com/office/powerpoint/2010/main" val="13921641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2"/>
          <p:cNvSpPr>
            <a:spLocks noGrp="1" noRot="1" noChangeAspect="1" noChangeArrowheads="1" noTextEdit="1"/>
          </p:cNvSpPr>
          <p:nvPr>
            <p:ph type="sldImg"/>
          </p:nvPr>
        </p:nvSpPr>
        <p:spPr bwMode="auto">
          <a:xfrm>
            <a:off x="1144588" y="684213"/>
            <a:ext cx="4572000" cy="3429000"/>
          </a:xfrm>
          <a:prstGeom prst="rect">
            <a:avLst/>
          </a:prstGeom>
          <a:solidFill>
            <a:srgbClr val="FFFFFF"/>
          </a:solidFill>
          <a:ln>
            <a:solidFill>
              <a:srgbClr val="000000"/>
            </a:solidFill>
            <a:miter lim="800000"/>
            <a:headEnd/>
            <a:tailEnd/>
          </a:ln>
        </p:spPr>
      </p:sp>
      <p:sp>
        <p:nvSpPr>
          <p:cNvPr id="275459" name="Rectangle 3"/>
          <p:cNvSpPr>
            <a:spLocks noGrp="1" noChangeArrowheads="1"/>
          </p:cNvSpPr>
          <p:nvPr>
            <p:ph type="body" idx="1"/>
          </p:nvPr>
        </p:nvSpPr>
        <p:spPr bwMode="auto">
          <a:xfrm>
            <a:off x="685800" y="4343400"/>
            <a:ext cx="5486400" cy="4116388"/>
          </a:xfrm>
          <a:prstGeom prst="rect">
            <a:avLst/>
          </a:prstGeom>
          <a:solidFill>
            <a:srgbClr val="FFFFFF"/>
          </a:solidFill>
          <a:ln>
            <a:solidFill>
              <a:srgbClr val="000000"/>
            </a:solidFill>
            <a:miter lim="800000"/>
            <a:headEnd/>
            <a:tailEnd/>
          </a:ln>
        </p:spPr>
        <p:txBody>
          <a:bodyPr lIns="86493" tIns="43247" rIns="86493" bIns="43247"/>
          <a:lstStyle/>
          <a:p>
            <a:r>
              <a:rPr lang="en-US" altLang="en-US" smtClean="0"/>
              <a:t>No one model, no cookie cutter approach to PF. Properly structured, each deal is likely to be unique.</a:t>
            </a:r>
          </a:p>
          <a:p>
            <a:endParaRPr lang="en-US" altLang="en-US" smtClean="0"/>
          </a:p>
          <a:p>
            <a:r>
              <a:rPr lang="en-US" altLang="en-US" smtClean="0"/>
              <a:t>Evidence indicates that PF can lower not only default rates  (emphasis on cash flow) but also loss given default (remedies, recourse to security package, step-in rights).</a:t>
            </a:r>
          </a:p>
        </p:txBody>
      </p:sp>
    </p:spTree>
    <p:extLst>
      <p:ext uri="{BB962C8B-B14F-4D97-AF65-F5344CB8AC3E}">
        <p14:creationId xmlns:p14="http://schemas.microsoft.com/office/powerpoint/2010/main" val="1187152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2"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7648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ltLang="en-US" smtClean="0"/>
          </a:p>
        </p:txBody>
      </p:sp>
    </p:spTree>
    <p:extLst>
      <p:ext uri="{BB962C8B-B14F-4D97-AF65-F5344CB8AC3E}">
        <p14:creationId xmlns:p14="http://schemas.microsoft.com/office/powerpoint/2010/main" val="20292623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6" name="Rectangle 2"/>
          <p:cNvSpPr>
            <a:spLocks noGrp="1" noRot="1" noChangeAspect="1" noChangeArrowheads="1" noTextEdit="1"/>
          </p:cNvSpPr>
          <p:nvPr>
            <p:ph type="sldImg"/>
          </p:nvPr>
        </p:nvSpPr>
        <p:spPr bwMode="auto">
          <a:xfrm>
            <a:off x="1144588" y="684213"/>
            <a:ext cx="4572000" cy="3429000"/>
          </a:xfrm>
          <a:prstGeom prst="rect">
            <a:avLst/>
          </a:prstGeom>
          <a:solidFill>
            <a:srgbClr val="FFFFFF"/>
          </a:solidFill>
          <a:ln>
            <a:solidFill>
              <a:srgbClr val="000000"/>
            </a:solidFill>
            <a:miter lim="800000"/>
            <a:headEnd/>
            <a:tailEnd/>
          </a:ln>
        </p:spPr>
      </p:sp>
      <p:sp>
        <p:nvSpPr>
          <p:cNvPr id="277507" name="Rectangle 3"/>
          <p:cNvSpPr>
            <a:spLocks noGrp="1" noChangeArrowheads="1"/>
          </p:cNvSpPr>
          <p:nvPr>
            <p:ph type="body" idx="1"/>
          </p:nvPr>
        </p:nvSpPr>
        <p:spPr bwMode="auto">
          <a:xfrm>
            <a:off x="685800" y="4343400"/>
            <a:ext cx="5486400" cy="4116388"/>
          </a:xfrm>
          <a:prstGeom prst="rect">
            <a:avLst/>
          </a:prstGeom>
          <a:solidFill>
            <a:srgbClr val="FFFFFF"/>
          </a:solidFill>
          <a:ln>
            <a:solidFill>
              <a:srgbClr val="000000"/>
            </a:solidFill>
            <a:miter lim="800000"/>
            <a:headEnd/>
            <a:tailEnd/>
          </a:ln>
        </p:spPr>
        <p:txBody>
          <a:bodyPr lIns="86493" tIns="43247" rIns="86493" bIns="43247"/>
          <a:lstStyle/>
          <a:p>
            <a:endParaRPr lang="en-US" altLang="en-US" smtClean="0"/>
          </a:p>
        </p:txBody>
      </p:sp>
    </p:spTree>
    <p:extLst>
      <p:ext uri="{BB962C8B-B14F-4D97-AF65-F5344CB8AC3E}">
        <p14:creationId xmlns:p14="http://schemas.microsoft.com/office/powerpoint/2010/main" val="36480405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6009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ltLang="en-US" smtClean="0"/>
          </a:p>
        </p:txBody>
      </p:sp>
    </p:spTree>
    <p:extLst>
      <p:ext uri="{BB962C8B-B14F-4D97-AF65-F5344CB8AC3E}">
        <p14:creationId xmlns:p14="http://schemas.microsoft.com/office/powerpoint/2010/main" val="12356540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7853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ltLang="en-US" smtClean="0"/>
          </a:p>
        </p:txBody>
      </p:sp>
    </p:spTree>
    <p:extLst>
      <p:ext uri="{BB962C8B-B14F-4D97-AF65-F5344CB8AC3E}">
        <p14:creationId xmlns:p14="http://schemas.microsoft.com/office/powerpoint/2010/main" val="23958858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4"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7955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ltLang="en-US" smtClean="0"/>
          </a:p>
        </p:txBody>
      </p:sp>
    </p:spTree>
    <p:extLst>
      <p:ext uri="{BB962C8B-B14F-4D97-AF65-F5344CB8AC3E}">
        <p14:creationId xmlns:p14="http://schemas.microsoft.com/office/powerpoint/2010/main" val="33776942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8057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ltLang="en-US" smtClean="0"/>
          </a:p>
        </p:txBody>
      </p:sp>
    </p:spTree>
    <p:extLst>
      <p:ext uri="{BB962C8B-B14F-4D97-AF65-F5344CB8AC3E}">
        <p14:creationId xmlns:p14="http://schemas.microsoft.com/office/powerpoint/2010/main" val="12609664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tangle 2"/>
          <p:cNvSpPr>
            <a:spLocks noGrp="1" noRot="1" noChangeAspect="1" noChangeArrowheads="1" noTextEdit="1"/>
          </p:cNvSpPr>
          <p:nvPr>
            <p:ph type="sldImg"/>
          </p:nvPr>
        </p:nvSpPr>
        <p:spPr bwMode="auto">
          <a:xfrm>
            <a:off x="1144588" y="684213"/>
            <a:ext cx="4572000" cy="3429000"/>
          </a:xfrm>
          <a:prstGeom prst="rect">
            <a:avLst/>
          </a:prstGeom>
          <a:solidFill>
            <a:srgbClr val="FFFFFF"/>
          </a:solidFill>
          <a:ln>
            <a:solidFill>
              <a:srgbClr val="000000"/>
            </a:solidFill>
            <a:miter lim="800000"/>
            <a:headEnd/>
            <a:tailEnd/>
          </a:ln>
        </p:spPr>
      </p:sp>
      <p:sp>
        <p:nvSpPr>
          <p:cNvPr id="281603" name="Rectangle 3"/>
          <p:cNvSpPr>
            <a:spLocks noGrp="1" noChangeArrowheads="1"/>
          </p:cNvSpPr>
          <p:nvPr>
            <p:ph type="body" idx="1"/>
          </p:nvPr>
        </p:nvSpPr>
        <p:spPr bwMode="auto">
          <a:xfrm>
            <a:off x="685800" y="4343400"/>
            <a:ext cx="5486400" cy="4116388"/>
          </a:xfrm>
          <a:prstGeom prst="rect">
            <a:avLst/>
          </a:prstGeom>
          <a:solidFill>
            <a:srgbClr val="FFFFFF"/>
          </a:solidFill>
          <a:ln>
            <a:solidFill>
              <a:srgbClr val="000000"/>
            </a:solidFill>
            <a:miter lim="800000"/>
            <a:headEnd/>
            <a:tailEnd/>
          </a:ln>
        </p:spPr>
        <p:txBody>
          <a:bodyPr lIns="86493" tIns="43247" rIns="86493" bIns="43247"/>
          <a:lstStyle/>
          <a:p>
            <a:endParaRPr lang="en-US" altLang="en-US" smtClean="0"/>
          </a:p>
        </p:txBody>
      </p:sp>
    </p:spTree>
    <p:extLst>
      <p:ext uri="{BB962C8B-B14F-4D97-AF65-F5344CB8AC3E}">
        <p14:creationId xmlns:p14="http://schemas.microsoft.com/office/powerpoint/2010/main" val="378329107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Rot="1" noChangeAspect="1" noChangeArrowheads="1" noTextEdit="1"/>
          </p:cNvSpPr>
          <p:nvPr>
            <p:ph type="sldImg"/>
          </p:nvPr>
        </p:nvSpPr>
        <p:spPr bwMode="auto">
          <a:xfrm>
            <a:off x="1150938" y="692150"/>
            <a:ext cx="4556125" cy="3416300"/>
          </a:xfrm>
          <a:prstGeom prst="rect">
            <a:avLst/>
          </a:prstGeom>
          <a:solidFill>
            <a:srgbClr val="FFFFFF"/>
          </a:solidFill>
          <a:ln>
            <a:solidFill>
              <a:srgbClr val="000000"/>
            </a:solidFill>
            <a:miter lim="800000"/>
            <a:headEnd/>
            <a:tailEnd/>
          </a:ln>
        </p:spPr>
      </p:sp>
      <p:sp>
        <p:nvSpPr>
          <p:cNvPr id="282627" name="Rectangle 3"/>
          <p:cNvSpPr>
            <a:spLocks noGrp="1" noChangeArrowheads="1"/>
          </p:cNvSpPr>
          <p:nvPr>
            <p:ph type="body" idx="1"/>
          </p:nvPr>
        </p:nvSpPr>
        <p:spPr bwMode="auto">
          <a:xfrm>
            <a:off x="911225" y="4346575"/>
            <a:ext cx="5030788" cy="3844925"/>
          </a:xfrm>
          <a:prstGeom prst="rect">
            <a:avLst/>
          </a:prstGeom>
          <a:solidFill>
            <a:srgbClr val="FFFFFF"/>
          </a:solidFill>
          <a:ln>
            <a:solidFill>
              <a:srgbClr val="000000"/>
            </a:solidFill>
            <a:miter lim="800000"/>
            <a:headEnd/>
            <a:tailEnd/>
          </a:ln>
        </p:spPr>
        <p:txBody>
          <a:bodyPr/>
          <a:lstStyle/>
          <a:p>
            <a:endParaRPr lang="en-US" altLang="en-US" smtClean="0"/>
          </a:p>
        </p:txBody>
      </p:sp>
    </p:spTree>
    <p:extLst>
      <p:ext uri="{BB962C8B-B14F-4D97-AF65-F5344CB8AC3E}">
        <p14:creationId xmlns:p14="http://schemas.microsoft.com/office/powerpoint/2010/main" val="427792584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8365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ltLang="en-US" smtClean="0"/>
          </a:p>
        </p:txBody>
      </p:sp>
    </p:spTree>
    <p:extLst>
      <p:ext uri="{BB962C8B-B14F-4D97-AF65-F5344CB8AC3E}">
        <p14:creationId xmlns:p14="http://schemas.microsoft.com/office/powerpoint/2010/main" val="15527463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Rectangle 2"/>
          <p:cNvSpPr>
            <a:spLocks noGrp="1" noRot="1" noChangeAspect="1" noChangeArrowheads="1" noTextEdit="1"/>
          </p:cNvSpPr>
          <p:nvPr>
            <p:ph type="sldImg"/>
          </p:nvPr>
        </p:nvSpPr>
        <p:spPr bwMode="auto">
          <a:xfrm>
            <a:off x="1144588" y="684213"/>
            <a:ext cx="4572000" cy="3429000"/>
          </a:xfrm>
          <a:prstGeom prst="rect">
            <a:avLst/>
          </a:prstGeom>
          <a:solidFill>
            <a:srgbClr val="FFFFFF"/>
          </a:solidFill>
          <a:ln>
            <a:solidFill>
              <a:srgbClr val="000000"/>
            </a:solidFill>
            <a:miter lim="800000"/>
            <a:headEnd/>
            <a:tailEnd/>
          </a:ln>
        </p:spPr>
      </p:sp>
      <p:sp>
        <p:nvSpPr>
          <p:cNvPr id="261123" name="Rectangle 3"/>
          <p:cNvSpPr>
            <a:spLocks noGrp="1" noChangeArrowheads="1"/>
          </p:cNvSpPr>
          <p:nvPr>
            <p:ph type="body" idx="1"/>
          </p:nvPr>
        </p:nvSpPr>
        <p:spPr bwMode="auto">
          <a:xfrm>
            <a:off x="685800" y="4343400"/>
            <a:ext cx="5486400" cy="4116388"/>
          </a:xfrm>
          <a:prstGeom prst="rect">
            <a:avLst/>
          </a:prstGeom>
          <a:solidFill>
            <a:srgbClr val="FFFFFF"/>
          </a:solidFill>
          <a:ln>
            <a:solidFill>
              <a:srgbClr val="000000"/>
            </a:solidFill>
            <a:miter lim="800000"/>
            <a:headEnd/>
            <a:tailEnd/>
          </a:ln>
        </p:spPr>
        <p:txBody>
          <a:bodyPr lIns="86493" tIns="43247" rIns="86493" bIns="43247"/>
          <a:lstStyle/>
          <a:p>
            <a:r>
              <a:rPr lang="en-US" altLang="en-US" smtClean="0"/>
              <a:t>Similar to chart on Chap. 8</a:t>
            </a:r>
          </a:p>
        </p:txBody>
      </p:sp>
    </p:spTree>
    <p:extLst>
      <p:ext uri="{BB962C8B-B14F-4D97-AF65-F5344CB8AC3E}">
        <p14:creationId xmlns:p14="http://schemas.microsoft.com/office/powerpoint/2010/main" val="35530258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2"/>
          <p:cNvSpPr>
            <a:spLocks noGrp="1" noRot="1" noChangeAspect="1" noChangeArrowheads="1" noTextEdit="1"/>
          </p:cNvSpPr>
          <p:nvPr>
            <p:ph type="sldImg"/>
          </p:nvPr>
        </p:nvSpPr>
        <p:spPr bwMode="auto">
          <a:xfrm>
            <a:off x="1143000" y="685800"/>
            <a:ext cx="4572000" cy="34290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62147" name="Rectangle 3"/>
          <p:cNvSpPr>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88892" tIns="42858" rIns="88892" bIns="42858"/>
          <a:lstStyle/>
          <a:p>
            <a:endParaRPr lang="en-US" altLang="en-US" smtClean="0"/>
          </a:p>
        </p:txBody>
      </p:sp>
    </p:spTree>
    <p:extLst>
      <p:ext uri="{BB962C8B-B14F-4D97-AF65-F5344CB8AC3E}">
        <p14:creationId xmlns:p14="http://schemas.microsoft.com/office/powerpoint/2010/main" val="31478769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6317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ltLang="en-US" smtClean="0"/>
          </a:p>
        </p:txBody>
      </p:sp>
    </p:spTree>
    <p:extLst>
      <p:ext uri="{BB962C8B-B14F-4D97-AF65-F5344CB8AC3E}">
        <p14:creationId xmlns:p14="http://schemas.microsoft.com/office/powerpoint/2010/main" val="13974737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6419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ltLang="en-US" smtClean="0"/>
          </a:p>
        </p:txBody>
      </p:sp>
    </p:spTree>
    <p:extLst>
      <p:ext uri="{BB962C8B-B14F-4D97-AF65-F5344CB8AC3E}">
        <p14:creationId xmlns:p14="http://schemas.microsoft.com/office/powerpoint/2010/main" val="8879894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6521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ltLang="en-US" smtClean="0"/>
          </a:p>
        </p:txBody>
      </p:sp>
    </p:spTree>
    <p:extLst>
      <p:ext uri="{BB962C8B-B14F-4D97-AF65-F5344CB8AC3E}">
        <p14:creationId xmlns:p14="http://schemas.microsoft.com/office/powerpoint/2010/main" val="39307529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6624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ltLang="en-US" smtClean="0"/>
          </a:p>
        </p:txBody>
      </p:sp>
    </p:spTree>
    <p:extLst>
      <p:ext uri="{BB962C8B-B14F-4D97-AF65-F5344CB8AC3E}">
        <p14:creationId xmlns:p14="http://schemas.microsoft.com/office/powerpoint/2010/main" val="9820028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6726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ltLang="en-US" smtClean="0"/>
          </a:p>
        </p:txBody>
      </p:sp>
    </p:spTree>
    <p:extLst>
      <p:ext uri="{BB962C8B-B14F-4D97-AF65-F5344CB8AC3E}">
        <p14:creationId xmlns:p14="http://schemas.microsoft.com/office/powerpoint/2010/main" val="2438304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grpSp>
        <p:nvGrpSpPr>
          <p:cNvPr id="3" name="Group 12"/>
          <p:cNvGrpSpPr>
            <a:grpSpLocks/>
          </p:cNvGrpSpPr>
          <p:nvPr/>
        </p:nvGrpSpPr>
        <p:grpSpPr bwMode="auto">
          <a:xfrm>
            <a:off x="0" y="0"/>
            <a:ext cx="9144000" cy="6858000"/>
            <a:chOff x="0" y="0"/>
            <a:chExt cx="5760" cy="4320"/>
          </a:xfrm>
        </p:grpSpPr>
        <p:sp>
          <p:nvSpPr>
            <p:cNvPr id="4" name="Rectangle 13"/>
            <p:cNvSpPr>
              <a:spLocks noChangeArrowheads="1"/>
            </p:cNvSpPr>
            <p:nvPr/>
          </p:nvSpPr>
          <p:spPr bwMode="auto">
            <a:xfrm>
              <a:off x="0" y="0"/>
              <a:ext cx="576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sp>
          <p:nvSpPr>
            <p:cNvPr id="5" name="Rectangle 14"/>
            <p:cNvSpPr>
              <a:spLocks noChangeArrowheads="1"/>
            </p:cNvSpPr>
            <p:nvPr/>
          </p:nvSpPr>
          <p:spPr bwMode="auto">
            <a:xfrm>
              <a:off x="144" y="178"/>
              <a:ext cx="5424" cy="3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grpSp>
      <p:sp>
        <p:nvSpPr>
          <p:cNvPr id="6" name="Line 7"/>
          <p:cNvSpPr>
            <a:spLocks noChangeShapeType="1"/>
          </p:cNvSpPr>
          <p:nvPr/>
        </p:nvSpPr>
        <p:spPr bwMode="auto">
          <a:xfrm>
            <a:off x="533400" y="6048375"/>
            <a:ext cx="80010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7" name="Text Box 8"/>
          <p:cNvSpPr txBox="1">
            <a:spLocks noChangeArrowheads="1"/>
          </p:cNvSpPr>
          <p:nvPr/>
        </p:nvSpPr>
        <p:spPr bwMode="auto">
          <a:xfrm>
            <a:off x="609600" y="6324600"/>
            <a:ext cx="16764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r>
              <a:rPr lang="en-GB" altLang="en-US" b="1"/>
              <a:t>www.edbodmer.com</a:t>
            </a:r>
          </a:p>
        </p:txBody>
      </p:sp>
      <p:sp>
        <p:nvSpPr>
          <p:cNvPr id="8" name="Text Box 9"/>
          <p:cNvSpPr txBox="1">
            <a:spLocks noChangeArrowheads="1"/>
          </p:cNvSpPr>
          <p:nvPr/>
        </p:nvSpPr>
        <p:spPr bwMode="auto">
          <a:xfrm>
            <a:off x="7224713" y="6324600"/>
            <a:ext cx="1138237"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r"/>
            <a:fld id="{E2EC2E38-171A-4876-BDCB-33B386B56BFA}" type="datetime6">
              <a:rPr lang="en-US" altLang="en-US" b="1"/>
              <a:pPr algn="r"/>
              <a:t>November 15</a:t>
            </a:fld>
            <a:endParaRPr lang="en-US" altLang="en-US" b="1"/>
          </a:p>
        </p:txBody>
      </p:sp>
      <p:sp>
        <p:nvSpPr>
          <p:cNvPr id="9" name="Text Box 10">
            <a:hlinkHover r:id="" action="ppaction://noaction" endSnd="1"/>
          </p:cNvPr>
          <p:cNvSpPr txBox="1">
            <a:spLocks noChangeArrowheads="1"/>
          </p:cNvSpPr>
          <p:nvPr/>
        </p:nvSpPr>
        <p:spPr bwMode="auto">
          <a:xfrm>
            <a:off x="7010400" y="6324600"/>
            <a:ext cx="369888"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fld id="{3277F7A4-7265-4944-A0A6-1EF122A1A24C}" type="slidenum">
              <a:rPr lang="en-GB" altLang="en-US" b="1"/>
              <a:pPr/>
              <a:t>‹#›</a:t>
            </a:fld>
            <a:endParaRPr lang="en-GB" altLang="en-US" b="1"/>
          </a:p>
        </p:txBody>
      </p:sp>
      <p:sp>
        <p:nvSpPr>
          <p:cNvPr id="218117" name="Rectangle 5"/>
          <p:cNvSpPr>
            <a:spLocks noGrp="1" noChangeArrowheads="1"/>
          </p:cNvSpPr>
          <p:nvPr>
            <p:ph type="ctrTitle"/>
          </p:nvPr>
        </p:nvSpPr>
        <p:spPr>
          <a:xfrm>
            <a:off x="609600" y="4343400"/>
            <a:ext cx="7772400" cy="1470025"/>
          </a:xfrm>
          <a:solidFill>
            <a:srgbClr val="3366FF"/>
          </a:solidFill>
          <a:ln>
            <a:solidFill>
              <a:schemeClr val="bg1"/>
            </a:solidFill>
          </a:ln>
        </p:spPr>
        <p:txBody>
          <a:bodyPr/>
          <a:lstStyle>
            <a:lvl1pPr algn="ctr">
              <a:defRPr sz="2800">
                <a:solidFill>
                  <a:schemeClr val="bg1"/>
                </a:solidFill>
              </a:defRPr>
            </a:lvl1pPr>
          </a:lstStyle>
          <a:p>
            <a:r>
              <a:rPr lang="en-US"/>
              <a:t>Click to edit Master title style</a:t>
            </a:r>
          </a:p>
        </p:txBody>
      </p:sp>
    </p:spTree>
    <p:extLst>
      <p:ext uri="{BB962C8B-B14F-4D97-AF65-F5344CB8AC3E}">
        <p14:creationId xmlns:p14="http://schemas.microsoft.com/office/powerpoint/2010/main" val="699417836"/>
      </p:ext>
    </p:extLst>
  </p:cSld>
  <p:clrMapOvr>
    <a:masterClrMapping/>
  </p:clrMapOvr>
  <p:transition>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76444400"/>
      </p:ext>
    </p:extLst>
  </p:cSld>
  <p:clrMapOvr>
    <a:masterClrMapping/>
  </p:clrMapOvr>
  <p:transition>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77000" y="609600"/>
            <a:ext cx="19050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609600"/>
            <a:ext cx="55626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62440134"/>
      </p:ext>
    </p:extLst>
  </p:cSld>
  <p:clrMapOvr>
    <a:masterClrMapping/>
  </p:clrMapOvr>
  <p:transition>
    <p:zo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609600"/>
            <a:ext cx="7086600" cy="762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762000" y="1524000"/>
            <a:ext cx="37338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524000"/>
            <a:ext cx="37338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04131656"/>
      </p:ext>
    </p:extLst>
  </p:cSld>
  <p:clrMapOvr>
    <a:masterClrMapping/>
  </p:clrMapOvr>
  <p:transition>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42062929"/>
      </p:ext>
    </p:extLst>
  </p:cSld>
  <p:clrMapOvr>
    <a:masterClrMapping/>
  </p:clrMapOvr>
  <p:transition>
    <p:zoom/>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65838799"/>
      </p:ext>
    </p:extLst>
  </p:cSld>
  <p:clrMapOvr>
    <a:masterClrMapping/>
  </p:clrMapOvr>
  <p:transition>
    <p:zoom/>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1524000"/>
            <a:ext cx="37338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524000"/>
            <a:ext cx="37338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48653153"/>
      </p:ext>
    </p:extLst>
  </p:cSld>
  <p:clrMapOvr>
    <a:masterClrMapping/>
  </p:clrMapOvr>
  <p:transition>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70592570"/>
      </p:ext>
    </p:extLst>
  </p:cSld>
  <p:clrMapOvr>
    <a:masterClrMapping/>
  </p:clrMapOvr>
  <p:transition>
    <p:zoom/>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909624582"/>
      </p:ext>
    </p:extLst>
  </p:cSld>
  <p:clrMapOvr>
    <a:masterClrMapping/>
  </p:clrMapOvr>
  <p:transition>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06897962"/>
      </p:ext>
    </p:extLst>
  </p:cSld>
  <p:clrMapOvr>
    <a:masterClrMapping/>
  </p:clrMapOvr>
  <p:transition>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42012741"/>
      </p:ext>
    </p:extLst>
  </p:cSld>
  <p:clrMapOvr>
    <a:masterClrMapping/>
  </p:clrMapOvr>
  <p:transition>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9531050"/>
      </p:ext>
    </p:extLst>
  </p:cSld>
  <p:clrMapOvr>
    <a:masterClrMapping/>
  </p:clrMapOvr>
  <p:transition>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 Target="../slides/slid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9"/>
          <p:cNvGrpSpPr>
            <a:grpSpLocks/>
          </p:cNvGrpSpPr>
          <p:nvPr/>
        </p:nvGrpSpPr>
        <p:grpSpPr bwMode="auto">
          <a:xfrm>
            <a:off x="0" y="0"/>
            <a:ext cx="9144000" cy="6858000"/>
            <a:chOff x="0" y="0"/>
            <a:chExt cx="5760" cy="4320"/>
          </a:xfrm>
        </p:grpSpPr>
        <p:sp>
          <p:nvSpPr>
            <p:cNvPr id="1034" name="Rectangle 8"/>
            <p:cNvSpPr>
              <a:spLocks noChangeArrowheads="1"/>
            </p:cNvSpPr>
            <p:nvPr/>
          </p:nvSpPr>
          <p:spPr bwMode="auto">
            <a:xfrm>
              <a:off x="0" y="0"/>
              <a:ext cx="576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sp>
          <p:nvSpPr>
            <p:cNvPr id="1035" name="Rectangle 7"/>
            <p:cNvSpPr>
              <a:spLocks noChangeArrowheads="1"/>
            </p:cNvSpPr>
            <p:nvPr/>
          </p:nvSpPr>
          <p:spPr bwMode="auto">
            <a:xfrm>
              <a:off x="144" y="178"/>
              <a:ext cx="5424" cy="3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grpSp>
      <p:sp>
        <p:nvSpPr>
          <p:cNvPr id="1027" name="Rectangle 2"/>
          <p:cNvSpPr>
            <a:spLocks noGrp="1" noChangeArrowheads="1"/>
          </p:cNvSpPr>
          <p:nvPr>
            <p:ph type="title"/>
          </p:nvPr>
        </p:nvSpPr>
        <p:spPr bwMode="auto">
          <a:xfrm>
            <a:off x="762000" y="609600"/>
            <a:ext cx="7086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GB" altLang="en-US" smtClean="0"/>
              <a:t>Click to edit Master title style</a:t>
            </a:r>
          </a:p>
        </p:txBody>
      </p:sp>
      <p:sp>
        <p:nvSpPr>
          <p:cNvPr id="1028" name="Rectangle 3"/>
          <p:cNvSpPr>
            <a:spLocks noGrp="1" noChangeArrowheads="1"/>
          </p:cNvSpPr>
          <p:nvPr>
            <p:ph type="body" idx="1"/>
          </p:nvPr>
        </p:nvSpPr>
        <p:spPr bwMode="auto">
          <a:xfrm>
            <a:off x="762000" y="1524000"/>
            <a:ext cx="76200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029" name="Line 11"/>
          <p:cNvSpPr>
            <a:spLocks noChangeShapeType="1"/>
          </p:cNvSpPr>
          <p:nvPr/>
        </p:nvSpPr>
        <p:spPr bwMode="auto">
          <a:xfrm>
            <a:off x="609600" y="6248400"/>
            <a:ext cx="80010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0" name="Text Box 13"/>
          <p:cNvSpPr txBox="1">
            <a:spLocks noChangeArrowheads="1"/>
          </p:cNvSpPr>
          <p:nvPr/>
        </p:nvSpPr>
        <p:spPr bwMode="auto">
          <a:xfrm>
            <a:off x="685800" y="6400800"/>
            <a:ext cx="16764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r>
              <a:rPr lang="en-GB" altLang="en-US" b="1"/>
              <a:t>www.edbodmer.com</a:t>
            </a:r>
          </a:p>
        </p:txBody>
      </p:sp>
      <p:sp>
        <p:nvSpPr>
          <p:cNvPr id="1031" name="Text Box 16">
            <a:hlinkClick r:id="rId14" action="ppaction://hlinksldjump"/>
            <a:hlinkHover r:id="" action="ppaction://noaction" endSnd="1"/>
          </p:cNvPr>
          <p:cNvSpPr txBox="1">
            <a:spLocks noChangeArrowheads="1"/>
          </p:cNvSpPr>
          <p:nvPr/>
        </p:nvSpPr>
        <p:spPr bwMode="auto">
          <a:xfrm>
            <a:off x="7848600" y="6400800"/>
            <a:ext cx="369888"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fld id="{7A17668C-7319-49F8-8DA4-3C927D5A012B}" type="slidenum">
              <a:rPr lang="en-GB" altLang="en-US" b="1"/>
              <a:pPr/>
              <a:t>‹#›</a:t>
            </a:fld>
            <a:endParaRPr lang="en-GB" altLang="en-US" b="1"/>
          </a:p>
        </p:txBody>
      </p:sp>
      <p:sp>
        <p:nvSpPr>
          <p:cNvPr id="1032" name="AutoShape 30">
            <a:hlinkClick r:id="" action="ppaction://hlinkshowjump?jump=nextslide" highlightClick="1"/>
          </p:cNvPr>
          <p:cNvSpPr>
            <a:spLocks noChangeArrowheads="1"/>
          </p:cNvSpPr>
          <p:nvPr/>
        </p:nvSpPr>
        <p:spPr bwMode="auto">
          <a:xfrm rot="5400000">
            <a:off x="8641557" y="6522243"/>
            <a:ext cx="158750" cy="176213"/>
          </a:xfrm>
          <a:prstGeom prst="triangle">
            <a:avLst>
              <a:gd name="adj" fmla="val 50000"/>
            </a:avLst>
          </a:prstGeom>
          <a:noFill/>
          <a:ln w="6350">
            <a:solidFill>
              <a:schemeClr val="bg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sp>
        <p:nvSpPr>
          <p:cNvPr id="1033" name="AutoShape 31">
            <a:hlinkClick r:id="" action="ppaction://hlinkshowjump?jump=previousslide" highlightClick="1"/>
          </p:cNvPr>
          <p:cNvSpPr>
            <a:spLocks noChangeArrowheads="1"/>
          </p:cNvSpPr>
          <p:nvPr/>
        </p:nvSpPr>
        <p:spPr bwMode="auto">
          <a:xfrm rot="16200000" flipH="1">
            <a:off x="8363744" y="6520657"/>
            <a:ext cx="158750" cy="176212"/>
          </a:xfrm>
          <a:prstGeom prst="triangle">
            <a:avLst>
              <a:gd name="adj" fmla="val 50000"/>
            </a:avLst>
          </a:prstGeom>
          <a:noFill/>
          <a:ln w="6350">
            <a:solidFill>
              <a:schemeClr val="bg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spTree>
  </p:cSld>
  <p:clrMap bg1="lt1" tx1="dk1" bg2="lt2" tx2="dk2" accent1="accent1" accent2="accent2" accent3="accent3" accent4="accent4" accent5="accent5" accent6="accent6" hlink="hlink" folHlink="folHlink"/>
  <p:sldLayoutIdLst>
    <p:sldLayoutId id="2147483881" r:id="rId1"/>
    <p:sldLayoutId id="2147483880" r:id="rId2"/>
    <p:sldLayoutId id="2147483879" r:id="rId3"/>
    <p:sldLayoutId id="2147483878" r:id="rId4"/>
    <p:sldLayoutId id="2147483877" r:id="rId5"/>
    <p:sldLayoutId id="2147483876" r:id="rId6"/>
    <p:sldLayoutId id="2147483875" r:id="rId7"/>
    <p:sldLayoutId id="2147483874" r:id="rId8"/>
    <p:sldLayoutId id="2147483873" r:id="rId9"/>
    <p:sldLayoutId id="2147483872" r:id="rId10"/>
    <p:sldLayoutId id="2147483871" r:id="rId11"/>
    <p:sldLayoutId id="2147483870" r:id="rId12"/>
  </p:sldLayoutIdLst>
  <p:transition>
    <p:zoom/>
  </p:transition>
  <p:hf sldNum="0" hdr="0" ftr="0"/>
  <p:txStyles>
    <p:titleStyle>
      <a:lvl1pPr algn="l" rtl="0" eaLnBrk="0" fontAlgn="base" hangingPunct="0">
        <a:spcBef>
          <a:spcPct val="0"/>
        </a:spcBef>
        <a:spcAft>
          <a:spcPct val="0"/>
        </a:spcAft>
        <a:defRPr sz="2000" b="1">
          <a:solidFill>
            <a:schemeClr val="tx2"/>
          </a:solidFill>
          <a:latin typeface="+mj-lt"/>
          <a:ea typeface="+mj-ea"/>
          <a:cs typeface="+mj-cs"/>
        </a:defRPr>
      </a:lvl1pPr>
      <a:lvl2pPr algn="l" rtl="0" eaLnBrk="0" fontAlgn="base" hangingPunct="0">
        <a:spcBef>
          <a:spcPct val="0"/>
        </a:spcBef>
        <a:spcAft>
          <a:spcPct val="0"/>
        </a:spcAft>
        <a:defRPr sz="2000" b="1">
          <a:solidFill>
            <a:schemeClr val="tx2"/>
          </a:solidFill>
          <a:latin typeface="Arial" pitchFamily="34" charset="0"/>
        </a:defRPr>
      </a:lvl2pPr>
      <a:lvl3pPr algn="l" rtl="0" eaLnBrk="0" fontAlgn="base" hangingPunct="0">
        <a:spcBef>
          <a:spcPct val="0"/>
        </a:spcBef>
        <a:spcAft>
          <a:spcPct val="0"/>
        </a:spcAft>
        <a:defRPr sz="2000" b="1">
          <a:solidFill>
            <a:schemeClr val="tx2"/>
          </a:solidFill>
          <a:latin typeface="Arial" pitchFamily="34" charset="0"/>
        </a:defRPr>
      </a:lvl3pPr>
      <a:lvl4pPr algn="l" rtl="0" eaLnBrk="0" fontAlgn="base" hangingPunct="0">
        <a:spcBef>
          <a:spcPct val="0"/>
        </a:spcBef>
        <a:spcAft>
          <a:spcPct val="0"/>
        </a:spcAft>
        <a:defRPr sz="2000" b="1">
          <a:solidFill>
            <a:schemeClr val="tx2"/>
          </a:solidFill>
          <a:latin typeface="Arial" pitchFamily="34" charset="0"/>
        </a:defRPr>
      </a:lvl4pPr>
      <a:lvl5pPr algn="l" rtl="0" eaLnBrk="0" fontAlgn="base" hangingPunct="0">
        <a:spcBef>
          <a:spcPct val="0"/>
        </a:spcBef>
        <a:spcAft>
          <a:spcPct val="0"/>
        </a:spcAft>
        <a:defRPr sz="2000" b="1">
          <a:solidFill>
            <a:schemeClr val="tx2"/>
          </a:solidFill>
          <a:latin typeface="Arial" pitchFamily="34" charset="0"/>
        </a:defRPr>
      </a:lvl5pPr>
      <a:lvl6pPr marL="457200" algn="l" rtl="0" eaLnBrk="0" fontAlgn="base" hangingPunct="0">
        <a:spcBef>
          <a:spcPct val="0"/>
        </a:spcBef>
        <a:spcAft>
          <a:spcPct val="0"/>
        </a:spcAft>
        <a:defRPr sz="2000" b="1">
          <a:solidFill>
            <a:schemeClr val="tx2"/>
          </a:solidFill>
          <a:latin typeface="Arial" pitchFamily="34" charset="0"/>
        </a:defRPr>
      </a:lvl6pPr>
      <a:lvl7pPr marL="914400" algn="l" rtl="0" eaLnBrk="0" fontAlgn="base" hangingPunct="0">
        <a:spcBef>
          <a:spcPct val="0"/>
        </a:spcBef>
        <a:spcAft>
          <a:spcPct val="0"/>
        </a:spcAft>
        <a:defRPr sz="2000" b="1">
          <a:solidFill>
            <a:schemeClr val="tx2"/>
          </a:solidFill>
          <a:latin typeface="Arial" pitchFamily="34" charset="0"/>
        </a:defRPr>
      </a:lvl7pPr>
      <a:lvl8pPr marL="1371600" algn="l" rtl="0" eaLnBrk="0" fontAlgn="base" hangingPunct="0">
        <a:spcBef>
          <a:spcPct val="0"/>
        </a:spcBef>
        <a:spcAft>
          <a:spcPct val="0"/>
        </a:spcAft>
        <a:defRPr sz="2000" b="1">
          <a:solidFill>
            <a:schemeClr val="tx2"/>
          </a:solidFill>
          <a:latin typeface="Arial" pitchFamily="34" charset="0"/>
        </a:defRPr>
      </a:lvl8pPr>
      <a:lvl9pPr marL="1828800" algn="l" rtl="0" eaLnBrk="0" fontAlgn="base" hangingPunct="0">
        <a:spcBef>
          <a:spcPct val="0"/>
        </a:spcBef>
        <a:spcAft>
          <a:spcPct val="0"/>
        </a:spcAft>
        <a:defRPr sz="2000" b="1">
          <a:solidFill>
            <a:schemeClr val="tx2"/>
          </a:solidFill>
          <a:latin typeface="Arial" pitchFamily="34" charset="0"/>
        </a:defRPr>
      </a:lvl9pPr>
    </p:titleStyle>
    <p:bodyStyle>
      <a:lvl1pPr marL="231775" indent="-173038" algn="l" rtl="0" eaLnBrk="0" fontAlgn="base" hangingPunct="0">
        <a:spcBef>
          <a:spcPct val="20000"/>
        </a:spcBef>
        <a:spcAft>
          <a:spcPct val="50000"/>
        </a:spcAft>
        <a:buChar char="•"/>
        <a:defRPr>
          <a:solidFill>
            <a:schemeClr val="tx1"/>
          </a:solidFill>
          <a:latin typeface="+mn-lt"/>
          <a:ea typeface="+mn-ea"/>
          <a:cs typeface="+mn-cs"/>
        </a:defRPr>
      </a:lvl1pPr>
      <a:lvl2pPr marL="855663" indent="-288925" algn="l" rtl="0" eaLnBrk="0" fontAlgn="base" hangingPunct="0">
        <a:spcBef>
          <a:spcPct val="20000"/>
        </a:spcBef>
        <a:spcAft>
          <a:spcPct val="50000"/>
        </a:spcAft>
        <a:buFont typeface="Wingdings" pitchFamily="2" charset="2"/>
        <a:buChar char="ü"/>
        <a:defRPr>
          <a:solidFill>
            <a:schemeClr val="tx1"/>
          </a:solidFill>
          <a:latin typeface="+mn-lt"/>
        </a:defRPr>
      </a:lvl2pPr>
      <a:lvl3pPr marL="1371600" indent="-228600" algn="l" rtl="0" eaLnBrk="0" fontAlgn="base" hangingPunct="0">
        <a:spcBef>
          <a:spcPct val="20000"/>
        </a:spcBef>
        <a:spcAft>
          <a:spcPct val="50000"/>
        </a:spcAft>
        <a:buFont typeface="Wingdings" pitchFamily="2" charset="2"/>
        <a:buChar char="Ø"/>
        <a:defRPr sz="1600">
          <a:solidFill>
            <a:schemeClr val="tx1"/>
          </a:solidFill>
          <a:latin typeface="+mn-lt"/>
        </a:defRPr>
      </a:lvl3pPr>
      <a:lvl4pPr marL="1790700" indent="-228600" algn="l" rtl="0" eaLnBrk="0" fontAlgn="base" hangingPunct="0">
        <a:spcBef>
          <a:spcPct val="20000"/>
        </a:spcBef>
        <a:spcAft>
          <a:spcPct val="0"/>
        </a:spcAft>
        <a:buFont typeface="Wingdings" pitchFamily="2" charset="2"/>
        <a:buChar char="Ø"/>
        <a:defRPr sz="1600">
          <a:solidFill>
            <a:schemeClr val="tx1"/>
          </a:solidFill>
          <a:latin typeface="+mn-lt"/>
        </a:defRPr>
      </a:lvl4pPr>
      <a:lvl5pPr marL="2209800" indent="-228600" algn="l" rtl="0" eaLnBrk="0" fontAlgn="base" hangingPunct="0">
        <a:spcBef>
          <a:spcPct val="20000"/>
        </a:spcBef>
        <a:spcAft>
          <a:spcPct val="0"/>
        </a:spcAft>
        <a:buFont typeface="Wingdings" pitchFamily="2" charset="2"/>
        <a:buChar char="Ø"/>
        <a:defRPr sz="1600">
          <a:solidFill>
            <a:schemeClr val="tx1"/>
          </a:solidFill>
          <a:latin typeface="+mn-lt"/>
        </a:defRPr>
      </a:lvl5pPr>
      <a:lvl6pPr marL="2667000" indent="-228600" algn="l" rtl="0" eaLnBrk="0" fontAlgn="base" hangingPunct="0">
        <a:spcBef>
          <a:spcPct val="20000"/>
        </a:spcBef>
        <a:spcAft>
          <a:spcPct val="0"/>
        </a:spcAft>
        <a:buFont typeface="Wingdings" pitchFamily="2" charset="2"/>
        <a:buChar char="Ø"/>
        <a:defRPr sz="1600">
          <a:solidFill>
            <a:schemeClr val="tx1"/>
          </a:solidFill>
          <a:latin typeface="+mn-lt"/>
        </a:defRPr>
      </a:lvl6pPr>
      <a:lvl7pPr marL="3124200" indent="-228600" algn="l" rtl="0" eaLnBrk="0" fontAlgn="base" hangingPunct="0">
        <a:spcBef>
          <a:spcPct val="20000"/>
        </a:spcBef>
        <a:spcAft>
          <a:spcPct val="0"/>
        </a:spcAft>
        <a:buFont typeface="Wingdings" pitchFamily="2" charset="2"/>
        <a:buChar char="Ø"/>
        <a:defRPr sz="1600">
          <a:solidFill>
            <a:schemeClr val="tx1"/>
          </a:solidFill>
          <a:latin typeface="+mn-lt"/>
        </a:defRPr>
      </a:lvl7pPr>
      <a:lvl8pPr marL="3581400" indent="-228600" algn="l" rtl="0" eaLnBrk="0" fontAlgn="base" hangingPunct="0">
        <a:spcBef>
          <a:spcPct val="20000"/>
        </a:spcBef>
        <a:spcAft>
          <a:spcPct val="0"/>
        </a:spcAft>
        <a:buFont typeface="Wingdings" pitchFamily="2" charset="2"/>
        <a:buChar char="Ø"/>
        <a:defRPr sz="1600">
          <a:solidFill>
            <a:schemeClr val="tx1"/>
          </a:solidFill>
          <a:latin typeface="+mn-lt"/>
        </a:defRPr>
      </a:lvl8pPr>
      <a:lvl9pPr marL="4038600" indent="-228600" algn="l" rtl="0" eaLnBrk="0" fontAlgn="base" hangingPunct="0">
        <a:spcBef>
          <a:spcPct val="20000"/>
        </a:spcBef>
        <a:spcAft>
          <a:spcPct val="0"/>
        </a:spcAft>
        <a:buFont typeface="Wingdings" pitchFamily="2" charset="2"/>
        <a:buChar char="Ø"/>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5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4.xml"/></Relationships>
</file>

<file path=ppt/slides/_rels/slide17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0.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4.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56.wmf"/><Relationship Id="rId4" Type="http://schemas.openxmlformats.org/officeDocument/2006/relationships/oleObject" Target="../embeddings/oleObject1.bin"/></Relationships>
</file>

<file path=ppt/slides/_rels/slide2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5.x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slideLayout" Target="../slideLayouts/slideLayout2.xml"/></Relationships>
</file>

<file path=ppt/slides/_rels/slide2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3.xml.rels><?xml version="1.0" encoding="UTF-8" standalone="yes"?>
<Relationships xmlns="http://schemas.openxmlformats.org/package/2006/relationships"><Relationship Id="rId3" Type="http://schemas.openxmlformats.org/officeDocument/2006/relationships/image" Target="../media/image59.wmf"/><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244.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245.xml.rels><?xml version="1.0" encoding="UTF-8" standalone="yes"?>
<Relationships xmlns="http://schemas.openxmlformats.org/package/2006/relationships"><Relationship Id="rId3" Type="http://schemas.openxmlformats.org/officeDocument/2006/relationships/image" Target="../media/image62.emf"/><Relationship Id="rId2" Type="http://schemas.openxmlformats.org/officeDocument/2006/relationships/image" Target="../media/image61.emf"/><Relationship Id="rId1" Type="http://schemas.openxmlformats.org/officeDocument/2006/relationships/slideLayout" Target="../slideLayouts/slideLayout4.xml"/></Relationships>
</file>

<file path=ppt/slides/_rels/slide2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2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4.xml.rels><?xml version="1.0" encoding="UTF-8" standalone="yes"?>
<Relationships xmlns="http://schemas.openxmlformats.org/package/2006/relationships"><Relationship Id="rId3" Type="http://schemas.openxmlformats.org/officeDocument/2006/relationships/image" Target="http://www2.standardandpoors.com/spf/docimg/454532_GRAPH2546844.gif" TargetMode="External"/><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265.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12.xml"/></Relationships>
</file>

<file path=ppt/slides/_rels/slide26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66.emf"/></Relationships>
</file>

<file path=ppt/slides/_rels/slide26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2.xml"/><Relationship Id="rId1" Type="http://schemas.openxmlformats.org/officeDocument/2006/relationships/vmlDrawing" Target="../drawings/vmlDrawing3.vml"/><Relationship Id="rId4" Type="http://schemas.openxmlformats.org/officeDocument/2006/relationships/image" Target="../media/image67.emf"/></Relationships>
</file>

<file path=ppt/slides/_rels/slide2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2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3.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7.xml.rels><?xml version="1.0" encoding="UTF-8" standalone="yes"?>
<Relationships xmlns="http://schemas.openxmlformats.org/package/2006/relationships"><Relationship Id="rId3" Type="http://schemas.openxmlformats.org/officeDocument/2006/relationships/hyperlink" Target="http://www.standardandpoors.com/" TargetMode="External"/><Relationship Id="rId2" Type="http://schemas.openxmlformats.org/officeDocument/2006/relationships/hyperlink" Target="mailto:edbodmer@aol.com" TargetMode="External"/><Relationship Id="rId1" Type="http://schemas.openxmlformats.org/officeDocument/2006/relationships/slideLayout" Target="../slideLayouts/slideLayout2.xml"/><Relationship Id="rId5" Type="http://schemas.openxmlformats.org/officeDocument/2006/relationships/hyperlink" Target="http://www.bondsonline.com/" TargetMode="External"/><Relationship Id="rId4" Type="http://schemas.openxmlformats.org/officeDocument/2006/relationships/hyperlink" Target="http://www.moodys.com/"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a:ln>
            <a:miter lim="800000"/>
            <a:headEnd/>
            <a:tailEnd/>
          </a:ln>
        </p:spPr>
        <p:txBody>
          <a:bodyPr/>
          <a:lstStyle/>
          <a:p>
            <a:r>
              <a:rPr lang="en-US" altLang="en-US" dirty="0" smtClean="0"/>
              <a:t>Introduction – Project Finance in the Context of General Finance</a:t>
            </a:r>
          </a:p>
        </p:txBody>
      </p:sp>
    </p:spTree>
  </p:cSld>
  <p:clrMapOvr>
    <a:masterClrMapping/>
  </p:clrMapOvr>
  <p:transition>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Equations for Revenue Build Up</a:t>
            </a:r>
            <a:endParaRPr lang="en-US" dirty="0"/>
          </a:p>
        </p:txBody>
      </p:sp>
      <p:sp>
        <p:nvSpPr>
          <p:cNvPr id="3" name="Content Placeholder 2"/>
          <p:cNvSpPr>
            <a:spLocks noGrp="1"/>
          </p:cNvSpPr>
          <p:nvPr>
            <p:ph idx="1"/>
          </p:nvPr>
        </p:nvSpPr>
        <p:spPr/>
        <p:txBody>
          <a:bodyPr/>
          <a:lstStyle/>
          <a:p>
            <a:r>
              <a:rPr lang="en-US" sz="1600" dirty="0" smtClean="0"/>
              <a:t>Electricity plants have capacity which is the ability to produce at an instant</a:t>
            </a:r>
          </a:p>
          <a:p>
            <a:pPr lvl="1"/>
            <a:r>
              <a:rPr lang="en-US" sz="1600" dirty="0" smtClean="0"/>
              <a:t>kW, </a:t>
            </a:r>
            <a:r>
              <a:rPr lang="en-US" sz="1600" dirty="0" err="1" smtClean="0"/>
              <a:t>mW</a:t>
            </a:r>
            <a:r>
              <a:rPr lang="en-US" sz="1600" dirty="0" smtClean="0"/>
              <a:t>, W</a:t>
            </a:r>
          </a:p>
          <a:p>
            <a:r>
              <a:rPr lang="en-US" sz="1600" dirty="0" smtClean="0"/>
              <a:t>For producing revenue, there must be some kind of time dimension attached to the capacity</a:t>
            </a:r>
          </a:p>
          <a:p>
            <a:pPr lvl="1"/>
            <a:r>
              <a:rPr lang="en-US" sz="1600" dirty="0" smtClean="0"/>
              <a:t>Hours, months, years</a:t>
            </a:r>
          </a:p>
          <a:p>
            <a:pPr lvl="1"/>
            <a:r>
              <a:rPr lang="en-US" sz="1600" dirty="0" smtClean="0"/>
              <a:t>kW x h, kW x month, kW x year</a:t>
            </a:r>
          </a:p>
          <a:p>
            <a:pPr lvl="1"/>
            <a:r>
              <a:rPr lang="en-US" sz="1600" dirty="0" smtClean="0"/>
              <a:t>kWh, kW-month, kW-year</a:t>
            </a:r>
          </a:p>
          <a:p>
            <a:r>
              <a:rPr lang="en-US" sz="1600" dirty="0" smtClean="0"/>
              <a:t>There is a basic distinction in project finance for availability and output based projects.  Output base projects earn revenues on production, availability based projects earn revenue as long as the plant is available to produce even if it does not produce.</a:t>
            </a:r>
          </a:p>
          <a:p>
            <a:pPr lvl="1"/>
            <a:r>
              <a:rPr lang="en-US" sz="1600" dirty="0" smtClean="0"/>
              <a:t>Output based projects (renewable): revenue = price x kWh</a:t>
            </a:r>
          </a:p>
          <a:p>
            <a:pPr lvl="1"/>
            <a:r>
              <a:rPr lang="en-US" sz="1600" dirty="0" smtClean="0"/>
              <a:t>Availability based projects (</a:t>
            </a:r>
            <a:r>
              <a:rPr lang="en-US" sz="1600" dirty="0" err="1" smtClean="0"/>
              <a:t>dispatchable</a:t>
            </a:r>
            <a:r>
              <a:rPr lang="en-US" sz="1600" dirty="0" smtClean="0"/>
              <a:t>): revenue = price x kW-month</a:t>
            </a:r>
            <a:endParaRPr lang="en-US" sz="1600" dirty="0"/>
          </a:p>
        </p:txBody>
      </p:sp>
    </p:spTree>
    <p:extLst>
      <p:ext uri="{BB962C8B-B14F-4D97-AF65-F5344CB8AC3E}">
        <p14:creationId xmlns:p14="http://schemas.microsoft.com/office/powerpoint/2010/main" val="962492715"/>
      </p:ext>
    </p:extLst>
  </p:cSld>
  <p:clrMapOvr>
    <a:masterClrMapping/>
  </p:clrMapOvr>
  <p:transition>
    <p:zoom/>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p:nvPr>
        </p:nvSpPr>
        <p:spPr/>
        <p:txBody>
          <a:bodyPr/>
          <a:lstStyle/>
          <a:p>
            <a:r>
              <a:rPr lang="en-US" altLang="en-US" smtClean="0"/>
              <a:t>Heat Rate Terms</a:t>
            </a:r>
          </a:p>
        </p:txBody>
      </p:sp>
      <p:sp>
        <p:nvSpPr>
          <p:cNvPr id="75779" name="Content Placeholder 2"/>
          <p:cNvSpPr>
            <a:spLocks noGrp="1"/>
          </p:cNvSpPr>
          <p:nvPr>
            <p:ph idx="1"/>
          </p:nvPr>
        </p:nvSpPr>
        <p:spPr/>
        <p:txBody>
          <a:bodyPr/>
          <a:lstStyle/>
          <a:p>
            <a:r>
              <a:rPr lang="en-US" altLang="en-US" smtClean="0"/>
              <a:t>Heat Rates</a:t>
            </a:r>
          </a:p>
          <a:p>
            <a:pPr lvl="1"/>
            <a:r>
              <a:rPr lang="en-US" altLang="en-US" smtClean="0"/>
              <a:t>Billing Heat Rate</a:t>
            </a:r>
          </a:p>
          <a:p>
            <a:pPr lvl="1"/>
            <a:r>
              <a:rPr lang="en-US" altLang="en-US" smtClean="0"/>
              <a:t>Tested Heat Rate</a:t>
            </a:r>
          </a:p>
          <a:p>
            <a:pPr lvl="1"/>
            <a:r>
              <a:rPr lang="en-US" altLang="en-US" smtClean="0"/>
              <a:t>Average Heat Rate</a:t>
            </a:r>
          </a:p>
          <a:p>
            <a:pPr lvl="1"/>
            <a:r>
              <a:rPr lang="en-US" altLang="en-US" smtClean="0"/>
              <a:t>Incremental Heat Rate</a:t>
            </a:r>
          </a:p>
          <a:p>
            <a:pPr lvl="1"/>
            <a:r>
              <a:rPr lang="en-US" altLang="en-US" smtClean="0"/>
              <a:t>Guaranteed Heat Rate</a:t>
            </a:r>
          </a:p>
          <a:p>
            <a:pPr lvl="1"/>
            <a:r>
              <a:rPr lang="en-US" altLang="en-US" smtClean="0"/>
              <a:t>Effective Heat Rate</a:t>
            </a:r>
          </a:p>
          <a:p>
            <a:pPr lvl="1"/>
            <a:r>
              <a:rPr lang="en-US" altLang="en-US" smtClean="0"/>
              <a:t>Low Heating Value Heat Rate</a:t>
            </a:r>
          </a:p>
          <a:p>
            <a:pPr lvl="1"/>
            <a:r>
              <a:rPr lang="en-US" altLang="en-US" smtClean="0"/>
              <a:t>High Heating Value Heat Rate</a:t>
            </a:r>
          </a:p>
        </p:txBody>
      </p:sp>
    </p:spTree>
  </p:cSld>
  <p:clrMapOvr>
    <a:masterClrMapping/>
  </p:clrMapOvr>
  <p:transition>
    <p:zoom/>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1"/>
          <p:cNvSpPr>
            <a:spLocks noGrp="1"/>
          </p:cNvSpPr>
          <p:nvPr>
            <p:ph type="title"/>
          </p:nvPr>
        </p:nvSpPr>
        <p:spPr/>
        <p:txBody>
          <a:bodyPr/>
          <a:lstStyle/>
          <a:p>
            <a:r>
              <a:rPr lang="en-US" altLang="en-US" smtClean="0"/>
              <a:t>Fuel Quality and Heat Rate</a:t>
            </a:r>
          </a:p>
        </p:txBody>
      </p:sp>
      <p:sp>
        <p:nvSpPr>
          <p:cNvPr id="76803" name="Content Placeholder 2"/>
          <p:cNvSpPr>
            <a:spLocks noGrp="1"/>
          </p:cNvSpPr>
          <p:nvPr>
            <p:ph idx="1"/>
          </p:nvPr>
        </p:nvSpPr>
        <p:spPr/>
        <p:txBody>
          <a:bodyPr/>
          <a:lstStyle/>
          <a:p>
            <a:r>
              <a:rPr lang="en-US" altLang="en-US" smtClean="0"/>
              <a:t>Differences in fuel quality can affect the heat rate</a:t>
            </a:r>
          </a:p>
          <a:p>
            <a:r>
              <a:rPr lang="en-US" altLang="en-US" smtClean="0"/>
              <a:t>Fuel can have different heating value</a:t>
            </a:r>
          </a:p>
          <a:p>
            <a:r>
              <a:rPr lang="en-US" altLang="en-US" smtClean="0"/>
              <a:t>Fuel quality should be defined in the fuel supply agreement</a:t>
            </a:r>
          </a:p>
          <a:p>
            <a:endParaRPr lang="en-US" altLang="en-US" smtClean="0"/>
          </a:p>
        </p:txBody>
      </p:sp>
    </p:spTree>
  </p:cSld>
  <p:clrMapOvr>
    <a:masterClrMapping/>
  </p:clrMapOvr>
  <p:transition>
    <p:zoom/>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1"/>
          <p:cNvSpPr>
            <a:spLocks noGrp="1"/>
          </p:cNvSpPr>
          <p:nvPr>
            <p:ph type="title"/>
          </p:nvPr>
        </p:nvSpPr>
        <p:spPr/>
        <p:txBody>
          <a:bodyPr/>
          <a:lstStyle/>
          <a:p>
            <a:r>
              <a:rPr lang="en-US" altLang="en-US" smtClean="0"/>
              <a:t>Example of Heat Rate Curves</a:t>
            </a:r>
          </a:p>
        </p:txBody>
      </p:sp>
      <p:sp>
        <p:nvSpPr>
          <p:cNvPr id="77827" name="Content Placeholder 2"/>
          <p:cNvSpPr>
            <a:spLocks noGrp="1"/>
          </p:cNvSpPr>
          <p:nvPr>
            <p:ph idx="1"/>
          </p:nvPr>
        </p:nvSpPr>
        <p:spPr/>
        <p:txBody>
          <a:bodyPr/>
          <a:lstStyle/>
          <a:p>
            <a:r>
              <a:rPr lang="en-US" altLang="en-US" smtClean="0"/>
              <a:t>If the plant is dispatched at different levels, the target heat rate should change</a:t>
            </a:r>
          </a:p>
        </p:txBody>
      </p:sp>
      <p:pic>
        <p:nvPicPr>
          <p:cNvPr id="7782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2286000"/>
            <a:ext cx="5521325"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1"/>
          <p:cNvSpPr>
            <a:spLocks noGrp="1"/>
          </p:cNvSpPr>
          <p:nvPr>
            <p:ph type="title"/>
          </p:nvPr>
        </p:nvSpPr>
        <p:spPr/>
        <p:txBody>
          <a:bodyPr/>
          <a:lstStyle/>
          <a:p>
            <a:r>
              <a:rPr lang="en-US" altLang="en-US" smtClean="0"/>
              <a:t>Compensation from Marginal and Average Heat Rate</a:t>
            </a:r>
          </a:p>
        </p:txBody>
      </p:sp>
      <p:sp>
        <p:nvSpPr>
          <p:cNvPr id="78851" name="Content Placeholder 2"/>
          <p:cNvSpPr>
            <a:spLocks noGrp="1"/>
          </p:cNvSpPr>
          <p:nvPr>
            <p:ph idx="1"/>
          </p:nvPr>
        </p:nvSpPr>
        <p:spPr/>
        <p:txBody>
          <a:bodyPr/>
          <a:lstStyle/>
          <a:p>
            <a:r>
              <a:rPr lang="en-US" altLang="en-US" smtClean="0"/>
              <a:t>Efficient dispatch should reflect the marginal heat rate:</a:t>
            </a:r>
          </a:p>
          <a:p>
            <a:pPr lvl="1"/>
            <a:r>
              <a:rPr lang="en-US" altLang="en-US" smtClean="0"/>
              <a:t>Measures the additional fuel used when additional energy is produced</a:t>
            </a:r>
          </a:p>
          <a:p>
            <a:pPr lvl="1"/>
            <a:r>
              <a:rPr lang="en-US" altLang="en-US" smtClean="0"/>
              <a:t>Plants should be dispatched on a portfolio basis after they are committed</a:t>
            </a:r>
          </a:p>
          <a:p>
            <a:pPr lvl="1"/>
            <a:r>
              <a:rPr lang="en-US" altLang="en-US" smtClean="0"/>
              <a:t>Plant with lowest marginal heat rate should be dispatched first</a:t>
            </a:r>
          </a:p>
          <a:p>
            <a:r>
              <a:rPr lang="en-US" altLang="en-US" smtClean="0"/>
              <a:t>Compensation should be on the basis of average heat rates</a:t>
            </a:r>
          </a:p>
          <a:p>
            <a:pPr lvl="1"/>
            <a:r>
              <a:rPr lang="en-US" altLang="en-US" smtClean="0"/>
              <a:t>The average heat rate measures the total fuel used relative to the total energy produced</a:t>
            </a:r>
          </a:p>
          <a:p>
            <a:pPr lvl="1"/>
            <a:r>
              <a:rPr lang="en-US" altLang="en-US" smtClean="0"/>
              <a:t>If compensation is based on the marginal heat rate, added revenues should be collected through the capacity payment</a:t>
            </a:r>
          </a:p>
        </p:txBody>
      </p:sp>
    </p:spTree>
  </p:cSld>
  <p:clrMapOvr>
    <a:masterClrMapping/>
  </p:clrMapOvr>
  <p:transition>
    <p:zoom/>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le 1"/>
          <p:cNvSpPr>
            <a:spLocks noGrp="1"/>
          </p:cNvSpPr>
          <p:nvPr>
            <p:ph type="title"/>
          </p:nvPr>
        </p:nvSpPr>
        <p:spPr/>
        <p:txBody>
          <a:bodyPr/>
          <a:lstStyle/>
          <a:p>
            <a:r>
              <a:rPr lang="en-US" altLang="en-US" smtClean="0"/>
              <a:t>Computation of Incremental and Average Heat Rate</a:t>
            </a:r>
          </a:p>
        </p:txBody>
      </p:sp>
      <p:pic>
        <p:nvPicPr>
          <p:cNvPr id="79875"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270000" y="1524000"/>
            <a:ext cx="6604000" cy="4572000"/>
          </a:xfrm>
          <a:noFill/>
        </p:spPr>
      </p:pic>
    </p:spTree>
  </p:cSld>
  <p:clrMapOvr>
    <a:masterClrMapping/>
  </p:clrMapOvr>
  <p:transition>
    <p:zoom/>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1"/>
          <p:cNvSpPr>
            <a:spLocks noGrp="1"/>
          </p:cNvSpPr>
          <p:nvPr>
            <p:ph type="title"/>
          </p:nvPr>
        </p:nvSpPr>
        <p:spPr/>
        <p:txBody>
          <a:bodyPr/>
          <a:lstStyle/>
          <a:p>
            <a:r>
              <a:rPr lang="en-US" altLang="en-US" smtClean="0"/>
              <a:t>Example of Heat Rate Degradation</a:t>
            </a:r>
          </a:p>
        </p:txBody>
      </p:sp>
      <p:pic>
        <p:nvPicPr>
          <p:cNvPr id="8089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8200" y="2590800"/>
            <a:ext cx="4227513" cy="307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09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2514600"/>
            <a:ext cx="4343400" cy="3157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le 1"/>
          <p:cNvSpPr>
            <a:spLocks noGrp="1"/>
          </p:cNvSpPr>
          <p:nvPr>
            <p:ph type="title"/>
          </p:nvPr>
        </p:nvSpPr>
        <p:spPr/>
        <p:txBody>
          <a:bodyPr/>
          <a:lstStyle/>
          <a:p>
            <a:r>
              <a:rPr lang="en-US" altLang="en-US" smtClean="0"/>
              <a:t>Energy Charges</a:t>
            </a:r>
          </a:p>
        </p:txBody>
      </p:sp>
      <p:sp>
        <p:nvSpPr>
          <p:cNvPr id="81923" name="Content Placeholder 2"/>
          <p:cNvSpPr>
            <a:spLocks noGrp="1"/>
          </p:cNvSpPr>
          <p:nvPr>
            <p:ph idx="1"/>
          </p:nvPr>
        </p:nvSpPr>
        <p:spPr/>
        <p:txBody>
          <a:bodyPr/>
          <a:lstStyle/>
          <a:p>
            <a:r>
              <a:rPr lang="en-US" altLang="en-US" smtClean="0"/>
              <a:t> Electric Energy Charge. For each hour during that Month, an amount equal to the product of the Electric Energy (expressed in MWh) sold to Buyer under this Agreement during such hour, multiplied by $/MWh applicable to the Dispatch level of a Committed Unit set forth below:</a:t>
            </a:r>
          </a:p>
          <a:p>
            <a:r>
              <a:rPr lang="en-US" altLang="en-US" sz="1200" smtClean="0"/>
              <a:t>                        $/MWh                     Dispatch Level</a:t>
            </a:r>
          </a:p>
          <a:p>
            <a:r>
              <a:rPr lang="en-US" altLang="en-US" sz="1200" smtClean="0"/>
              <a:t>                        $30.00/MWh                     100%</a:t>
            </a:r>
          </a:p>
          <a:p>
            <a:r>
              <a:rPr lang="en-US" altLang="en-US" sz="1200" smtClean="0"/>
              <a:t>                        $31.00/MWh                      90%</a:t>
            </a:r>
          </a:p>
          <a:p>
            <a:r>
              <a:rPr lang="en-US" altLang="en-US" sz="1200" smtClean="0"/>
              <a:t>                        $32.00/MWh                      80%</a:t>
            </a:r>
          </a:p>
          <a:p>
            <a:r>
              <a:rPr lang="en-US" altLang="en-US" sz="1200" smtClean="0"/>
              <a:t>                        $33.50/MWh                      70%</a:t>
            </a:r>
          </a:p>
          <a:p>
            <a:r>
              <a:rPr lang="en-US" altLang="en-US" sz="1200" smtClean="0"/>
              <a:t>                        $35.00/MWh                      60%</a:t>
            </a:r>
          </a:p>
          <a:p>
            <a:r>
              <a:rPr lang="en-US" altLang="en-US" smtClean="0"/>
              <a:t>For Dispatch levels between the above percentages, the prices will be         prorated to the proportionate level between the points in the table.  The Dispatch level will be determined by the Dispatch level requested by Buyer for such hour.</a:t>
            </a:r>
          </a:p>
          <a:p>
            <a:endParaRPr lang="en-US" altLang="en-US" smtClean="0"/>
          </a:p>
          <a:p>
            <a:endParaRPr lang="en-US" altLang="en-US" smtClean="0"/>
          </a:p>
        </p:txBody>
      </p:sp>
    </p:spTree>
  </p:cSld>
  <p:clrMapOvr>
    <a:masterClrMapping/>
  </p:clrMapOvr>
  <p:transition>
    <p:zoom/>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1"/>
          <p:cNvSpPr>
            <a:spLocks noGrp="1"/>
          </p:cNvSpPr>
          <p:nvPr>
            <p:ph type="title"/>
          </p:nvPr>
        </p:nvSpPr>
        <p:spPr/>
        <p:txBody>
          <a:bodyPr/>
          <a:lstStyle/>
          <a:p>
            <a:r>
              <a:rPr lang="en-US" altLang="en-US" smtClean="0"/>
              <a:t>Target Heat Rate Mechanics</a:t>
            </a:r>
          </a:p>
        </p:txBody>
      </p:sp>
      <p:sp>
        <p:nvSpPr>
          <p:cNvPr id="82947" name="Content Placeholder 2"/>
          <p:cNvSpPr>
            <a:spLocks noGrp="1"/>
          </p:cNvSpPr>
          <p:nvPr>
            <p:ph idx="1"/>
          </p:nvPr>
        </p:nvSpPr>
        <p:spPr/>
        <p:txBody>
          <a:bodyPr/>
          <a:lstStyle/>
          <a:p>
            <a:r>
              <a:rPr lang="en-US" altLang="en-US" sz="1400" smtClean="0"/>
              <a:t>Projected Fuel Demand in MMBTU  =  </a:t>
            </a:r>
          </a:p>
          <a:p>
            <a:pPr lvl="1"/>
            <a:r>
              <a:rPr lang="en-US" altLang="en-US" sz="1400" smtClean="0"/>
              <a:t>Sum over hours (Energy in MWH x Energy x Contract Heat Rate (BTU/kWh) *  Correction Factor ) / 1,000,000</a:t>
            </a:r>
          </a:p>
          <a:p>
            <a:r>
              <a:rPr lang="en-US" altLang="en-US" sz="1400" smtClean="0"/>
              <a:t>Correction Factor of Specific Net Heat Rate, applicable for each respective hour depends on operating conditions, and level of the plant that is dispatched</a:t>
            </a:r>
          </a:p>
          <a:p>
            <a:r>
              <a:rPr lang="en-US" altLang="en-US" sz="1400" smtClean="0"/>
              <a:t>Correction factor depends on:</a:t>
            </a:r>
          </a:p>
          <a:p>
            <a:pPr lvl="1"/>
            <a:r>
              <a:rPr lang="en-US" altLang="en-US" sz="1400" smtClean="0"/>
              <a:t>Temperature and other weather conditions</a:t>
            </a:r>
          </a:p>
          <a:p>
            <a:pPr lvl="2"/>
            <a:r>
              <a:rPr lang="en-US" altLang="en-US" sz="1200" smtClean="0"/>
              <a:t>Requires a table with different correction factors</a:t>
            </a:r>
          </a:p>
          <a:p>
            <a:pPr lvl="1"/>
            <a:r>
              <a:rPr lang="en-US" altLang="en-US" sz="1400" smtClean="0"/>
              <a:t>Capacity dispatched</a:t>
            </a:r>
          </a:p>
          <a:p>
            <a:pPr lvl="2"/>
            <a:r>
              <a:rPr lang="en-US" altLang="en-US" sz="1200" smtClean="0"/>
              <a:t>Requires a heat rate table or heat rate curve</a:t>
            </a:r>
          </a:p>
          <a:p>
            <a:pPr lvl="1"/>
            <a:r>
              <a:rPr lang="en-US" altLang="en-US" sz="1400" smtClean="0"/>
              <a:t>Fuel quality</a:t>
            </a:r>
          </a:p>
          <a:p>
            <a:pPr lvl="2"/>
            <a:r>
              <a:rPr lang="en-US" altLang="en-US" sz="1200" smtClean="0"/>
              <a:t>Requires adjustment factors</a:t>
            </a:r>
          </a:p>
          <a:p>
            <a:pPr lvl="1"/>
            <a:endParaRPr lang="en-US" altLang="en-US" sz="1400" smtClean="0"/>
          </a:p>
        </p:txBody>
      </p:sp>
    </p:spTree>
  </p:cSld>
  <p:clrMapOvr>
    <a:masterClrMapping/>
  </p:clrMapOvr>
  <p:transition>
    <p:zoom/>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3"/>
          <p:cNvSpPr>
            <a:spLocks noGrp="1"/>
          </p:cNvSpPr>
          <p:nvPr>
            <p:ph type="title"/>
          </p:nvPr>
        </p:nvSpPr>
        <p:spPr/>
        <p:txBody>
          <a:bodyPr/>
          <a:lstStyle/>
          <a:p>
            <a:r>
              <a:rPr lang="en-US" altLang="en-US" smtClean="0"/>
              <a:t>Target Heat Rate Formula</a:t>
            </a:r>
          </a:p>
        </p:txBody>
      </p:sp>
      <p:sp>
        <p:nvSpPr>
          <p:cNvPr id="83971" name="Content Placeholder 4"/>
          <p:cNvSpPr>
            <a:spLocks noGrp="1"/>
          </p:cNvSpPr>
          <p:nvPr>
            <p:ph sz="half" idx="1"/>
          </p:nvPr>
        </p:nvSpPr>
        <p:spPr/>
        <p:txBody>
          <a:bodyPr/>
          <a:lstStyle/>
          <a:p>
            <a:r>
              <a:rPr lang="en-US" altLang="en-US" sz="2000" smtClean="0"/>
              <a:t>Advantages</a:t>
            </a:r>
          </a:p>
          <a:p>
            <a:pPr lvl="1"/>
            <a:r>
              <a:rPr lang="en-US" altLang="en-US" sz="1600" smtClean="0"/>
              <a:t>Enables compensation for different levels of dispatch which would be distorted from a constant heat rate.</a:t>
            </a:r>
          </a:p>
          <a:p>
            <a:pPr lvl="1"/>
            <a:r>
              <a:rPr lang="en-US" altLang="en-US" sz="1600" smtClean="0"/>
              <a:t>With a constant heat rate there is an incentive to dispatch too much when the marginal heat rate is low and too little when the marginal heat rate is high.</a:t>
            </a:r>
          </a:p>
          <a:p>
            <a:pPr lvl="1"/>
            <a:r>
              <a:rPr lang="en-US" altLang="en-US" sz="1600" smtClean="0"/>
              <a:t>Avoids the  necessity of fuel price risk where fuel is supplied by government</a:t>
            </a:r>
          </a:p>
        </p:txBody>
      </p:sp>
      <p:sp>
        <p:nvSpPr>
          <p:cNvPr id="83972" name="Content Placeholder 5"/>
          <p:cNvSpPr>
            <a:spLocks noGrp="1"/>
          </p:cNvSpPr>
          <p:nvPr>
            <p:ph sz="half" idx="2"/>
          </p:nvPr>
        </p:nvSpPr>
        <p:spPr/>
        <p:txBody>
          <a:bodyPr/>
          <a:lstStyle/>
          <a:p>
            <a:r>
              <a:rPr lang="en-US" altLang="en-US" sz="2000" smtClean="0"/>
              <a:t>Disadvantages</a:t>
            </a:r>
          </a:p>
          <a:p>
            <a:pPr lvl="1"/>
            <a:r>
              <a:rPr lang="en-US" altLang="en-US" sz="1600" smtClean="0"/>
              <a:t>Creates potential for economic inefficiency if the actual heat rate curve differs from the marginal heat rate curve.</a:t>
            </a:r>
          </a:p>
          <a:p>
            <a:pPr lvl="1"/>
            <a:r>
              <a:rPr lang="en-US" altLang="en-US" sz="1600" smtClean="0"/>
              <a:t>Creates potential for economic inefficiency if the actual level of the heat rate is different from the target level.</a:t>
            </a:r>
          </a:p>
          <a:p>
            <a:pPr lvl="1"/>
            <a:r>
              <a:rPr lang="en-US" altLang="en-US" sz="1600" smtClean="0"/>
              <a:t>Requires fuel price to determine penalties when the  actual heat rate does not equal the target heat rate.</a:t>
            </a:r>
          </a:p>
          <a:p>
            <a:pPr lvl="1"/>
            <a:r>
              <a:rPr lang="en-US" altLang="en-US" sz="1600" smtClean="0"/>
              <a:t>Complex formulas.</a:t>
            </a:r>
          </a:p>
          <a:p>
            <a:pPr lvl="1"/>
            <a:endParaRPr lang="en-US" altLang="en-US" sz="1600" smtClean="0"/>
          </a:p>
        </p:txBody>
      </p:sp>
    </p:spTree>
  </p:cSld>
  <p:clrMapOvr>
    <a:masterClrMapping/>
  </p:clrMapOvr>
  <p:transition>
    <p:zoom/>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r>
              <a:rPr lang="en-US" altLang="en-US" smtClean="0"/>
              <a:t>LD on Heat Rate</a:t>
            </a:r>
          </a:p>
        </p:txBody>
      </p:sp>
      <p:sp>
        <p:nvSpPr>
          <p:cNvPr id="84995" name="Rectangle 3"/>
          <p:cNvSpPr>
            <a:spLocks noGrp="1" noChangeArrowheads="1"/>
          </p:cNvSpPr>
          <p:nvPr>
            <p:ph type="body" idx="1"/>
          </p:nvPr>
        </p:nvSpPr>
        <p:spPr/>
        <p:txBody>
          <a:bodyPr/>
          <a:lstStyle/>
          <a:p>
            <a:pPr>
              <a:lnSpc>
                <a:spcPct val="90000"/>
              </a:lnSpc>
            </a:pPr>
            <a:r>
              <a:rPr lang="en-US" altLang="en-US" sz="1400" smtClean="0"/>
              <a:t>Determining any liquidated damages related to Commercial Net Heat Rate, Commercial Net Heat Rate shall be averaged (with separate averages for natural gas and fuel oil) for the six Units (based upon the final Performance Tests for each Unit) as adjusted for transformer losses, auxiliary loads and balance of plant restrictions determined during the tests for Plant Commercial Operation, and liquidated damages, if any, shall be computed based upon the per Unit average Commercial Net Heat Rate for natural gas and fuel oil. </a:t>
            </a:r>
          </a:p>
          <a:p>
            <a:pPr>
              <a:lnSpc>
                <a:spcPct val="90000"/>
              </a:lnSpc>
            </a:pPr>
            <a:r>
              <a:rPr lang="en-US" altLang="en-US" sz="1400" smtClean="0"/>
              <a:t>Prior to the computation of liquidated damages for net heat rate of the entire Plant, Contractor shall, at such times as are provided in this Agreement, pay to Owner liquidated damages of</a:t>
            </a:r>
          </a:p>
          <a:p>
            <a:pPr lvl="1">
              <a:lnSpc>
                <a:spcPct val="90000"/>
              </a:lnSpc>
            </a:pPr>
            <a:r>
              <a:rPr lang="en-US" altLang="en-US" sz="1400" smtClean="0"/>
              <a:t> FIVE THOUSAND EIGHT HUNDRED SIXTY DOLLARS ($5,860) per BTU/KW-HR for each BTU/KW-HR that the net heat rate of a Unit exceeds Ten Thousand Six Hundred Eighty Three  (10,683) BTU/KW-HR (HHV) when operated on natural gas,</a:t>
            </a:r>
          </a:p>
          <a:p>
            <a:pPr lvl="1">
              <a:lnSpc>
                <a:spcPct val="90000"/>
              </a:lnSpc>
            </a:pPr>
            <a:r>
              <a:rPr lang="en-US" altLang="en-US" sz="1400" smtClean="0"/>
              <a:t>plus NINE HUNDRED FIFTY DOLLARS ($950) per BTU/KW-HR  for each BTU/KW-HR that the net heat rate of a Unit exceeds Ten Thousand Eight Hundred  Twenty One (10,821) BTU/KW-HR (HHV) when operated on fuel oil, as measured in the most recent Performance Tests for such Unit. </a:t>
            </a:r>
          </a:p>
          <a:p>
            <a:pPr>
              <a:lnSpc>
                <a:spcPct val="90000"/>
              </a:lnSpc>
            </a:pPr>
            <a:r>
              <a:rPr lang="en-US" altLang="en-US" sz="1400" smtClean="0"/>
              <a:t>Contractor shall have the right to retest.  Contractor's total aggregate liability for liquidated damages shall not exceed twenty two and one half percent (22 1/2%) of the Guaranteed Lump Sum Price.</a:t>
            </a:r>
          </a:p>
        </p:txBody>
      </p:sp>
    </p:spTree>
  </p:cSld>
  <p:clrMapOvr>
    <a:masterClrMapping/>
  </p:clrMapOvr>
  <p:transition>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Distinction between Output-based and Availability-based Projects</a:t>
            </a:r>
            <a:endParaRPr lang="en-US" dirty="0"/>
          </a:p>
        </p:txBody>
      </p:sp>
      <p:sp>
        <p:nvSpPr>
          <p:cNvPr id="3" name="Content Placeholder 2"/>
          <p:cNvSpPr>
            <a:spLocks noGrp="1"/>
          </p:cNvSpPr>
          <p:nvPr>
            <p:ph idx="1"/>
          </p:nvPr>
        </p:nvSpPr>
        <p:spPr/>
        <p:txBody>
          <a:bodyPr/>
          <a:lstStyle/>
          <a:p>
            <a:r>
              <a:rPr lang="en-US" dirty="0" smtClean="0"/>
              <a:t>Output based projects take output risk.  For renewable projects this means that the revenues depend on how much the project produces which in turn depends on sunlight, wind resource or water flow. If there is now power produced no revenue is earned:</a:t>
            </a:r>
          </a:p>
          <a:p>
            <a:r>
              <a:rPr lang="en-US" dirty="0" smtClean="0"/>
              <a:t>Revenue = €/MWH (price) x MWH (production)</a:t>
            </a:r>
          </a:p>
          <a:p>
            <a:r>
              <a:rPr lang="en-US" dirty="0" smtClean="0"/>
              <a:t>Availability based projects do not take output risk. For these projects the amount of output is not controlled by the owner of the independent power plant, but rather the off-taker who dispatches the plant in merit order. However if the plant is not available and cannot be dispatched, no revenue is earned.  In this case the revenue is independent of the output and is a fixed level per month:</a:t>
            </a:r>
          </a:p>
          <a:p>
            <a:r>
              <a:rPr lang="en-US" dirty="0" smtClean="0"/>
              <a:t>Revenue =  </a:t>
            </a:r>
            <a:r>
              <a:rPr lang="en-US" dirty="0"/>
              <a:t>€</a:t>
            </a:r>
            <a:r>
              <a:rPr lang="en-US" dirty="0" smtClean="0"/>
              <a:t>/kW-month </a:t>
            </a:r>
            <a:r>
              <a:rPr lang="en-US" dirty="0"/>
              <a:t>x </a:t>
            </a:r>
            <a:r>
              <a:rPr lang="en-US" dirty="0" smtClean="0"/>
              <a:t>Available MW</a:t>
            </a:r>
            <a:endParaRPr lang="en-US" dirty="0"/>
          </a:p>
          <a:p>
            <a:endParaRPr lang="en-US" dirty="0"/>
          </a:p>
        </p:txBody>
      </p:sp>
    </p:spTree>
    <p:extLst>
      <p:ext uri="{BB962C8B-B14F-4D97-AF65-F5344CB8AC3E}">
        <p14:creationId xmlns:p14="http://schemas.microsoft.com/office/powerpoint/2010/main" val="1052602901"/>
      </p:ext>
    </p:extLst>
  </p:cSld>
  <p:clrMapOvr>
    <a:masterClrMapping/>
  </p:clrMapOvr>
  <p:transition>
    <p:zoom/>
  </p:transition>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itle 1"/>
          <p:cNvSpPr>
            <a:spLocks noGrp="1"/>
          </p:cNvSpPr>
          <p:nvPr>
            <p:ph type="title"/>
          </p:nvPr>
        </p:nvSpPr>
        <p:spPr/>
        <p:txBody>
          <a:bodyPr/>
          <a:lstStyle/>
          <a:p>
            <a:r>
              <a:rPr lang="en-US" altLang="en-US" smtClean="0"/>
              <a:t>Inefficiencies from Using Target Data Rather than Actual Data</a:t>
            </a:r>
          </a:p>
        </p:txBody>
      </p:sp>
      <p:sp>
        <p:nvSpPr>
          <p:cNvPr id="86019" name="Content Placeholder 2"/>
          <p:cNvSpPr>
            <a:spLocks noGrp="1"/>
          </p:cNvSpPr>
          <p:nvPr>
            <p:ph idx="1"/>
          </p:nvPr>
        </p:nvSpPr>
        <p:spPr/>
        <p:txBody>
          <a:bodyPr/>
          <a:lstStyle/>
          <a:p>
            <a:r>
              <a:rPr lang="en-US" altLang="en-US" smtClean="0"/>
              <a:t>Dispatch from Target Cost</a:t>
            </a:r>
          </a:p>
          <a:p>
            <a:r>
              <a:rPr lang="en-US" altLang="en-US" smtClean="0"/>
              <a:t>If Actual Cost is Above Target Cost</a:t>
            </a:r>
          </a:p>
          <a:p>
            <a:pPr lvl="1"/>
            <a:r>
              <a:rPr lang="en-US" altLang="en-US" smtClean="0"/>
              <a:t>Plant will be dispatched too much</a:t>
            </a:r>
          </a:p>
          <a:p>
            <a:pPr lvl="1"/>
            <a:r>
              <a:rPr lang="en-US" altLang="en-US" smtClean="0"/>
              <a:t>IPP will lose money on dispatch</a:t>
            </a:r>
          </a:p>
          <a:p>
            <a:r>
              <a:rPr lang="en-US" altLang="en-US" smtClean="0"/>
              <a:t>If Target Cost is Below Actual Cost</a:t>
            </a:r>
          </a:p>
          <a:p>
            <a:pPr lvl="1"/>
            <a:r>
              <a:rPr lang="en-US" altLang="en-US" smtClean="0"/>
              <a:t>Plant will not dispatch enough</a:t>
            </a:r>
          </a:p>
          <a:p>
            <a:pPr lvl="1"/>
            <a:r>
              <a:rPr lang="en-US" altLang="en-US" smtClean="0"/>
              <a:t>Cost of could be reduced</a:t>
            </a:r>
          </a:p>
          <a:p>
            <a:r>
              <a:rPr lang="en-US" altLang="en-US" smtClean="0"/>
              <a:t>Same Problem Occurs from Heat Rate</a:t>
            </a:r>
          </a:p>
        </p:txBody>
      </p:sp>
    </p:spTree>
  </p:cSld>
  <p:clrMapOvr>
    <a:masterClrMapping/>
  </p:clrMapOvr>
  <p:transition>
    <p:zoom/>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itle 3"/>
          <p:cNvSpPr>
            <a:spLocks noGrp="1"/>
          </p:cNvSpPr>
          <p:nvPr>
            <p:ph type="ctrTitle"/>
          </p:nvPr>
        </p:nvSpPr>
        <p:spPr>
          <a:ln>
            <a:miter lim="800000"/>
            <a:headEnd/>
            <a:tailEnd/>
          </a:ln>
        </p:spPr>
        <p:txBody>
          <a:bodyPr/>
          <a:lstStyle/>
          <a:p>
            <a:r>
              <a:rPr lang="en-US" altLang="en-US" smtClean="0"/>
              <a:t>Construction Cost and Operations and Maintenance Cost Risk</a:t>
            </a:r>
          </a:p>
        </p:txBody>
      </p:sp>
    </p:spTree>
  </p:cSld>
  <p:clrMapOvr>
    <a:masterClrMapping/>
  </p:clrMapOvr>
  <p:transition>
    <p:zoom/>
  </p:transition>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itle 1"/>
          <p:cNvSpPr>
            <a:spLocks noGrp="1"/>
          </p:cNvSpPr>
          <p:nvPr>
            <p:ph type="title"/>
          </p:nvPr>
        </p:nvSpPr>
        <p:spPr/>
        <p:txBody>
          <a:bodyPr/>
          <a:lstStyle/>
          <a:p>
            <a:r>
              <a:rPr lang="en-US" altLang="en-US" smtClean="0"/>
              <a:t>Cost of Risk Allocation </a:t>
            </a:r>
          </a:p>
        </p:txBody>
      </p:sp>
      <p:sp>
        <p:nvSpPr>
          <p:cNvPr id="88067" name="Content Placeholder 2"/>
          <p:cNvSpPr>
            <a:spLocks noGrp="1"/>
          </p:cNvSpPr>
          <p:nvPr>
            <p:ph idx="1"/>
          </p:nvPr>
        </p:nvSpPr>
        <p:spPr/>
        <p:txBody>
          <a:bodyPr/>
          <a:lstStyle/>
          <a:p>
            <a:r>
              <a:rPr lang="en-US" altLang="en-US" smtClean="0"/>
              <a:t>If apply an LSTK contract, cost-over run, delay risk and performance risk are transferred from the SPV (project company) to the EPC contractor.</a:t>
            </a:r>
          </a:p>
          <a:p>
            <a:pPr lvl="1"/>
            <a:r>
              <a:rPr lang="en-US" altLang="en-US" smtClean="0"/>
              <a:t>The EPC contractor should be compensated for accepting these risks.</a:t>
            </a:r>
          </a:p>
          <a:p>
            <a:pPr lvl="1"/>
            <a:r>
              <a:rPr lang="en-US" altLang="en-US" smtClean="0"/>
              <a:t>The premium for an LSTK contract depends in theory on the potential for cost over-runs, delays and problems with performance.</a:t>
            </a:r>
          </a:p>
          <a:p>
            <a:pPr lvl="1"/>
            <a:r>
              <a:rPr lang="en-US" altLang="en-US" smtClean="0"/>
              <a:t>For an NGCC, the rule of thumb is about 15%-20%.</a:t>
            </a:r>
          </a:p>
        </p:txBody>
      </p:sp>
    </p:spTree>
  </p:cSld>
  <p:clrMapOvr>
    <a:masterClrMapping/>
  </p:clrMapOvr>
  <p:transition>
    <p:zoom/>
  </p:transition>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itle 1"/>
          <p:cNvSpPr>
            <a:spLocks noGrp="1"/>
          </p:cNvSpPr>
          <p:nvPr>
            <p:ph type="title"/>
          </p:nvPr>
        </p:nvSpPr>
        <p:spPr/>
        <p:txBody>
          <a:bodyPr/>
          <a:lstStyle/>
          <a:p>
            <a:r>
              <a:rPr lang="en-US" altLang="en-US" smtClean="0"/>
              <a:t>Capital and Operation Cost Breakdown for Alternative Plants</a:t>
            </a:r>
          </a:p>
        </p:txBody>
      </p:sp>
      <p:sp>
        <p:nvSpPr>
          <p:cNvPr id="89091" name="Content Placeholder 2"/>
          <p:cNvSpPr>
            <a:spLocks noGrp="1"/>
          </p:cNvSpPr>
          <p:nvPr>
            <p:ph idx="1"/>
          </p:nvPr>
        </p:nvSpPr>
        <p:spPr/>
        <p:txBody>
          <a:bodyPr/>
          <a:lstStyle/>
          <a:p>
            <a:r>
              <a:rPr lang="en-US" altLang="en-US" smtClean="0"/>
              <a:t>Review cost data</a:t>
            </a:r>
          </a:p>
          <a:p>
            <a:r>
              <a:rPr lang="en-US" altLang="en-US" smtClean="0"/>
              <a:t>Assume 20% premium for LSTK contract</a:t>
            </a:r>
          </a:p>
          <a:p>
            <a:r>
              <a:rPr lang="en-US" altLang="en-US" smtClean="0"/>
              <a:t>Total levelized cost of plant</a:t>
            </a:r>
          </a:p>
          <a:p>
            <a:r>
              <a:rPr lang="en-US" altLang="en-US" smtClean="0"/>
              <a:t>Percent of total cost related to capital cost</a:t>
            </a:r>
          </a:p>
          <a:p>
            <a:r>
              <a:rPr lang="en-US" altLang="en-US" smtClean="0"/>
              <a:t>Optimism Bias in cost estimation</a:t>
            </a:r>
          </a:p>
          <a:p>
            <a:r>
              <a:rPr lang="en-US" altLang="en-US" smtClean="0"/>
              <a:t>Theoretical Issue – should construction cost risk be compensated in the equity IRR if all bidders use LSTK contracts and cost is already increased for construction.</a:t>
            </a:r>
          </a:p>
        </p:txBody>
      </p:sp>
    </p:spTree>
  </p:cSld>
  <p:clrMapOvr>
    <a:masterClrMapping/>
  </p:clrMapOvr>
  <p:transition>
    <p:zoom/>
  </p:transition>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itle 1"/>
          <p:cNvSpPr>
            <a:spLocks noGrp="1"/>
          </p:cNvSpPr>
          <p:nvPr>
            <p:ph type="title"/>
          </p:nvPr>
        </p:nvSpPr>
        <p:spPr/>
        <p:txBody>
          <a:bodyPr/>
          <a:lstStyle/>
          <a:p>
            <a:r>
              <a:rPr lang="en-US" altLang="en-US" smtClean="0"/>
              <a:t>Cost Trends in Natural Gas Plants</a:t>
            </a:r>
          </a:p>
        </p:txBody>
      </p:sp>
      <p:pic>
        <p:nvPicPr>
          <p:cNvPr id="90115"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316038" y="1524000"/>
            <a:ext cx="6511925" cy="4572000"/>
          </a:xfrm>
        </p:spPr>
      </p:pic>
    </p:spTree>
  </p:cSld>
  <p:clrMapOvr>
    <a:masterClrMapping/>
  </p:clrMapOvr>
  <p:transition>
    <p:zoom/>
  </p:transition>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itle 1"/>
          <p:cNvSpPr>
            <a:spLocks noGrp="1"/>
          </p:cNvSpPr>
          <p:nvPr>
            <p:ph type="title"/>
          </p:nvPr>
        </p:nvSpPr>
        <p:spPr/>
        <p:txBody>
          <a:bodyPr/>
          <a:lstStyle/>
          <a:p>
            <a:r>
              <a:rPr lang="en-US" altLang="en-US" smtClean="0"/>
              <a:t>Comparative Plant Costs for Natural Gas </a:t>
            </a:r>
          </a:p>
        </p:txBody>
      </p:sp>
      <p:pic>
        <p:nvPicPr>
          <p:cNvPr id="91139"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149600" y="1295400"/>
            <a:ext cx="2921000" cy="5105400"/>
          </a:xfrm>
        </p:spPr>
      </p:pic>
    </p:spTree>
  </p:cSld>
  <p:clrMapOvr>
    <a:masterClrMapping/>
  </p:clrMapOvr>
  <p:transition>
    <p:zoom/>
  </p:transition>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itle 1"/>
          <p:cNvSpPr>
            <a:spLocks noGrp="1"/>
          </p:cNvSpPr>
          <p:nvPr>
            <p:ph type="title"/>
          </p:nvPr>
        </p:nvSpPr>
        <p:spPr/>
        <p:txBody>
          <a:bodyPr/>
          <a:lstStyle/>
          <a:p>
            <a:r>
              <a:rPr lang="en-US" altLang="en-US" smtClean="0"/>
              <a:t>U.S. Nuclear Plants</a:t>
            </a:r>
          </a:p>
        </p:txBody>
      </p:sp>
      <p:sp>
        <p:nvSpPr>
          <p:cNvPr id="92163" name="Content Placeholder 2"/>
          <p:cNvSpPr>
            <a:spLocks noGrp="1"/>
          </p:cNvSpPr>
          <p:nvPr>
            <p:ph idx="1"/>
          </p:nvPr>
        </p:nvSpPr>
        <p:spPr/>
        <p:txBody>
          <a:bodyPr/>
          <a:lstStyle/>
          <a:p>
            <a:r>
              <a:rPr lang="en-US" altLang="en-US" smtClean="0"/>
              <a:t>Cost of Plants </a:t>
            </a:r>
          </a:p>
          <a:p>
            <a:pPr lvl="1"/>
            <a:r>
              <a:rPr lang="en-US" altLang="en-US" smtClean="0"/>
              <a:t>Early 1970’s Approximately US$ 500/kW</a:t>
            </a:r>
          </a:p>
          <a:p>
            <a:pPr lvl="1"/>
            <a:r>
              <a:rPr lang="en-US" altLang="en-US" smtClean="0"/>
              <a:t>Early 1980’s Approximately US$ 4,000/kW</a:t>
            </a:r>
          </a:p>
          <a:p>
            <a:r>
              <a:rPr lang="en-US" altLang="en-US" smtClean="0"/>
              <a:t>Case of Seabrook Plant</a:t>
            </a:r>
          </a:p>
          <a:p>
            <a:pPr lvl="1"/>
            <a:r>
              <a:rPr lang="en-US" altLang="en-US" smtClean="0"/>
              <a:t>Bankruptcy of Public Service New Hampshire</a:t>
            </a:r>
          </a:p>
          <a:p>
            <a:pPr lvl="1"/>
            <a:r>
              <a:rPr lang="en-US" altLang="en-US" smtClean="0"/>
              <a:t>Escalating Costs</a:t>
            </a:r>
          </a:p>
          <a:p>
            <a:pPr lvl="1"/>
            <a:r>
              <a:rPr lang="en-US" altLang="en-US" smtClean="0"/>
              <a:t>Declining Plant Value</a:t>
            </a:r>
          </a:p>
          <a:p>
            <a:pPr lvl="1"/>
            <a:r>
              <a:rPr lang="en-US" altLang="en-US" smtClean="0"/>
              <a:t>Increasing Fixed O&amp;M Expenses</a:t>
            </a:r>
          </a:p>
          <a:p>
            <a:pPr lvl="1"/>
            <a:r>
              <a:rPr lang="en-US" altLang="en-US" smtClean="0"/>
              <a:t>Worse than Expected Capacity Factors</a:t>
            </a:r>
          </a:p>
        </p:txBody>
      </p:sp>
    </p:spTree>
  </p:cSld>
  <p:clrMapOvr>
    <a:masterClrMapping/>
  </p:clrMapOvr>
  <p:transition>
    <p:zoom/>
  </p:transition>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3"/>
          <p:cNvSpPr>
            <a:spLocks noGrp="1"/>
          </p:cNvSpPr>
          <p:nvPr>
            <p:ph type="ctrTitle"/>
          </p:nvPr>
        </p:nvSpPr>
        <p:spPr>
          <a:ln>
            <a:miter lim="800000"/>
            <a:headEnd/>
            <a:tailEnd/>
          </a:ln>
        </p:spPr>
        <p:txBody>
          <a:bodyPr/>
          <a:lstStyle/>
          <a:p>
            <a:r>
              <a:rPr lang="en-US" altLang="en-US" smtClean="0"/>
              <a:t>Timing Risk and Delays in Construction</a:t>
            </a:r>
          </a:p>
        </p:txBody>
      </p:sp>
    </p:spTree>
  </p:cSld>
  <p:clrMapOvr>
    <a:masterClrMapping/>
  </p:clrMapOvr>
  <p:transition>
    <p:zoom/>
  </p:transition>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itle 1"/>
          <p:cNvSpPr>
            <a:spLocks noGrp="1"/>
          </p:cNvSpPr>
          <p:nvPr>
            <p:ph type="title"/>
          </p:nvPr>
        </p:nvSpPr>
        <p:spPr/>
        <p:txBody>
          <a:bodyPr/>
          <a:lstStyle/>
          <a:p>
            <a:r>
              <a:rPr lang="en-US" altLang="en-US" smtClean="0"/>
              <a:t>Economic Cost of Delay</a:t>
            </a:r>
          </a:p>
        </p:txBody>
      </p:sp>
      <p:sp>
        <p:nvSpPr>
          <p:cNvPr id="94211" name="Content Placeholder 2"/>
          <p:cNvSpPr>
            <a:spLocks noGrp="1"/>
          </p:cNvSpPr>
          <p:nvPr>
            <p:ph idx="1"/>
          </p:nvPr>
        </p:nvSpPr>
        <p:spPr/>
        <p:txBody>
          <a:bodyPr/>
          <a:lstStyle/>
          <a:p>
            <a:r>
              <a:rPr lang="en-US" altLang="en-US" smtClean="0"/>
              <a:t>Expected prices in different months</a:t>
            </a:r>
          </a:p>
          <a:p>
            <a:r>
              <a:rPr lang="en-US" altLang="en-US" smtClean="0"/>
              <a:t>Variability of prices in different seasons</a:t>
            </a:r>
          </a:p>
          <a:p>
            <a:r>
              <a:rPr lang="en-US" altLang="en-US" smtClean="0"/>
              <a:t>Option value of capacity in different seasons</a:t>
            </a:r>
          </a:p>
          <a:p>
            <a:endParaRPr lang="en-US" altLang="en-US" smtClean="0"/>
          </a:p>
        </p:txBody>
      </p:sp>
    </p:spTree>
  </p:cSld>
  <p:clrMapOvr>
    <a:masterClrMapping/>
  </p:clrMapOvr>
  <p:transition>
    <p:zoom/>
  </p:transition>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r>
              <a:rPr lang="en-US" altLang="en-US" smtClean="0"/>
              <a:t>Liquidated Damages for Delay in PPA Contract</a:t>
            </a:r>
          </a:p>
        </p:txBody>
      </p:sp>
      <p:sp>
        <p:nvSpPr>
          <p:cNvPr id="95235" name="Rectangle 3"/>
          <p:cNvSpPr>
            <a:spLocks noGrp="1" noChangeArrowheads="1"/>
          </p:cNvSpPr>
          <p:nvPr>
            <p:ph type="body" idx="1"/>
          </p:nvPr>
        </p:nvSpPr>
        <p:spPr/>
        <p:txBody>
          <a:bodyPr/>
          <a:lstStyle/>
          <a:p>
            <a:r>
              <a:rPr lang="en-GB" altLang="en-US" smtClean="0"/>
              <a:t>If other than as a result of a Force Majeure Event, the SPV fails to achieve PCOD on or before the Scheduled Project Commercial Operation Date, the Project is liable to the off-taker for liquidated damages at a rate of 255 USD per MW for each day of delay based on the difference between the Contracted Capacity for the Scheduled Project Commercial Operation Date and the aggregate amount of the Contracted Capacity of the Group or Groups that have achieved their Commercial Operation Date at the Scheduled Project Commercial Operation Date, for the period from the Scheduled Project Commercial Operation Date until the earlier to occur of the Project Commercial Operation Date and the Long Stop Date.  </a:t>
            </a:r>
          </a:p>
          <a:p>
            <a:r>
              <a:rPr lang="en-GB" altLang="en-US" smtClean="0"/>
              <a:t>The Long Stop Date is a date that is 300 days after the Scheduled Project Commercial Operation Date.</a:t>
            </a:r>
          </a:p>
          <a:p>
            <a:pPr lvl="1"/>
            <a:r>
              <a:rPr lang="en-GB" altLang="en-US" smtClean="0"/>
              <a:t>Project company has the right to terminate the PPA</a:t>
            </a:r>
            <a:endParaRPr lang="en-US" altLang="en-US" smtClean="0"/>
          </a:p>
          <a:p>
            <a:endParaRPr lang="en-US" altLang="en-US" smtClean="0"/>
          </a:p>
        </p:txBody>
      </p:sp>
    </p:spTree>
  </p:cSld>
  <p:clrMapOvr>
    <a:masterClrMapping/>
  </p:clrMapOvr>
  <p:transition>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Four Part Tariff in Availability-based Dispatchable Plants</a:t>
            </a:r>
            <a:endParaRPr lang="en-US" dirty="0"/>
          </a:p>
        </p:txBody>
      </p:sp>
      <p:sp>
        <p:nvSpPr>
          <p:cNvPr id="3" name="Content Placeholder 2"/>
          <p:cNvSpPr>
            <a:spLocks noGrp="1"/>
          </p:cNvSpPr>
          <p:nvPr>
            <p:ph idx="1"/>
          </p:nvPr>
        </p:nvSpPr>
        <p:spPr/>
        <p:txBody>
          <a:bodyPr/>
          <a:lstStyle/>
          <a:p>
            <a:r>
              <a:rPr lang="en-US" dirty="0" smtClean="0"/>
              <a:t>If the revenues and profits depend on the availability and not output but some costs depend on the output of the project then the pricing structure must be designed to compensate to cover variable as well as fixed costs.  Some costs of producing electricity are fixed and some are variable, including fuel costs.  Therefore, a variable price must be implemented to cover variable costs and a fixed charge must be included to cover fixed charges:</a:t>
            </a:r>
          </a:p>
          <a:p>
            <a:pPr marL="401637" indent="-342900">
              <a:buFont typeface="+mj-lt"/>
              <a:buAutoNum type="arabicPeriod"/>
            </a:pPr>
            <a:r>
              <a:rPr lang="en-US" dirty="0" smtClean="0"/>
              <a:t>Availability Charge:  €/kW-month x Available MW</a:t>
            </a:r>
          </a:p>
          <a:p>
            <a:pPr marL="401637" indent="-342900">
              <a:buFont typeface="+mj-lt"/>
              <a:buAutoNum type="arabicPeriod"/>
            </a:pPr>
            <a:r>
              <a:rPr lang="en-US" dirty="0" smtClean="0"/>
              <a:t>Fuel Charge:  €/</a:t>
            </a:r>
            <a:r>
              <a:rPr lang="en-US" dirty="0" err="1" smtClean="0"/>
              <a:t>MWh</a:t>
            </a:r>
            <a:r>
              <a:rPr lang="en-US" dirty="0" smtClean="0"/>
              <a:t> x Energy Production in MWH </a:t>
            </a:r>
          </a:p>
          <a:p>
            <a:pPr lvl="1"/>
            <a:r>
              <a:rPr lang="en-US" dirty="0" smtClean="0"/>
              <a:t>(</a:t>
            </a:r>
            <a:r>
              <a:rPr lang="en-US" dirty="0" err="1" smtClean="0"/>
              <a:t>MWh</a:t>
            </a:r>
            <a:r>
              <a:rPr lang="en-US" dirty="0" smtClean="0"/>
              <a:t> = MW x hours of production or MW x capacity factor x hours in period)</a:t>
            </a:r>
          </a:p>
          <a:p>
            <a:pPr marL="401637" indent="-342900">
              <a:buFont typeface="+mj-lt"/>
              <a:buAutoNum type="arabicPeriod"/>
            </a:pPr>
            <a:r>
              <a:rPr lang="en-US" dirty="0" smtClean="0"/>
              <a:t>Variable O&amp;M Charge: €/</a:t>
            </a:r>
            <a:r>
              <a:rPr lang="en-US" dirty="0" err="1" smtClean="0"/>
              <a:t>MWh</a:t>
            </a:r>
            <a:r>
              <a:rPr lang="en-US" dirty="0" smtClean="0"/>
              <a:t> x Energy Production in MWH </a:t>
            </a:r>
          </a:p>
          <a:p>
            <a:pPr marL="401637" indent="-342900">
              <a:buFont typeface="+mj-lt"/>
              <a:buAutoNum type="arabicPeriod"/>
            </a:pPr>
            <a:r>
              <a:rPr lang="en-US" dirty="0" smtClean="0"/>
              <a:t>Fixed O&amp;M Charge: €/kW-month x Available MW </a:t>
            </a:r>
            <a:endParaRPr lang="en-US" dirty="0"/>
          </a:p>
        </p:txBody>
      </p:sp>
    </p:spTree>
    <p:extLst>
      <p:ext uri="{BB962C8B-B14F-4D97-AF65-F5344CB8AC3E}">
        <p14:creationId xmlns:p14="http://schemas.microsoft.com/office/powerpoint/2010/main" val="710483334"/>
      </p:ext>
    </p:extLst>
  </p:cSld>
  <p:clrMapOvr>
    <a:masterClrMapping/>
  </p:clrMapOvr>
  <p:transition>
    <p:zoom/>
  </p:transition>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Theoretical Penalty for Delay</a:t>
            </a:r>
            <a:endParaRPr lang="en-US"/>
          </a:p>
        </p:txBody>
      </p:sp>
      <p:sp>
        <p:nvSpPr>
          <p:cNvPr id="3" name="Content Placeholder 2"/>
          <p:cNvSpPr>
            <a:spLocks noGrp="1"/>
          </p:cNvSpPr>
          <p:nvPr>
            <p:ph idx="1"/>
          </p:nvPr>
        </p:nvSpPr>
        <p:spPr/>
        <p:txBody>
          <a:bodyPr/>
          <a:lstStyle/>
          <a:p>
            <a:r>
              <a:rPr lang="en-US" sz="2000" smtClean="0"/>
              <a:t>Cost of Delay</a:t>
            </a:r>
          </a:p>
          <a:p>
            <a:pPr lvl="1"/>
            <a:r>
              <a:rPr lang="en-US" sz="2000" smtClean="0"/>
              <a:t>Replacement Power = (Replacement Cost – Energy Cost)</a:t>
            </a:r>
          </a:p>
          <a:p>
            <a:r>
              <a:rPr lang="en-US" sz="2000" smtClean="0"/>
              <a:t>Savings from Delay</a:t>
            </a:r>
          </a:p>
          <a:p>
            <a:pPr lvl="1"/>
            <a:r>
              <a:rPr lang="en-US" sz="2000" smtClean="0"/>
              <a:t>Capacity Charge</a:t>
            </a:r>
          </a:p>
          <a:p>
            <a:pPr lvl="1"/>
            <a:r>
              <a:rPr lang="en-US" sz="2000" smtClean="0"/>
              <a:t>Energy Charge</a:t>
            </a:r>
          </a:p>
          <a:p>
            <a:r>
              <a:rPr lang="en-US" sz="2000" smtClean="0"/>
              <a:t>Net Cost </a:t>
            </a:r>
          </a:p>
          <a:p>
            <a:pPr lvl="1"/>
            <a:r>
              <a:rPr lang="en-US" sz="2000" smtClean="0"/>
              <a:t>Replacement/MWH – Capacity Charge per kW-year</a:t>
            </a:r>
          </a:p>
          <a:p>
            <a:pPr lvl="1"/>
            <a:r>
              <a:rPr lang="en-US" sz="2000" smtClean="0"/>
              <a:t>Replacement/MWH x 8760 x CF/1000 – Capacity Charge </a:t>
            </a:r>
          </a:p>
          <a:p>
            <a:pPr lvl="1"/>
            <a:endParaRPr lang="en-US" sz="2000"/>
          </a:p>
        </p:txBody>
      </p:sp>
    </p:spTree>
    <p:extLst>
      <p:ext uri="{BB962C8B-B14F-4D97-AF65-F5344CB8AC3E}">
        <p14:creationId xmlns:p14="http://schemas.microsoft.com/office/powerpoint/2010/main" val="1175556388"/>
      </p:ext>
    </p:extLst>
  </p:cSld>
  <p:clrMapOvr>
    <a:masterClrMapping/>
  </p:clrMapOvr>
  <p:transition>
    <p:zoom/>
  </p:transition>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r>
              <a:rPr lang="en-US" altLang="en-US" smtClean="0"/>
              <a:t>Ancillary Services</a:t>
            </a:r>
          </a:p>
        </p:txBody>
      </p:sp>
      <p:sp>
        <p:nvSpPr>
          <p:cNvPr id="96259" name="Rectangle 3"/>
          <p:cNvSpPr>
            <a:spLocks noGrp="1" noChangeArrowheads="1"/>
          </p:cNvSpPr>
          <p:nvPr>
            <p:ph type="body" idx="1"/>
          </p:nvPr>
        </p:nvSpPr>
        <p:spPr/>
        <p:txBody>
          <a:bodyPr/>
          <a:lstStyle/>
          <a:p>
            <a:r>
              <a:rPr lang="en-US" altLang="en-US" smtClean="0"/>
              <a:t>Measurement of Ancillary Services</a:t>
            </a:r>
          </a:p>
          <a:p>
            <a:pPr lvl="1"/>
            <a:r>
              <a:rPr lang="en-US" altLang="en-US" smtClean="0"/>
              <a:t>Spinning Reserve</a:t>
            </a:r>
          </a:p>
          <a:p>
            <a:pPr lvl="2"/>
            <a:r>
              <a:rPr lang="en-US" altLang="en-US" smtClean="0"/>
              <a:t>Available Capacity versus Dispatched Capacity</a:t>
            </a:r>
          </a:p>
          <a:p>
            <a:pPr lvl="1"/>
            <a:r>
              <a:rPr lang="en-US" altLang="en-US" smtClean="0"/>
              <a:t>Fast Start</a:t>
            </a:r>
          </a:p>
          <a:p>
            <a:pPr lvl="1"/>
            <a:r>
              <a:rPr lang="en-US" altLang="en-US" smtClean="0"/>
              <a:t>Operating Reserves</a:t>
            </a:r>
          </a:p>
        </p:txBody>
      </p:sp>
    </p:spTree>
  </p:cSld>
  <p:clrMapOvr>
    <a:masterClrMapping/>
  </p:clrMapOvr>
  <p:transition>
    <p:zoom/>
  </p:transition>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Title 4"/>
          <p:cNvSpPr>
            <a:spLocks noGrp="1"/>
          </p:cNvSpPr>
          <p:nvPr>
            <p:ph type="ctrTitle"/>
          </p:nvPr>
        </p:nvSpPr>
        <p:spPr>
          <a:ln>
            <a:miter lim="800000"/>
            <a:headEnd/>
            <a:tailEnd/>
          </a:ln>
        </p:spPr>
        <p:txBody>
          <a:bodyPr/>
          <a:lstStyle/>
          <a:p>
            <a:r>
              <a:rPr lang="en-US" altLang="en-US" smtClean="0"/>
              <a:t>Risk for Off-takers</a:t>
            </a:r>
          </a:p>
        </p:txBody>
      </p:sp>
    </p:spTree>
  </p:cSld>
  <p:clrMapOvr>
    <a:masterClrMapping/>
  </p:clrMapOvr>
  <p:transition>
    <p:zoom/>
  </p:transition>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itle 1"/>
          <p:cNvSpPr>
            <a:spLocks noGrp="1"/>
          </p:cNvSpPr>
          <p:nvPr>
            <p:ph type="title"/>
          </p:nvPr>
        </p:nvSpPr>
        <p:spPr/>
        <p:txBody>
          <a:bodyPr/>
          <a:lstStyle/>
          <a:p>
            <a:r>
              <a:rPr lang="en-US" altLang="en-US" smtClean="0"/>
              <a:t>Accounting for PPA Contracts and Leases</a:t>
            </a:r>
          </a:p>
        </p:txBody>
      </p:sp>
      <p:sp>
        <p:nvSpPr>
          <p:cNvPr id="98307" name="Content Placeholder 2"/>
          <p:cNvSpPr>
            <a:spLocks noGrp="1"/>
          </p:cNvSpPr>
          <p:nvPr>
            <p:ph idx="1"/>
          </p:nvPr>
        </p:nvSpPr>
        <p:spPr/>
        <p:txBody>
          <a:bodyPr/>
          <a:lstStyle/>
          <a:p>
            <a:r>
              <a:rPr lang="en-US" altLang="en-US" dirty="0" smtClean="0"/>
              <a:t>A long-term power purchase agreement (PPA) often will be necessary to secure project finance for the plant on economic terms. </a:t>
            </a:r>
          </a:p>
          <a:p>
            <a:r>
              <a:rPr lang="en-US" altLang="en-US" dirty="0" smtClean="0"/>
              <a:t>While each PPA will be </a:t>
            </a:r>
            <a:r>
              <a:rPr lang="en-US" altLang="en-US" dirty="0" err="1" smtClean="0"/>
              <a:t>analysed</a:t>
            </a:r>
            <a:r>
              <a:rPr lang="en-US" altLang="en-US" dirty="0" smtClean="0"/>
              <a:t> according to its precise terms, those PPAs that provide for a “full payout” of the capital costs over the term of the PPA are likely to have characteristics of a finance lease.</a:t>
            </a:r>
          </a:p>
          <a:p>
            <a:r>
              <a:rPr lang="en-US" altLang="en-US" dirty="0" smtClean="0"/>
              <a:t>A lease is a finance lease when substantially all of the risks and rewards of owning the leased asset are transferred from the lessor to the lessee. An operating lease is a lease other than a finance lease. </a:t>
            </a:r>
          </a:p>
          <a:p>
            <a:r>
              <a:rPr lang="en-US" altLang="en-US" dirty="0" smtClean="0"/>
              <a:t>Under a finance lease, the lessor </a:t>
            </a:r>
            <a:r>
              <a:rPr lang="en-US" altLang="en-US" dirty="0" err="1" smtClean="0"/>
              <a:t>recognises</a:t>
            </a:r>
            <a:r>
              <a:rPr lang="en-US" altLang="en-US" dirty="0" smtClean="0"/>
              <a:t> a finance lease receivable and the lessee </a:t>
            </a:r>
            <a:r>
              <a:rPr lang="en-US" altLang="en-US" dirty="0" err="1" smtClean="0"/>
              <a:t>recognises</a:t>
            </a:r>
            <a:r>
              <a:rPr lang="en-US" altLang="en-US" dirty="0" smtClean="0"/>
              <a:t> the leased asset and a liability for future payments. An operating lease is accounted for like an executory contract and the lessee does not </a:t>
            </a:r>
            <a:r>
              <a:rPr lang="en-US" altLang="en-US" dirty="0" err="1" smtClean="0"/>
              <a:t>recognise</a:t>
            </a:r>
            <a:r>
              <a:rPr lang="en-US" altLang="en-US" dirty="0" smtClean="0"/>
              <a:t> the asset. </a:t>
            </a:r>
          </a:p>
        </p:txBody>
      </p:sp>
    </p:spTree>
  </p:cSld>
  <p:clrMapOvr>
    <a:masterClrMapping/>
  </p:clrMapOvr>
  <p:transition>
    <p:zoom/>
  </p:transition>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tle 1"/>
          <p:cNvSpPr>
            <a:spLocks noGrp="1"/>
          </p:cNvSpPr>
          <p:nvPr>
            <p:ph type="title"/>
          </p:nvPr>
        </p:nvSpPr>
        <p:spPr/>
        <p:txBody>
          <a:bodyPr/>
          <a:lstStyle/>
          <a:p>
            <a:r>
              <a:rPr lang="en-US" altLang="en-US" smtClean="0"/>
              <a:t>Criteria for Lease Accounting</a:t>
            </a:r>
          </a:p>
        </p:txBody>
      </p:sp>
      <p:sp>
        <p:nvSpPr>
          <p:cNvPr id="99331" name="Content Placeholder 2"/>
          <p:cNvSpPr>
            <a:spLocks noGrp="1"/>
          </p:cNvSpPr>
          <p:nvPr>
            <p:ph idx="1"/>
          </p:nvPr>
        </p:nvSpPr>
        <p:spPr/>
        <p:txBody>
          <a:bodyPr/>
          <a:lstStyle/>
          <a:p>
            <a:r>
              <a:rPr lang="en-US" altLang="en-US" sz="1600" smtClean="0"/>
              <a:t>Under IFRIC 4 a lease exists if any of the following conditions is met.</a:t>
            </a:r>
          </a:p>
          <a:p>
            <a:r>
              <a:rPr lang="en-US" altLang="en-US" sz="1600" smtClean="0"/>
              <a:t>The purchaser has the ability or right to operate the asset or to direct how others should operate the asset, and at the same time obtains or controls more than an insignificant amount of the asset’s output.</a:t>
            </a:r>
          </a:p>
          <a:p>
            <a:r>
              <a:rPr lang="en-US" altLang="en-US" sz="1600" smtClean="0"/>
              <a:t>The purchaser has the ability or right to control physical access to the asset, while obtaining or controlling more than an insignificant amount of the asset’s output.</a:t>
            </a:r>
          </a:p>
          <a:p>
            <a:r>
              <a:rPr lang="en-US" altLang="en-US" sz="1600" smtClean="0"/>
              <a:t>The possibility that another party will take more than an insignificant amount of the asset’s output during the term of the arrangement is remote, and the price paid by the purchaser for the output is neither a contractually fixed price per unit of output, nor the market price per unit of output.</a:t>
            </a:r>
          </a:p>
          <a:p>
            <a:r>
              <a:rPr lang="en-US" altLang="en-US" sz="1600" smtClean="0"/>
              <a:t>When an arrangement contains a lease and a service component, IFRIC 4 requires the separation of payments between the two components on the basis of their relative fair values.</a:t>
            </a:r>
          </a:p>
        </p:txBody>
      </p:sp>
    </p:spTree>
  </p:cSld>
  <p:clrMapOvr>
    <a:masterClrMapping/>
  </p:clrMapOvr>
  <p:transition>
    <p:zoom/>
  </p:transition>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itle 1"/>
          <p:cNvSpPr>
            <a:spLocks noGrp="1"/>
          </p:cNvSpPr>
          <p:nvPr>
            <p:ph type="title"/>
          </p:nvPr>
        </p:nvSpPr>
        <p:spPr/>
        <p:txBody>
          <a:bodyPr/>
          <a:lstStyle/>
          <a:p>
            <a:r>
              <a:rPr lang="en-US" altLang="en-US" smtClean="0"/>
              <a:t>Risk Adjustments to Off-takers</a:t>
            </a:r>
          </a:p>
        </p:txBody>
      </p:sp>
      <p:sp>
        <p:nvSpPr>
          <p:cNvPr id="100355" name="Content Placeholder 2"/>
          <p:cNvSpPr>
            <a:spLocks noGrp="1"/>
          </p:cNvSpPr>
          <p:nvPr>
            <p:ph idx="1"/>
          </p:nvPr>
        </p:nvSpPr>
        <p:spPr/>
        <p:txBody>
          <a:bodyPr/>
          <a:lstStyle/>
          <a:p>
            <a:r>
              <a:rPr lang="en-US" altLang="en-US" smtClean="0"/>
              <a:t>One can argue that PPAs essentially represent substitutes for direct, debt-financed, capital investments for the buyers of electricity. In a sense, an off-taker that has entered into a PPA has contracted with a supplier to make the financial investment on its behalf and a PPA capacity payment is like a lease payment.</a:t>
            </a:r>
          </a:p>
          <a:p>
            <a:r>
              <a:rPr lang="en-US" altLang="en-US" smtClean="0"/>
              <a:t>A PPA also shifts various risks to the supplier, such as construction risk and most of the operating risk. </a:t>
            </a:r>
          </a:p>
          <a:p>
            <a:r>
              <a:rPr lang="en-US" altLang="en-US" smtClean="0"/>
              <a:t>As a result, the principal risk borne by the off-taker that relies on PPAs is the recovery of the financial obligation in rates. </a:t>
            </a:r>
          </a:p>
          <a:p>
            <a:pPr lvl="1"/>
            <a:r>
              <a:rPr lang="en-US" altLang="en-US" smtClean="0"/>
              <a:t>While it is the off-taker that must of course make these payments, to the extent that regulators have structured recovery to assign the burden to ratepayers, the utilities' risk diminishes.</a:t>
            </a:r>
          </a:p>
        </p:txBody>
      </p:sp>
    </p:spTree>
  </p:cSld>
  <p:clrMapOvr>
    <a:masterClrMapping/>
  </p:clrMapOvr>
  <p:transition>
    <p:zoom/>
  </p:transition>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itle 1"/>
          <p:cNvSpPr>
            <a:spLocks noGrp="1"/>
          </p:cNvSpPr>
          <p:nvPr>
            <p:ph type="title"/>
          </p:nvPr>
        </p:nvSpPr>
        <p:spPr/>
        <p:txBody>
          <a:bodyPr/>
          <a:lstStyle/>
          <a:p>
            <a:r>
              <a:rPr lang="en-US" altLang="en-US" smtClean="0"/>
              <a:t>Adjustments for Risk to Purchasing Entities</a:t>
            </a:r>
          </a:p>
        </p:txBody>
      </p:sp>
      <p:sp>
        <p:nvSpPr>
          <p:cNvPr id="101379" name="Content Placeholder 2"/>
          <p:cNvSpPr>
            <a:spLocks noGrp="1"/>
          </p:cNvSpPr>
          <p:nvPr>
            <p:ph idx="1"/>
          </p:nvPr>
        </p:nvSpPr>
        <p:spPr/>
        <p:txBody>
          <a:bodyPr/>
          <a:lstStyle/>
          <a:p>
            <a:r>
              <a:rPr lang="en-US" altLang="en-US" smtClean="0"/>
              <a:t>Standard &amp; Poor's considers PPAs as financial obligations that electric utilities incur when they elect to purchase rather than build their own capacity, and this obligation has affected our view of utilities' creditworthiness. </a:t>
            </a:r>
          </a:p>
          <a:p>
            <a:r>
              <a:rPr lang="en-US" altLang="en-US" smtClean="0"/>
              <a:t>Standard &amp; Poor's applies a "risk factor" of 0% to 100% to the net present value (NPV) of the PPA capacity payments, and capitalized this amount. </a:t>
            </a:r>
          </a:p>
          <a:p>
            <a:pPr lvl="1"/>
            <a:r>
              <a:rPr lang="en-US" altLang="en-US" smtClean="0"/>
              <a:t>At 100%, all risk related to contractual obligations rests on the company with no mitigating regulatory or legislative support. </a:t>
            </a:r>
          </a:p>
          <a:p>
            <a:pPr lvl="1"/>
            <a:r>
              <a:rPr lang="en-US" altLang="en-US" smtClean="0"/>
              <a:t>Conversely, a 0% risk factor indicates that the burden of the contractual payments rests solely with ratepayers.</a:t>
            </a:r>
          </a:p>
          <a:p>
            <a:r>
              <a:rPr lang="en-US" altLang="en-US" smtClean="0"/>
              <a:t>Recovery mechanisms have largely performed as intended, and related write-offs have proven to be very low.</a:t>
            </a:r>
          </a:p>
        </p:txBody>
      </p:sp>
    </p:spTree>
  </p:cSld>
  <p:clrMapOvr>
    <a:masterClrMapping/>
  </p:clrMapOvr>
  <p:transition>
    <p:zoom/>
  </p:transition>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le 1"/>
          <p:cNvSpPr>
            <a:spLocks noGrp="1"/>
          </p:cNvSpPr>
          <p:nvPr>
            <p:ph type="title"/>
          </p:nvPr>
        </p:nvSpPr>
        <p:spPr/>
        <p:txBody>
          <a:bodyPr/>
          <a:lstStyle/>
          <a:p>
            <a:r>
              <a:rPr lang="en-US" altLang="en-US" smtClean="0"/>
              <a:t>Details of Risk Adjustment</a:t>
            </a:r>
          </a:p>
        </p:txBody>
      </p:sp>
      <p:sp>
        <p:nvSpPr>
          <p:cNvPr id="102403" name="Content Placeholder 2"/>
          <p:cNvSpPr>
            <a:spLocks noGrp="1"/>
          </p:cNvSpPr>
          <p:nvPr>
            <p:ph idx="1"/>
          </p:nvPr>
        </p:nvSpPr>
        <p:spPr/>
        <p:txBody>
          <a:bodyPr/>
          <a:lstStyle/>
          <a:p>
            <a:r>
              <a:rPr lang="en-US" altLang="en-US" smtClean="0"/>
              <a:t>Current guidelines for utilities whose capacity payments are recovered in base rates provides for the application of a 50% risk factor to the NPV of the capacity payments. </a:t>
            </a:r>
          </a:p>
          <a:p>
            <a:r>
              <a:rPr lang="en-US" altLang="en-US" smtClean="0"/>
              <a:t>The NPV is calculated using the utility's average cost of debt (excluding securitization debt), rather than the standardized 10% discount rate used previously. </a:t>
            </a:r>
          </a:p>
          <a:p>
            <a:r>
              <a:rPr lang="en-US" altLang="en-US" smtClean="0"/>
              <a:t>For purposes of adjusting cash flow measures (interest coverage ratio, funds from operations to debt etc.), implied interest expense is calculated on the imputed debt amount. </a:t>
            </a:r>
          </a:p>
          <a:p>
            <a:pPr lvl="1"/>
            <a:r>
              <a:rPr lang="en-US" altLang="en-US" smtClean="0"/>
              <a:t>This is accomplished by applying the average cost of debt to the relevant year's imputed debt level. </a:t>
            </a:r>
          </a:p>
        </p:txBody>
      </p:sp>
    </p:spTree>
  </p:cSld>
  <p:clrMapOvr>
    <a:masterClrMapping/>
  </p:clrMapOvr>
  <p:transition>
    <p:zoom/>
  </p:transition>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itle 1"/>
          <p:cNvSpPr>
            <a:spLocks noGrp="1"/>
          </p:cNvSpPr>
          <p:nvPr>
            <p:ph type="title"/>
          </p:nvPr>
        </p:nvSpPr>
        <p:spPr/>
        <p:txBody>
          <a:bodyPr/>
          <a:lstStyle/>
          <a:p>
            <a:r>
              <a:rPr lang="en-US" altLang="en-US" smtClean="0"/>
              <a:t>Risk Adjustment and Fuel Adjustment Clause</a:t>
            </a:r>
          </a:p>
        </p:txBody>
      </p:sp>
      <p:sp>
        <p:nvSpPr>
          <p:cNvPr id="103427" name="Content Placeholder 2"/>
          <p:cNvSpPr>
            <a:spLocks noGrp="1"/>
          </p:cNvSpPr>
          <p:nvPr>
            <p:ph idx="1"/>
          </p:nvPr>
        </p:nvSpPr>
        <p:spPr/>
        <p:txBody>
          <a:bodyPr/>
          <a:lstStyle/>
          <a:p>
            <a:r>
              <a:rPr lang="en-US" altLang="en-US" sz="1600" smtClean="0"/>
              <a:t>Where PPA capacity costs were recovered through a fuel adjustment clause (FAC), as compared with base rate recovery, a risk factor of 30% was generally used in lieu of the 50% risk factor. </a:t>
            </a:r>
          </a:p>
          <a:p>
            <a:r>
              <a:rPr lang="en-US" altLang="en-US" sz="1600" smtClean="0"/>
              <a:t>We view the recovery of the capacity component of a PPA through a FAC as providing greater certainty and timeliness than recovery through a base rate mechanism. (The base rate mechanism generally has greater potential for under-recovery due to variations in volume sales and fluctuations in fuel prices over time.) </a:t>
            </a:r>
          </a:p>
          <a:p>
            <a:r>
              <a:rPr lang="en-US" altLang="en-US" sz="1600" smtClean="0"/>
              <a:t>Based on the effectiveness of FAC mechanisms, we will adjust modestly the risk factor of 30% down to 25%. </a:t>
            </a:r>
          </a:p>
          <a:p>
            <a:r>
              <a:rPr lang="en-US" altLang="en-US" sz="1600" smtClean="0"/>
              <a:t>In those instances where recovery of PPA-related capacity costs is guaranteed by a legislative mechanism, the level of the risk factor will be determined by the timeliness provided by the legislative true-up mechanism. The strength of the mechanism can result in risk factors as low as 0% because legislatively prescribed recovery mechanisms are viewed as providing utilities with a greater level of protection than that provided by regulatory orders. </a:t>
            </a:r>
          </a:p>
        </p:txBody>
      </p:sp>
    </p:spTree>
  </p:cSld>
  <p:clrMapOvr>
    <a:masterClrMapping/>
  </p:clrMapOvr>
  <p:transition>
    <p:zoom/>
  </p:transition>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itle 1"/>
          <p:cNvSpPr>
            <a:spLocks noGrp="1"/>
          </p:cNvSpPr>
          <p:nvPr>
            <p:ph type="title"/>
          </p:nvPr>
        </p:nvSpPr>
        <p:spPr/>
        <p:txBody>
          <a:bodyPr/>
          <a:lstStyle/>
          <a:p>
            <a:r>
              <a:rPr lang="en-US" altLang="en-US" smtClean="0"/>
              <a:t>Adjustments to Risk Factor for Contracts</a:t>
            </a:r>
          </a:p>
        </p:txBody>
      </p:sp>
      <p:sp>
        <p:nvSpPr>
          <p:cNvPr id="104451" name="Content Placeholder 2"/>
          <p:cNvSpPr>
            <a:spLocks noGrp="1"/>
          </p:cNvSpPr>
          <p:nvPr>
            <p:ph idx="1"/>
          </p:nvPr>
        </p:nvSpPr>
        <p:spPr/>
        <p:txBody>
          <a:bodyPr/>
          <a:lstStyle/>
          <a:p>
            <a:r>
              <a:rPr lang="en-US" altLang="en-US" smtClean="0"/>
              <a:t>Where the PPA contract price is stated as a single, all-in energy price, Standard &amp; Poor's will use a proxy capacity charge, stated in dollars per kilowatt-year, and multiply that figure by the number of kilowatts under contract. </a:t>
            </a:r>
          </a:p>
          <a:p>
            <a:r>
              <a:rPr lang="en-US" altLang="en-US" smtClean="0"/>
              <a:t>This number will be updated from time to time to reflect prevailing costs for the development and financing of the marginal unit, a combustion turbine – meaning that the capacity charge is the carrying change on a new combustion turbine plant.</a:t>
            </a:r>
          </a:p>
          <a:p>
            <a:r>
              <a:rPr lang="en-US" altLang="en-US" smtClean="0"/>
              <a:t>This is a departure from the historical practice of simply halving all-in energy payments and assuming a one-to-one ratio of energy to capacity payments. This new element of the rating methodology will also be applied to generation with extremely low variable costs whose price is stated as an all-in energy price, such as nuclear and wind generation. </a:t>
            </a:r>
          </a:p>
          <a:p>
            <a:endParaRPr lang="en-US" altLang="en-US" smtClean="0"/>
          </a:p>
        </p:txBody>
      </p:sp>
    </p:spTree>
  </p:cSld>
  <p:clrMapOvr>
    <a:masterClrMapping/>
  </p:clrMapOvr>
  <p:transition>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Drivers and Cost of Electricity – Slide 1</a:t>
            </a:r>
            <a:endParaRPr lang="en-US" dirty="0"/>
          </a:p>
        </p:txBody>
      </p:sp>
      <p:sp>
        <p:nvSpPr>
          <p:cNvPr id="6" name="Content Placeholder 5"/>
          <p:cNvSpPr>
            <a:spLocks noGrp="1"/>
          </p:cNvSpPr>
          <p:nvPr>
            <p:ph idx="1"/>
          </p:nvPr>
        </p:nvSpPr>
        <p:spPr/>
        <p:txBody>
          <a:bodyPr>
            <a:normAutofit fontScale="92500" lnSpcReduction="20000"/>
          </a:bodyPr>
          <a:lstStyle/>
          <a:p>
            <a:r>
              <a:rPr lang="en-US" dirty="0" smtClean="0"/>
              <a:t>Plant Cost and Construction Delay (€/kW or € million/MW or </a:t>
            </a:r>
            <a:r>
              <a:rPr lang="en-US" dirty="0"/>
              <a:t>€</a:t>
            </a:r>
            <a:r>
              <a:rPr lang="en-US" dirty="0" smtClean="0"/>
              <a:t>/W) </a:t>
            </a:r>
          </a:p>
          <a:p>
            <a:r>
              <a:rPr lang="en-US" dirty="0"/>
              <a:t>Carrying Charge </a:t>
            </a:r>
            <a:r>
              <a:rPr lang="en-US" dirty="0" smtClean="0"/>
              <a:t>Rate (% of total cost recovered in a year)</a:t>
            </a:r>
          </a:p>
          <a:p>
            <a:r>
              <a:rPr lang="en-US" dirty="0" smtClean="0"/>
              <a:t>Annual Capital Cost Recovery: Plant Cost x Carrying Charge or</a:t>
            </a:r>
          </a:p>
          <a:p>
            <a:pPr marL="1139825" lvl="1" indent="-457200"/>
            <a:r>
              <a:rPr lang="en-US" dirty="0" smtClean="0"/>
              <a:t>Annual Charge per year</a:t>
            </a:r>
          </a:p>
          <a:p>
            <a:pPr marL="1139825" lvl="1" indent="-457200"/>
            <a:r>
              <a:rPr lang="en-US" dirty="0" smtClean="0"/>
              <a:t>€</a:t>
            </a:r>
            <a:r>
              <a:rPr lang="en-US" dirty="0"/>
              <a:t>/</a:t>
            </a:r>
            <a:r>
              <a:rPr lang="en-US" dirty="0" smtClean="0"/>
              <a:t>kW-year = </a:t>
            </a:r>
            <a:r>
              <a:rPr lang="en-US" dirty="0"/>
              <a:t>€/</a:t>
            </a:r>
            <a:r>
              <a:rPr lang="en-US" dirty="0" smtClean="0"/>
              <a:t>kW x Carrying Charge Rate</a:t>
            </a:r>
          </a:p>
          <a:p>
            <a:r>
              <a:rPr lang="en-US" dirty="0"/>
              <a:t>Capacity </a:t>
            </a:r>
            <a:r>
              <a:rPr lang="en-US" dirty="0" smtClean="0"/>
              <a:t>Factor (% of Time (hours per year plant is running)</a:t>
            </a:r>
          </a:p>
          <a:p>
            <a:pPr lvl="1"/>
            <a:r>
              <a:rPr lang="en-US" dirty="0" smtClean="0"/>
              <a:t>Annual Charge per hour</a:t>
            </a:r>
          </a:p>
          <a:p>
            <a:pPr lvl="1"/>
            <a:r>
              <a:rPr lang="en-US" dirty="0" smtClean="0"/>
              <a:t>Generation = kW x hours operated</a:t>
            </a:r>
          </a:p>
          <a:p>
            <a:pPr lvl="1"/>
            <a:r>
              <a:rPr lang="en-US" dirty="0" smtClean="0"/>
              <a:t>Generation = KW x 8766 hours per year x capacity factor</a:t>
            </a:r>
          </a:p>
          <a:p>
            <a:pPr lvl="1"/>
            <a:r>
              <a:rPr lang="en-US" dirty="0" smtClean="0"/>
              <a:t>Annual Charge per Hour = Annual Charge per year/hours operated</a:t>
            </a:r>
          </a:p>
          <a:p>
            <a:pPr lvl="1"/>
            <a:r>
              <a:rPr lang="en-US" dirty="0"/>
              <a:t>€</a:t>
            </a:r>
            <a:r>
              <a:rPr lang="en-US" dirty="0" smtClean="0"/>
              <a:t>/MW-year </a:t>
            </a:r>
            <a:r>
              <a:rPr lang="en-US" dirty="0"/>
              <a:t>= €/kW x Carrying Charge </a:t>
            </a:r>
            <a:r>
              <a:rPr lang="en-US" dirty="0" smtClean="0"/>
              <a:t>Rate x 1000/Generation</a:t>
            </a:r>
          </a:p>
          <a:p>
            <a:endParaRPr lang="en-US" dirty="0"/>
          </a:p>
        </p:txBody>
      </p:sp>
    </p:spTree>
    <p:extLst>
      <p:ext uri="{BB962C8B-B14F-4D97-AF65-F5344CB8AC3E}">
        <p14:creationId xmlns:p14="http://schemas.microsoft.com/office/powerpoint/2010/main" val="1992341383"/>
      </p:ext>
    </p:extLst>
  </p:cSld>
  <p:clrMapOvr>
    <a:masterClrMapping/>
  </p:clrMapOvr>
  <p:transition>
    <p:zoom/>
  </p:transition>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Title 1"/>
          <p:cNvSpPr>
            <a:spLocks noGrp="1"/>
          </p:cNvSpPr>
          <p:nvPr>
            <p:ph type="title"/>
          </p:nvPr>
        </p:nvSpPr>
        <p:spPr/>
        <p:txBody>
          <a:bodyPr/>
          <a:lstStyle/>
          <a:p>
            <a:r>
              <a:rPr lang="en-US" altLang="en-US" smtClean="0"/>
              <a:t>Credit Ratios Affected by Risk Adjustment</a:t>
            </a:r>
          </a:p>
        </p:txBody>
      </p:sp>
      <p:sp>
        <p:nvSpPr>
          <p:cNvPr id="105475" name="Content Placeholder 2"/>
          <p:cNvSpPr>
            <a:spLocks noGrp="1"/>
          </p:cNvSpPr>
          <p:nvPr>
            <p:ph idx="1"/>
          </p:nvPr>
        </p:nvSpPr>
        <p:spPr/>
        <p:txBody>
          <a:bodyPr/>
          <a:lstStyle/>
          <a:p>
            <a:r>
              <a:rPr lang="en-US" altLang="en-US" smtClean="0"/>
              <a:t>Key ratios affected by the PPA adjustment include:</a:t>
            </a:r>
          </a:p>
          <a:p>
            <a:r>
              <a:rPr lang="en-US" altLang="en-US" smtClean="0"/>
              <a:t>Balance sheet debt is increased by the calculated NPV of the stream of capacity payments, after the application of the risk factor, which is added to the numerator and denominator in calculating an adjusted debt-to-capitalization ratio;</a:t>
            </a:r>
          </a:p>
          <a:p>
            <a:r>
              <a:rPr lang="en-US" altLang="en-US" smtClean="0"/>
              <a:t>The implied interest expense derived from applying the average interest rate to the NPV figure is simultaneously treated as a reduction in power purchase expenses and added to interest expense for the calculation of the adjusted funds from operations (FFO) to interest ratio; and</a:t>
            </a:r>
          </a:p>
          <a:p>
            <a:r>
              <a:rPr lang="en-US" altLang="en-US" smtClean="0"/>
              <a:t>The FFO to total debt ratio is adjusted by adding the NPV of capacity payments, after the application of the risk factor, to debt in the denominator and an implied depreciation expense is added to FFO. </a:t>
            </a:r>
          </a:p>
          <a:p>
            <a:endParaRPr lang="en-US" altLang="en-US" smtClean="0"/>
          </a:p>
        </p:txBody>
      </p:sp>
    </p:spTree>
  </p:cSld>
  <p:clrMapOvr>
    <a:masterClrMapping/>
  </p:clrMapOvr>
  <p:transition>
    <p:zoom/>
  </p:transition>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Title 1"/>
          <p:cNvSpPr>
            <a:spLocks noGrp="1"/>
          </p:cNvSpPr>
          <p:nvPr>
            <p:ph type="title"/>
          </p:nvPr>
        </p:nvSpPr>
        <p:spPr/>
        <p:txBody>
          <a:bodyPr/>
          <a:lstStyle/>
          <a:p>
            <a:r>
              <a:rPr lang="en-US" altLang="en-US" smtClean="0"/>
              <a:t>Effect of PPA Accounting Treatment on PPA Costs and Benefits</a:t>
            </a:r>
          </a:p>
        </p:txBody>
      </p:sp>
      <p:sp>
        <p:nvSpPr>
          <p:cNvPr id="106499" name="Content Placeholder 2"/>
          <p:cNvSpPr>
            <a:spLocks noGrp="1"/>
          </p:cNvSpPr>
          <p:nvPr>
            <p:ph idx="1"/>
          </p:nvPr>
        </p:nvSpPr>
        <p:spPr/>
        <p:txBody>
          <a:bodyPr/>
          <a:lstStyle/>
          <a:p>
            <a:r>
              <a:rPr lang="en-US" altLang="en-US" smtClean="0"/>
              <a:t>Utility return on equity higher than after tax cost of debt</a:t>
            </a:r>
          </a:p>
          <a:p>
            <a:r>
              <a:rPr lang="en-US" altLang="en-US" smtClean="0"/>
              <a:t>Treatment as capitalised lease means more equity must be raised to compensate for the debt that is capitalised</a:t>
            </a:r>
          </a:p>
          <a:p>
            <a:r>
              <a:rPr lang="en-US" altLang="en-US" smtClean="0"/>
              <a:t>The increased cost of equity at the utility company offsets the use of debt by the SPV.</a:t>
            </a:r>
          </a:p>
          <a:p>
            <a:endParaRPr lang="en-US" altLang="en-US" smtClean="0"/>
          </a:p>
        </p:txBody>
      </p:sp>
    </p:spTree>
  </p:cSld>
  <p:clrMapOvr>
    <a:masterClrMapping/>
  </p:clrMapOvr>
  <p:transition>
    <p:zoom/>
  </p:transition>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p:nvPr>
        </p:nvSpPr>
        <p:spPr/>
        <p:txBody>
          <a:bodyPr/>
          <a:lstStyle/>
          <a:p>
            <a:r>
              <a:rPr lang="en-US" altLang="en-US" smtClean="0"/>
              <a:t>PPA Price Exercise with Alternative Treatment of PPA Contracts </a:t>
            </a:r>
          </a:p>
        </p:txBody>
      </p:sp>
      <p:sp>
        <p:nvSpPr>
          <p:cNvPr id="107523" name="Content Placeholder 2"/>
          <p:cNvSpPr>
            <a:spLocks noGrp="1"/>
          </p:cNvSpPr>
          <p:nvPr>
            <p:ph idx="1"/>
          </p:nvPr>
        </p:nvSpPr>
        <p:spPr/>
        <p:txBody>
          <a:bodyPr/>
          <a:lstStyle/>
          <a:p>
            <a:r>
              <a:rPr lang="en-US" altLang="en-US" smtClean="0"/>
              <a:t>View from perspective of off-taker</a:t>
            </a:r>
          </a:p>
          <a:p>
            <a:pPr lvl="1"/>
            <a:r>
              <a:rPr lang="en-US" altLang="en-US" smtClean="0"/>
              <a:t>Case 1: Off-taker builds plant and finances with 50% equity and 50% debt</a:t>
            </a:r>
          </a:p>
          <a:p>
            <a:pPr lvl="1"/>
            <a:r>
              <a:rPr lang="en-US" altLang="en-US" smtClean="0"/>
              <a:t>Case 2: PPA agreement</a:t>
            </a:r>
          </a:p>
          <a:p>
            <a:pPr lvl="2"/>
            <a:r>
              <a:rPr lang="en-US" altLang="en-US" smtClean="0"/>
              <a:t>PPA is financed with 85% debt</a:t>
            </a:r>
          </a:p>
          <a:p>
            <a:pPr lvl="2"/>
            <a:r>
              <a:rPr lang="en-US" altLang="en-US" smtClean="0"/>
              <a:t>Off-taker treats PPA agreement as normal contract</a:t>
            </a:r>
          </a:p>
          <a:p>
            <a:pPr lvl="2"/>
            <a:r>
              <a:rPr lang="en-US" altLang="en-US" smtClean="0"/>
              <a:t>Off-taker capitalises availability charges as lease payment</a:t>
            </a:r>
          </a:p>
          <a:p>
            <a:pPr lvl="2"/>
            <a:r>
              <a:rPr lang="en-US" altLang="en-US" smtClean="0"/>
              <a:t>Adjust debt and equity capital in case where PPA is treated as a lease payment</a:t>
            </a:r>
          </a:p>
        </p:txBody>
      </p:sp>
    </p:spTree>
  </p:cSld>
  <p:clrMapOvr>
    <a:masterClrMapping/>
  </p:clrMapOvr>
  <p:transition>
    <p:zoom/>
  </p:transition>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Title 1"/>
          <p:cNvSpPr>
            <a:spLocks noGrp="1"/>
          </p:cNvSpPr>
          <p:nvPr>
            <p:ph type="title"/>
          </p:nvPr>
        </p:nvSpPr>
        <p:spPr/>
        <p:txBody>
          <a:bodyPr/>
          <a:lstStyle/>
          <a:p>
            <a:r>
              <a:rPr lang="en-US" altLang="en-US" smtClean="0"/>
              <a:t>Termination Clauses</a:t>
            </a:r>
          </a:p>
        </p:txBody>
      </p:sp>
      <p:sp>
        <p:nvSpPr>
          <p:cNvPr id="108547" name="Content Placeholder 2"/>
          <p:cNvSpPr>
            <a:spLocks noGrp="1"/>
          </p:cNvSpPr>
          <p:nvPr>
            <p:ph idx="1"/>
          </p:nvPr>
        </p:nvSpPr>
        <p:spPr/>
        <p:txBody>
          <a:bodyPr/>
          <a:lstStyle/>
          <a:p>
            <a:r>
              <a:rPr lang="en-US" altLang="en-US" smtClean="0"/>
              <a:t>Generally designed to repay senior lenders in case of PPA termination</a:t>
            </a:r>
          </a:p>
          <a:p>
            <a:pPr lvl="1"/>
            <a:r>
              <a:rPr lang="en-US" altLang="en-US" smtClean="0"/>
              <a:t>Exception may be where termination occurs because of default on debt.  Here the off-taker may have the option to buy-out facility and repay the entire senior debt</a:t>
            </a:r>
          </a:p>
          <a:p>
            <a:r>
              <a:rPr lang="en-US" altLang="en-US" smtClean="0"/>
              <a:t>Ownership of off-taker (government percent)</a:t>
            </a:r>
          </a:p>
          <a:p>
            <a:r>
              <a:rPr lang="en-US" altLang="en-US" smtClean="0"/>
              <a:t>Credit rating of the off-taker declines</a:t>
            </a:r>
          </a:p>
          <a:p>
            <a:r>
              <a:rPr lang="en-US" altLang="en-US" smtClean="0"/>
              <a:t>Alternative termination valuation depending on causes for termination:</a:t>
            </a:r>
          </a:p>
          <a:p>
            <a:pPr lvl="1"/>
            <a:r>
              <a:rPr lang="en-US" altLang="en-US" smtClean="0"/>
              <a:t>Payment of senior debt claims and termination costs only</a:t>
            </a:r>
          </a:p>
          <a:p>
            <a:pPr lvl="1"/>
            <a:r>
              <a:rPr lang="en-US" altLang="en-US" smtClean="0"/>
              <a:t>Payment of senior debt plus equity contributions (pre-PCOD)</a:t>
            </a:r>
          </a:p>
          <a:p>
            <a:pPr lvl="1"/>
            <a:r>
              <a:rPr lang="en-US" altLang="en-US" smtClean="0"/>
              <a:t>Payment of senior debt plus compounded rate of return on 12% on equity contributions</a:t>
            </a:r>
          </a:p>
        </p:txBody>
      </p:sp>
    </p:spTree>
  </p:cSld>
  <p:clrMapOvr>
    <a:masterClrMapping/>
  </p:clrMapOvr>
  <p:transition>
    <p:zoom/>
  </p:transition>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Title 3"/>
          <p:cNvSpPr>
            <a:spLocks noGrp="1"/>
          </p:cNvSpPr>
          <p:nvPr>
            <p:ph type="ctrTitle"/>
          </p:nvPr>
        </p:nvSpPr>
        <p:spPr>
          <a:ln>
            <a:miter lim="800000"/>
            <a:headEnd/>
            <a:tailEnd/>
          </a:ln>
        </p:spPr>
        <p:txBody>
          <a:bodyPr/>
          <a:lstStyle/>
          <a:p>
            <a:r>
              <a:rPr lang="en-US" altLang="en-US" smtClean="0"/>
              <a:t>Alternative Policy Models</a:t>
            </a:r>
          </a:p>
        </p:txBody>
      </p:sp>
    </p:spTree>
  </p:cSld>
  <p:clrMapOvr>
    <a:masterClrMapping/>
  </p:clrMapOvr>
  <p:transition>
    <p:zoom/>
  </p:transition>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Title 1"/>
          <p:cNvSpPr>
            <a:spLocks noGrp="1"/>
          </p:cNvSpPr>
          <p:nvPr>
            <p:ph type="title"/>
          </p:nvPr>
        </p:nvSpPr>
        <p:spPr/>
        <p:txBody>
          <a:bodyPr/>
          <a:lstStyle/>
          <a:p>
            <a:r>
              <a:rPr lang="en-US" altLang="en-US" smtClean="0"/>
              <a:t>State Ownership Model</a:t>
            </a:r>
          </a:p>
        </p:txBody>
      </p:sp>
      <p:sp>
        <p:nvSpPr>
          <p:cNvPr id="110595" name="Content Placeholder 2"/>
          <p:cNvSpPr>
            <a:spLocks noGrp="1"/>
          </p:cNvSpPr>
          <p:nvPr>
            <p:ph idx="1"/>
          </p:nvPr>
        </p:nvSpPr>
        <p:spPr>
          <a:xfrm>
            <a:off x="685800" y="1447800"/>
            <a:ext cx="7696200" cy="4648200"/>
          </a:xfrm>
        </p:spPr>
        <p:txBody>
          <a:bodyPr/>
          <a:lstStyle/>
          <a:p>
            <a:r>
              <a:rPr lang="en-US" altLang="en-US" sz="1600" smtClean="0"/>
              <a:t>Benefits</a:t>
            </a:r>
          </a:p>
          <a:p>
            <a:pPr lvl="1"/>
            <a:r>
              <a:rPr lang="en-US" altLang="en-US" sz="1600" smtClean="0"/>
              <a:t>Some state-owned and -run enterprises have performed well (e.g. EDF).</a:t>
            </a:r>
          </a:p>
          <a:p>
            <a:pPr lvl="1"/>
            <a:r>
              <a:rPr lang="en-US" altLang="en-US" sz="1600" smtClean="0"/>
              <a:t>Provision of electric power is highly political and the state must have some involvement.</a:t>
            </a:r>
          </a:p>
          <a:p>
            <a:pPr lvl="1"/>
            <a:r>
              <a:rPr lang="en-US" altLang="en-US" sz="1600" smtClean="0"/>
              <a:t>Electricity is very capital intensive and the state should have a relative low cost of capital.</a:t>
            </a:r>
          </a:p>
          <a:p>
            <a:pPr lvl="1"/>
            <a:r>
              <a:rPr lang="en-US" altLang="en-US" sz="1600" smtClean="0"/>
              <a:t>Other systems have not worked and have sometimes resulted in large investor returns above the cost of capital being transferred to investors from other countries. </a:t>
            </a:r>
          </a:p>
          <a:p>
            <a:pPr lvl="1"/>
            <a:r>
              <a:rPr lang="en-US" altLang="en-US" sz="1600" smtClean="0"/>
              <a:t>In the U.S., systems owned by the government have lower rates and they were less affected by extreme movements in wholesale power prices.</a:t>
            </a:r>
          </a:p>
          <a:p>
            <a:pPr lvl="1"/>
            <a:r>
              <a:rPr lang="en-US" altLang="en-US" sz="1600" smtClean="0"/>
              <a:t>State owned systems may have the flexibility to reduce prices in times of economic crisis.</a:t>
            </a:r>
          </a:p>
        </p:txBody>
      </p:sp>
    </p:spTree>
  </p:cSld>
  <p:clrMapOvr>
    <a:masterClrMapping/>
  </p:clrMapOvr>
  <p:transition>
    <p:zoom/>
  </p:transition>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Title 1"/>
          <p:cNvSpPr>
            <a:spLocks noGrp="1"/>
          </p:cNvSpPr>
          <p:nvPr>
            <p:ph type="title"/>
          </p:nvPr>
        </p:nvSpPr>
        <p:spPr/>
        <p:txBody>
          <a:bodyPr/>
          <a:lstStyle/>
          <a:p>
            <a:r>
              <a:rPr lang="en-US" altLang="en-US" smtClean="0"/>
              <a:t>State Ownership Model</a:t>
            </a:r>
          </a:p>
        </p:txBody>
      </p:sp>
      <p:sp>
        <p:nvSpPr>
          <p:cNvPr id="111619" name="Content Placeholder 2"/>
          <p:cNvSpPr>
            <a:spLocks noGrp="1"/>
          </p:cNvSpPr>
          <p:nvPr>
            <p:ph idx="1"/>
          </p:nvPr>
        </p:nvSpPr>
        <p:spPr/>
        <p:txBody>
          <a:bodyPr/>
          <a:lstStyle/>
          <a:p>
            <a:pPr marL="231775" lvl="1" indent="-173038">
              <a:buFontTx/>
              <a:buChar char="•"/>
            </a:pPr>
            <a:r>
              <a:rPr lang="en-US" altLang="en-US" smtClean="0"/>
              <a:t>Problems</a:t>
            </a:r>
          </a:p>
          <a:p>
            <a:pPr marL="746125" lvl="2" indent="-173038">
              <a:buFontTx/>
              <a:buChar char="•"/>
            </a:pPr>
            <a:r>
              <a:rPr lang="en-US" altLang="en-US" smtClean="0"/>
              <a:t>Without the forces of competition or incentives of the profit motive to improve performance many systems eventually result in excessive costs, low service quality, power shortages (e.g. Nigeria) and poor investment decisions.</a:t>
            </a:r>
          </a:p>
          <a:p>
            <a:pPr marL="746125" lvl="2" indent="-173038">
              <a:buFontTx/>
              <a:buChar char="•"/>
            </a:pPr>
            <a:r>
              <a:rPr lang="en-US" altLang="en-US" smtClean="0"/>
              <a:t>The price charged by some state systems is below the marginal cost of producing energy which can lead to over-use of electricity and take resources away from other areas of the economy.</a:t>
            </a:r>
          </a:p>
          <a:p>
            <a:pPr marL="746125" lvl="2" indent="-173038">
              <a:buFontTx/>
              <a:buChar char="•"/>
            </a:pPr>
            <a:r>
              <a:rPr lang="en-US" altLang="en-US" smtClean="0"/>
              <a:t>The inability of the state sector to finance needed expenditures on new investment and/or maintenance. Many power utilities are financially distressed because of their poor governance environment comprising endemic corruption, rampant theft of power, political interference and an inability by stakeholders to work towards long term solutions.</a:t>
            </a:r>
          </a:p>
          <a:p>
            <a:pPr marL="746125" lvl="2" indent="-173038">
              <a:buFontTx/>
              <a:buChar char="•"/>
            </a:pPr>
            <a:r>
              <a:rPr lang="en-US" altLang="en-US" smtClean="0"/>
              <a:t>State systems can be prone to corruption, gold plating of assets and prone to inefficient government intervention.</a:t>
            </a:r>
          </a:p>
        </p:txBody>
      </p:sp>
    </p:spTree>
  </p:cSld>
  <p:clrMapOvr>
    <a:masterClrMapping/>
  </p:clrMapOvr>
  <p:transition>
    <p:zoom/>
  </p:transition>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Title 1"/>
          <p:cNvSpPr>
            <a:spLocks noGrp="1"/>
          </p:cNvSpPr>
          <p:nvPr>
            <p:ph type="title"/>
          </p:nvPr>
        </p:nvSpPr>
        <p:spPr/>
        <p:txBody>
          <a:bodyPr/>
          <a:lstStyle/>
          <a:p>
            <a:r>
              <a:rPr lang="en-US" altLang="en-US" smtClean="0"/>
              <a:t>Study of Costs Associated with State Ownership </a:t>
            </a:r>
          </a:p>
        </p:txBody>
      </p:sp>
      <p:pic>
        <p:nvPicPr>
          <p:cNvPr id="112643" name="Content Placeholder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447800" y="1295400"/>
            <a:ext cx="6400800" cy="4811713"/>
          </a:xfrm>
        </p:spPr>
      </p:pic>
    </p:spTree>
  </p:cSld>
  <p:clrMapOvr>
    <a:masterClrMapping/>
  </p:clrMapOvr>
  <p:transition>
    <p:zoom/>
  </p:transition>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1"/>
          <p:cNvSpPr>
            <a:spLocks noGrp="1"/>
          </p:cNvSpPr>
          <p:nvPr>
            <p:ph type="title"/>
          </p:nvPr>
        </p:nvSpPr>
        <p:spPr/>
        <p:txBody>
          <a:bodyPr/>
          <a:lstStyle/>
          <a:p>
            <a:r>
              <a:rPr lang="en-US" altLang="en-US" smtClean="0"/>
              <a:t>Regulated Private Ownership Model</a:t>
            </a:r>
          </a:p>
        </p:txBody>
      </p:sp>
      <p:sp>
        <p:nvSpPr>
          <p:cNvPr id="113667" name="Content Placeholder 2"/>
          <p:cNvSpPr>
            <a:spLocks noGrp="1"/>
          </p:cNvSpPr>
          <p:nvPr>
            <p:ph idx="1"/>
          </p:nvPr>
        </p:nvSpPr>
        <p:spPr/>
        <p:txBody>
          <a:bodyPr/>
          <a:lstStyle/>
          <a:p>
            <a:r>
              <a:rPr lang="en-US" altLang="en-US" smtClean="0"/>
              <a:t>This model is used in the U.S. where monopoly companies are allowed to own generation, but their rates are subject to regulatory authorities.</a:t>
            </a:r>
          </a:p>
          <a:p>
            <a:r>
              <a:rPr lang="en-US" altLang="en-US" smtClean="0"/>
              <a:t>Benefits</a:t>
            </a:r>
          </a:p>
          <a:p>
            <a:pPr lvl="1"/>
            <a:r>
              <a:rPr lang="en-US" altLang="en-US" smtClean="0"/>
              <a:t>Private companies may have more incentive to be efficient than state owned systems</a:t>
            </a:r>
          </a:p>
          <a:p>
            <a:pPr lvl="1"/>
            <a:r>
              <a:rPr lang="en-US" altLang="en-US" smtClean="0"/>
              <a:t>Regulatory authorities can disallow costs that are not prudent</a:t>
            </a:r>
          </a:p>
          <a:p>
            <a:pPr lvl="1"/>
            <a:r>
              <a:rPr lang="en-US" altLang="en-US" smtClean="0"/>
              <a:t>The process of setting rates and evaluating decisions can be transparent.</a:t>
            </a:r>
          </a:p>
          <a:p>
            <a:pPr lvl="1"/>
            <a:r>
              <a:rPr lang="en-US" altLang="en-US" smtClean="0"/>
              <a:t>Stability of regulatory system creates relatively low cost of capital</a:t>
            </a:r>
          </a:p>
          <a:p>
            <a:pPr lvl="1"/>
            <a:r>
              <a:rPr lang="en-US" altLang="en-US" smtClean="0"/>
              <a:t>Incentive regulation can be used to encourage efficient behavior.</a:t>
            </a:r>
          </a:p>
          <a:p>
            <a:pPr lvl="1"/>
            <a:endParaRPr lang="en-US" altLang="en-US" smtClean="0"/>
          </a:p>
        </p:txBody>
      </p:sp>
    </p:spTree>
  </p:cSld>
  <p:clrMapOvr>
    <a:masterClrMapping/>
  </p:clrMapOvr>
  <p:transition>
    <p:zoom/>
  </p:transition>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Title 1"/>
          <p:cNvSpPr>
            <a:spLocks noGrp="1"/>
          </p:cNvSpPr>
          <p:nvPr>
            <p:ph type="title"/>
          </p:nvPr>
        </p:nvSpPr>
        <p:spPr/>
        <p:txBody>
          <a:bodyPr/>
          <a:lstStyle/>
          <a:p>
            <a:r>
              <a:rPr lang="en-US" altLang="en-US" smtClean="0"/>
              <a:t>Rates in Regulated and De-regulated Markets</a:t>
            </a:r>
          </a:p>
        </p:txBody>
      </p:sp>
      <p:pic>
        <p:nvPicPr>
          <p:cNvPr id="114691"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852488" y="1524000"/>
            <a:ext cx="7439025" cy="4572000"/>
          </a:xfrm>
        </p:spPr>
      </p:pic>
    </p:spTree>
  </p:cSld>
  <p:clrMapOvr>
    <a:masterClrMapping/>
  </p:clrMapOvr>
  <p:transition>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Plant Efficiency</a:t>
            </a:r>
            <a:endParaRPr lang="en-US" dirty="0"/>
          </a:p>
        </p:txBody>
      </p:sp>
      <p:sp>
        <p:nvSpPr>
          <p:cNvPr id="4" name="Rectangle 3"/>
          <p:cNvSpPr/>
          <p:nvPr/>
        </p:nvSpPr>
        <p:spPr bwMode="auto">
          <a:xfrm>
            <a:off x="3302358" y="1752600"/>
            <a:ext cx="2362200" cy="1333500"/>
          </a:xfrm>
          <a:prstGeom prst="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5400" b="0" i="0" u="none" strike="noStrike" cap="none" normalizeH="0" baseline="0" dirty="0" smtClean="0">
                <a:ln>
                  <a:noFill/>
                </a:ln>
                <a:solidFill>
                  <a:schemeClr val="tx1"/>
                </a:solidFill>
                <a:effectLst/>
                <a:latin typeface="Arial" pitchFamily="34" charset="0"/>
              </a:rPr>
              <a:t>Plant</a:t>
            </a:r>
          </a:p>
        </p:txBody>
      </p:sp>
      <p:sp>
        <p:nvSpPr>
          <p:cNvPr id="5" name="Oval 4"/>
          <p:cNvSpPr/>
          <p:nvPr/>
        </p:nvSpPr>
        <p:spPr bwMode="auto">
          <a:xfrm>
            <a:off x="406758" y="1943100"/>
            <a:ext cx="1905000" cy="990600"/>
          </a:xfrm>
          <a:prstGeom prst="ellipse">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rPr>
              <a:t>Energy</a:t>
            </a:r>
          </a:p>
        </p:txBody>
      </p:sp>
      <p:cxnSp>
        <p:nvCxnSpPr>
          <p:cNvPr id="7" name="Straight Arrow Connector 6"/>
          <p:cNvCxnSpPr>
            <a:stCxn id="5" idx="6"/>
          </p:cNvCxnSpPr>
          <p:nvPr/>
        </p:nvCxnSpPr>
        <p:spPr bwMode="auto">
          <a:xfrm>
            <a:off x="2311758" y="2438400"/>
            <a:ext cx="914400" cy="0"/>
          </a:xfrm>
          <a:prstGeom prst="straightConnector1">
            <a:avLst/>
          </a:prstGeom>
          <a:solidFill>
            <a:schemeClr val="accent1"/>
          </a:solidFill>
          <a:ln w="47625" cap="flat" cmpd="sng" algn="ctr">
            <a:solidFill>
              <a:schemeClr val="tx1"/>
            </a:solidFill>
            <a:prstDash val="solid"/>
            <a:round/>
            <a:headEnd type="none" w="sm" len="sm"/>
            <a:tailEnd type="triangle"/>
          </a:ln>
          <a:effectLst/>
        </p:spPr>
      </p:cxnSp>
      <p:cxnSp>
        <p:nvCxnSpPr>
          <p:cNvPr id="8" name="Straight Arrow Connector 7"/>
          <p:cNvCxnSpPr/>
          <p:nvPr/>
        </p:nvCxnSpPr>
        <p:spPr bwMode="auto">
          <a:xfrm>
            <a:off x="5816958" y="2324100"/>
            <a:ext cx="914400" cy="0"/>
          </a:xfrm>
          <a:prstGeom prst="straightConnector1">
            <a:avLst/>
          </a:prstGeom>
          <a:solidFill>
            <a:schemeClr val="accent1"/>
          </a:solidFill>
          <a:ln w="47625" cap="flat" cmpd="sng" algn="ctr">
            <a:solidFill>
              <a:schemeClr val="tx1"/>
            </a:solidFill>
            <a:prstDash val="solid"/>
            <a:round/>
            <a:headEnd type="none" w="sm" len="sm"/>
            <a:tailEnd type="triangle"/>
          </a:ln>
          <a:effectLst/>
        </p:spPr>
      </p:cxnSp>
      <p:sp>
        <p:nvSpPr>
          <p:cNvPr id="9" name="Oval 8"/>
          <p:cNvSpPr/>
          <p:nvPr/>
        </p:nvSpPr>
        <p:spPr bwMode="auto">
          <a:xfrm>
            <a:off x="6731358" y="1943100"/>
            <a:ext cx="2209800" cy="990600"/>
          </a:xfrm>
          <a:prstGeom prst="ellipse">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rPr>
              <a:t>Electricity</a:t>
            </a:r>
          </a:p>
        </p:txBody>
      </p:sp>
      <p:sp>
        <p:nvSpPr>
          <p:cNvPr id="10" name="TextBox 9"/>
          <p:cNvSpPr txBox="1"/>
          <p:nvPr/>
        </p:nvSpPr>
        <p:spPr>
          <a:xfrm>
            <a:off x="406758" y="3573558"/>
            <a:ext cx="2209800" cy="2308324"/>
          </a:xfrm>
          <a:prstGeom prst="rect">
            <a:avLst/>
          </a:prstGeom>
          <a:noFill/>
        </p:spPr>
        <p:txBody>
          <a:bodyPr wrap="square" rtlCol="0">
            <a:spAutoFit/>
          </a:bodyPr>
          <a:lstStyle/>
          <a:p>
            <a:r>
              <a:rPr lang="en-US" sz="1600" dirty="0" smtClean="0"/>
              <a:t>Measure of Input</a:t>
            </a:r>
          </a:p>
          <a:p>
            <a:endParaRPr lang="en-US" sz="1600" dirty="0" smtClean="0"/>
          </a:p>
          <a:p>
            <a:r>
              <a:rPr lang="en-US" sz="1600" dirty="0" smtClean="0"/>
              <a:t>BTU</a:t>
            </a:r>
          </a:p>
          <a:p>
            <a:r>
              <a:rPr lang="en-US" sz="1600" dirty="0" smtClean="0"/>
              <a:t>kJ</a:t>
            </a:r>
          </a:p>
          <a:p>
            <a:r>
              <a:rPr lang="en-US" sz="1600" dirty="0" smtClean="0"/>
              <a:t>Kcal</a:t>
            </a:r>
          </a:p>
          <a:p>
            <a:r>
              <a:rPr lang="en-US" sz="1600" dirty="0" smtClean="0"/>
              <a:t>Sunlight – kWh</a:t>
            </a:r>
          </a:p>
          <a:p>
            <a:r>
              <a:rPr lang="en-US" sz="1600" dirty="0" smtClean="0"/>
              <a:t>Wind – m/sec</a:t>
            </a:r>
          </a:p>
          <a:p>
            <a:r>
              <a:rPr lang="en-US" sz="1600" dirty="0" smtClean="0"/>
              <a:t>Water – m3/sec</a:t>
            </a:r>
          </a:p>
          <a:p>
            <a:r>
              <a:rPr lang="en-US" sz="1600" dirty="0" smtClean="0"/>
              <a:t>kWh</a:t>
            </a:r>
            <a:endParaRPr lang="en-US" sz="1600" dirty="0"/>
          </a:p>
        </p:txBody>
      </p:sp>
      <p:sp>
        <p:nvSpPr>
          <p:cNvPr id="11" name="TextBox 10"/>
          <p:cNvSpPr txBox="1"/>
          <p:nvPr/>
        </p:nvSpPr>
        <p:spPr>
          <a:xfrm>
            <a:off x="6578958" y="3573558"/>
            <a:ext cx="2209800" cy="1323439"/>
          </a:xfrm>
          <a:prstGeom prst="rect">
            <a:avLst/>
          </a:prstGeom>
          <a:noFill/>
        </p:spPr>
        <p:txBody>
          <a:bodyPr wrap="square" rtlCol="0">
            <a:spAutoFit/>
          </a:bodyPr>
          <a:lstStyle/>
          <a:p>
            <a:r>
              <a:rPr lang="en-US" sz="1600" dirty="0" smtClean="0"/>
              <a:t>Measure of Output</a:t>
            </a:r>
          </a:p>
          <a:p>
            <a:endParaRPr lang="en-US" sz="1600" dirty="0"/>
          </a:p>
          <a:p>
            <a:r>
              <a:rPr lang="en-US" sz="1600" dirty="0" smtClean="0"/>
              <a:t>kWh</a:t>
            </a:r>
          </a:p>
          <a:p>
            <a:r>
              <a:rPr lang="en-US" sz="1600" dirty="0" err="1" smtClean="0"/>
              <a:t>MWh</a:t>
            </a:r>
            <a:endParaRPr lang="en-US" sz="1600" dirty="0" smtClean="0"/>
          </a:p>
          <a:p>
            <a:r>
              <a:rPr lang="en-US" sz="1600" dirty="0" err="1" smtClean="0"/>
              <a:t>Wh</a:t>
            </a:r>
            <a:endParaRPr lang="en-US" sz="1600" dirty="0" smtClean="0"/>
          </a:p>
        </p:txBody>
      </p:sp>
      <p:sp>
        <p:nvSpPr>
          <p:cNvPr id="12" name="TextBox 11"/>
          <p:cNvSpPr txBox="1"/>
          <p:nvPr/>
        </p:nvSpPr>
        <p:spPr>
          <a:xfrm>
            <a:off x="3492858" y="3496614"/>
            <a:ext cx="2209800" cy="2308324"/>
          </a:xfrm>
          <a:prstGeom prst="rect">
            <a:avLst/>
          </a:prstGeom>
          <a:noFill/>
        </p:spPr>
        <p:txBody>
          <a:bodyPr wrap="square" rtlCol="0">
            <a:spAutoFit/>
          </a:bodyPr>
          <a:lstStyle/>
          <a:p>
            <a:r>
              <a:rPr lang="en-US" sz="1600" dirty="0" smtClean="0"/>
              <a:t>Measure of Efficiency</a:t>
            </a:r>
          </a:p>
          <a:p>
            <a:endParaRPr lang="en-US" sz="1600" dirty="0"/>
          </a:p>
          <a:p>
            <a:r>
              <a:rPr lang="en-US" sz="1600" dirty="0" smtClean="0"/>
              <a:t>Heat Rate – Thermal</a:t>
            </a:r>
          </a:p>
          <a:p>
            <a:endParaRPr lang="en-US" sz="1600" dirty="0"/>
          </a:p>
          <a:p>
            <a:r>
              <a:rPr lang="en-US" sz="1600" dirty="0" smtClean="0"/>
              <a:t>Efficiency – Solar, Hydro</a:t>
            </a:r>
          </a:p>
          <a:p>
            <a:endParaRPr lang="en-US" sz="1600" dirty="0" smtClean="0"/>
          </a:p>
          <a:p>
            <a:r>
              <a:rPr lang="en-US" sz="1600" dirty="0" smtClean="0"/>
              <a:t>Power Curve – Wind</a:t>
            </a:r>
          </a:p>
          <a:p>
            <a:endParaRPr lang="en-US" sz="1600" dirty="0" smtClean="0"/>
          </a:p>
        </p:txBody>
      </p:sp>
    </p:spTree>
    <p:extLst>
      <p:ext uri="{BB962C8B-B14F-4D97-AF65-F5344CB8AC3E}">
        <p14:creationId xmlns:p14="http://schemas.microsoft.com/office/powerpoint/2010/main" val="4024005836"/>
      </p:ext>
    </p:extLst>
  </p:cSld>
  <p:clrMapOvr>
    <a:masterClrMapping/>
  </p:clrMapOvr>
  <p:transition>
    <p:zoom/>
  </p:transition>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Title 1"/>
          <p:cNvSpPr>
            <a:spLocks noGrp="1"/>
          </p:cNvSpPr>
          <p:nvPr>
            <p:ph type="title"/>
          </p:nvPr>
        </p:nvSpPr>
        <p:spPr/>
        <p:txBody>
          <a:bodyPr/>
          <a:lstStyle/>
          <a:p>
            <a:r>
              <a:rPr lang="en-US" altLang="en-US" smtClean="0"/>
              <a:t>Regulated Private Ownership Model</a:t>
            </a:r>
          </a:p>
        </p:txBody>
      </p:sp>
      <p:sp>
        <p:nvSpPr>
          <p:cNvPr id="115715" name="Content Placeholder 2"/>
          <p:cNvSpPr>
            <a:spLocks noGrp="1"/>
          </p:cNvSpPr>
          <p:nvPr>
            <p:ph idx="1"/>
          </p:nvPr>
        </p:nvSpPr>
        <p:spPr/>
        <p:txBody>
          <a:bodyPr/>
          <a:lstStyle/>
          <a:p>
            <a:r>
              <a:rPr lang="en-US" altLang="en-US" smtClean="0"/>
              <a:t>Problems</a:t>
            </a:r>
          </a:p>
          <a:p>
            <a:pPr lvl="1"/>
            <a:r>
              <a:rPr lang="en-US" altLang="en-US" smtClean="0"/>
              <a:t>There are very high administrative costs of regulation</a:t>
            </a:r>
          </a:p>
          <a:p>
            <a:pPr lvl="1"/>
            <a:r>
              <a:rPr lang="en-US" altLang="en-US" smtClean="0"/>
              <a:t>Earned returns to private companies are typically higher than the cost of capital leading to inefficiencies and transfers of wealth</a:t>
            </a:r>
          </a:p>
          <a:p>
            <a:pPr lvl="1"/>
            <a:r>
              <a:rPr lang="en-US" altLang="en-US" smtClean="0"/>
              <a:t>Incentive regulation has involved game playing and large wealth transfers</a:t>
            </a:r>
          </a:p>
          <a:p>
            <a:pPr lvl="1"/>
            <a:r>
              <a:rPr lang="en-US" altLang="en-US" smtClean="0"/>
              <a:t>Encourages gold-plating and cost inefficiency (Averch and Johnson 1962).</a:t>
            </a:r>
          </a:p>
          <a:p>
            <a:pPr lvl="1"/>
            <a:r>
              <a:rPr lang="en-US" altLang="en-US" smtClean="0"/>
              <a:t>Cost of bad decisions borne by consumers</a:t>
            </a:r>
          </a:p>
          <a:p>
            <a:pPr lvl="1"/>
            <a:r>
              <a:rPr lang="en-US" altLang="en-US" smtClean="0"/>
              <a:t>When demand decreases, prices rise as fixed cost of the regulated utility must be covered</a:t>
            </a:r>
          </a:p>
          <a:p>
            <a:pPr lvl="1"/>
            <a:endParaRPr lang="en-US" altLang="en-US" smtClean="0"/>
          </a:p>
        </p:txBody>
      </p:sp>
    </p:spTree>
  </p:cSld>
  <p:clrMapOvr>
    <a:masterClrMapping/>
  </p:clrMapOvr>
  <p:transition>
    <p:zoom/>
  </p:transition>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Title 1"/>
          <p:cNvSpPr>
            <a:spLocks noGrp="1"/>
          </p:cNvSpPr>
          <p:nvPr>
            <p:ph type="title"/>
          </p:nvPr>
        </p:nvSpPr>
        <p:spPr/>
        <p:txBody>
          <a:bodyPr/>
          <a:lstStyle/>
          <a:p>
            <a:r>
              <a:rPr lang="en-US" altLang="en-US" smtClean="0"/>
              <a:t>Competition at the Retail Level without Long-term Contracts</a:t>
            </a:r>
          </a:p>
        </p:txBody>
      </p:sp>
      <p:sp>
        <p:nvSpPr>
          <p:cNvPr id="116739" name="Content Placeholder 2"/>
          <p:cNvSpPr>
            <a:spLocks noGrp="1"/>
          </p:cNvSpPr>
          <p:nvPr>
            <p:ph idx="1"/>
          </p:nvPr>
        </p:nvSpPr>
        <p:spPr/>
        <p:txBody>
          <a:bodyPr/>
          <a:lstStyle/>
          <a:p>
            <a:r>
              <a:rPr lang="en-US" altLang="en-US" smtClean="0"/>
              <a:t>Countries around the world have used various different approaches that implement a spot market with prices that change on a hourly or half-hourly basis.  In these markets, retail consumers generally have a choice as to their suppliers.</a:t>
            </a:r>
          </a:p>
          <a:p>
            <a:r>
              <a:rPr lang="en-US" altLang="en-US" smtClean="0"/>
              <a:t>Initial markets were developed in Chile, Argentina and the U.K.  These used a pool system where electricity is sold into a pool.  These markets also had some kind of capacity uplift.</a:t>
            </a:r>
          </a:p>
          <a:p>
            <a:r>
              <a:rPr lang="en-US" altLang="en-US" smtClean="0"/>
              <a:t>De-regulation is used in Latin America, parts of the U.S. and Canada, much of Europe, Singapore, Philippines and South Korea.</a:t>
            </a:r>
          </a:p>
          <a:p>
            <a:r>
              <a:rPr lang="en-US" altLang="en-US" smtClean="0"/>
              <a:t>Many economists and politicians believe markets which do not have any monopoly generation components will create large economic benefits.</a:t>
            </a:r>
          </a:p>
        </p:txBody>
      </p:sp>
    </p:spTree>
  </p:cSld>
  <p:clrMapOvr>
    <a:masterClrMapping/>
  </p:clrMapOvr>
  <p:transition>
    <p:zoom/>
  </p:transition>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itle 1"/>
          <p:cNvSpPr>
            <a:spLocks noGrp="1"/>
          </p:cNvSpPr>
          <p:nvPr>
            <p:ph type="title"/>
          </p:nvPr>
        </p:nvSpPr>
        <p:spPr/>
        <p:txBody>
          <a:bodyPr/>
          <a:lstStyle/>
          <a:p>
            <a:r>
              <a:rPr lang="en-US" altLang="en-US" smtClean="0"/>
              <a:t>Full Competition - Benefits</a:t>
            </a:r>
          </a:p>
        </p:txBody>
      </p:sp>
      <p:sp>
        <p:nvSpPr>
          <p:cNvPr id="117763" name="Content Placeholder 2"/>
          <p:cNvSpPr>
            <a:spLocks noGrp="1"/>
          </p:cNvSpPr>
          <p:nvPr>
            <p:ph idx="1"/>
          </p:nvPr>
        </p:nvSpPr>
        <p:spPr/>
        <p:txBody>
          <a:bodyPr/>
          <a:lstStyle/>
          <a:p>
            <a:r>
              <a:rPr lang="en-US" altLang="en-US" smtClean="0"/>
              <a:t>Benefits of Competitive System</a:t>
            </a:r>
          </a:p>
          <a:p>
            <a:pPr lvl="1"/>
            <a:r>
              <a:rPr lang="en-US" altLang="en-US" smtClean="0"/>
              <a:t>Private entities incur risks for not building the correct mix and amount of capacity.  It is the only model where investors must deal with demand and fuel price risks that are inherent in production of electric power.</a:t>
            </a:r>
          </a:p>
          <a:p>
            <a:pPr lvl="1"/>
            <a:r>
              <a:rPr lang="en-US" altLang="en-US" smtClean="0"/>
              <a:t>Market prices create a transparent process where investors do not concentrate resources on gaming the system, negotiating uneconomic contracts or bribing officials.</a:t>
            </a:r>
          </a:p>
          <a:p>
            <a:pPr lvl="1"/>
            <a:r>
              <a:rPr lang="en-US" altLang="en-US" smtClean="0"/>
              <a:t>Prices move according to supply and demand where prices fall when demand falls and they rise when demand rises.  All of the other systems have the opposite effect.</a:t>
            </a:r>
          </a:p>
          <a:p>
            <a:pPr lvl="1"/>
            <a:r>
              <a:rPr lang="en-US" altLang="en-US" smtClean="0"/>
              <a:t>Can attract foreign capital</a:t>
            </a:r>
          </a:p>
        </p:txBody>
      </p:sp>
    </p:spTree>
  </p:cSld>
  <p:clrMapOvr>
    <a:masterClrMapping/>
  </p:clrMapOvr>
  <p:transition>
    <p:zoom/>
  </p:transition>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Title 1"/>
          <p:cNvSpPr>
            <a:spLocks noGrp="1"/>
          </p:cNvSpPr>
          <p:nvPr>
            <p:ph type="title"/>
          </p:nvPr>
        </p:nvSpPr>
        <p:spPr/>
        <p:txBody>
          <a:bodyPr/>
          <a:lstStyle/>
          <a:p>
            <a:r>
              <a:rPr lang="en-US" altLang="en-US" smtClean="0"/>
              <a:t>Full Competition - Problems</a:t>
            </a:r>
          </a:p>
        </p:txBody>
      </p:sp>
      <p:sp>
        <p:nvSpPr>
          <p:cNvPr id="118787" name="Content Placeholder 2"/>
          <p:cNvSpPr>
            <a:spLocks noGrp="1"/>
          </p:cNvSpPr>
          <p:nvPr>
            <p:ph idx="1"/>
          </p:nvPr>
        </p:nvSpPr>
        <p:spPr/>
        <p:txBody>
          <a:bodyPr/>
          <a:lstStyle/>
          <a:p>
            <a:r>
              <a:rPr lang="en-US" altLang="en-US" sz="1600" smtClean="0"/>
              <a:t>Problems</a:t>
            </a:r>
          </a:p>
          <a:p>
            <a:pPr lvl="1"/>
            <a:r>
              <a:rPr lang="en-US" altLang="en-US" sz="1600" smtClean="0"/>
              <a:t>Exercise of market power allows companies to extract high profits, play games and leads to inefficient outcomes.</a:t>
            </a:r>
          </a:p>
          <a:p>
            <a:pPr lvl="1"/>
            <a:r>
              <a:rPr lang="en-US" altLang="en-US" sz="1600" smtClean="0"/>
              <a:t>Cost of capital increased in this model, making renewable investments very difficult.</a:t>
            </a:r>
          </a:p>
          <a:p>
            <a:pPr lvl="1"/>
            <a:r>
              <a:rPr lang="en-US" altLang="en-US" sz="1600" smtClean="0"/>
              <a:t>Very difficult to build long-lead time  plants such as nuclear plants.</a:t>
            </a:r>
          </a:p>
          <a:p>
            <a:pPr lvl="1"/>
            <a:r>
              <a:rPr lang="en-US" altLang="en-US" sz="1600" smtClean="0"/>
              <a:t>Market will not result in optimal investment decisions given the dramatic changes in value of electricity plants.</a:t>
            </a:r>
          </a:p>
          <a:p>
            <a:pPr lvl="1"/>
            <a:r>
              <a:rPr lang="en-US" altLang="en-US" sz="1600" smtClean="0"/>
              <a:t>Market prices can be very volatile.</a:t>
            </a:r>
          </a:p>
          <a:p>
            <a:pPr lvl="1"/>
            <a:r>
              <a:rPr lang="en-US" altLang="en-US" sz="1600" smtClean="0"/>
              <a:t>Benefits do not flow to consumers as suppliers lobby for capacity payments and other items that keep prices high in depressed markets</a:t>
            </a:r>
          </a:p>
          <a:p>
            <a:pPr lvl="1"/>
            <a:r>
              <a:rPr lang="en-US" altLang="en-US" sz="1600" smtClean="0"/>
              <a:t>California</a:t>
            </a:r>
          </a:p>
          <a:p>
            <a:pPr lvl="1"/>
            <a:endParaRPr lang="en-US" altLang="en-US" sz="1600" smtClean="0"/>
          </a:p>
        </p:txBody>
      </p:sp>
    </p:spTree>
  </p:cSld>
  <p:clrMapOvr>
    <a:masterClrMapping/>
  </p:clrMapOvr>
  <p:transition>
    <p:zoom/>
  </p:transition>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Title 1"/>
          <p:cNvSpPr>
            <a:spLocks noGrp="1"/>
          </p:cNvSpPr>
          <p:nvPr>
            <p:ph type="title"/>
          </p:nvPr>
        </p:nvSpPr>
        <p:spPr/>
        <p:txBody>
          <a:bodyPr/>
          <a:lstStyle/>
          <a:p>
            <a:r>
              <a:rPr lang="en-US" altLang="en-US" smtClean="0"/>
              <a:t>Single Buyer Model with IPPs and PPAs – General  Discussion</a:t>
            </a:r>
          </a:p>
        </p:txBody>
      </p:sp>
      <p:sp>
        <p:nvSpPr>
          <p:cNvPr id="119811" name="Content Placeholder 2"/>
          <p:cNvSpPr>
            <a:spLocks noGrp="1"/>
          </p:cNvSpPr>
          <p:nvPr>
            <p:ph idx="1"/>
          </p:nvPr>
        </p:nvSpPr>
        <p:spPr/>
        <p:txBody>
          <a:bodyPr/>
          <a:lstStyle/>
          <a:p>
            <a:r>
              <a:rPr lang="en-US" altLang="en-US" smtClean="0"/>
              <a:t>Governments authorize private investors to build plants (IPPs) to enter into contracts (PPAs) to sell power to a national power company.</a:t>
            </a:r>
          </a:p>
          <a:p>
            <a:pPr lvl="1"/>
            <a:r>
              <a:rPr lang="en-US" altLang="en-US" smtClean="0"/>
              <a:t>The national generation company is responsible for dispatch and balancing the system which cannot realistically be performed by multiple different companies.</a:t>
            </a:r>
          </a:p>
          <a:p>
            <a:r>
              <a:rPr lang="en-US" altLang="en-US" smtClean="0"/>
              <a:t>PPA’s protect the investors from market risks using capacity payments and take-or-pay provisions.</a:t>
            </a:r>
          </a:p>
          <a:p>
            <a:r>
              <a:rPr lang="en-US" altLang="en-US" smtClean="0"/>
              <a:t>Often accompanied by splitting the system into generation, transmission and distribution.  Direct contracts with distribution companies often not allowed.</a:t>
            </a:r>
          </a:p>
          <a:p>
            <a:r>
              <a:rPr lang="en-US" altLang="en-US" smtClean="0"/>
              <a:t>Prevents the state from completely exiting from key generation functions of electricity</a:t>
            </a:r>
          </a:p>
        </p:txBody>
      </p:sp>
    </p:spTree>
  </p:cSld>
  <p:clrMapOvr>
    <a:masterClrMapping/>
  </p:clrMapOvr>
  <p:transition>
    <p:zoom/>
  </p:transition>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itle 1"/>
          <p:cNvSpPr>
            <a:spLocks noGrp="1"/>
          </p:cNvSpPr>
          <p:nvPr>
            <p:ph type="title"/>
          </p:nvPr>
        </p:nvSpPr>
        <p:spPr/>
        <p:txBody>
          <a:bodyPr/>
          <a:lstStyle/>
          <a:p>
            <a:r>
              <a:rPr lang="en-US" altLang="en-US" smtClean="0"/>
              <a:t>Illustration of Variation in Generation Cost versus Variation in Market Prices</a:t>
            </a:r>
          </a:p>
        </p:txBody>
      </p:sp>
      <p:sp>
        <p:nvSpPr>
          <p:cNvPr id="120835" name="Content Placeholder 2"/>
          <p:cNvSpPr>
            <a:spLocks noGrp="1"/>
          </p:cNvSpPr>
          <p:nvPr>
            <p:ph idx="1"/>
          </p:nvPr>
        </p:nvSpPr>
        <p:spPr/>
        <p:txBody>
          <a:bodyPr/>
          <a:lstStyle/>
          <a:p>
            <a:r>
              <a:rPr lang="en-US" altLang="en-US" smtClean="0"/>
              <a:t>Market Prices are Driven by the Marginal Energy Cost of the Plant</a:t>
            </a:r>
          </a:p>
          <a:p>
            <a:r>
              <a:rPr lang="en-US" altLang="en-US" smtClean="0"/>
              <a:t>Total Generation Costs Driven by All Plants Operating on the System</a:t>
            </a:r>
          </a:p>
          <a:p>
            <a:pPr lvl="1"/>
            <a:r>
              <a:rPr lang="en-US" altLang="en-US" smtClean="0"/>
              <a:t>Market Prices have more Sensitivity</a:t>
            </a:r>
          </a:p>
          <a:p>
            <a:pPr lvl="1"/>
            <a:r>
              <a:rPr lang="en-US" altLang="en-US" smtClean="0"/>
              <a:t>Market Prices Closer Relation with Natural Gas Price</a:t>
            </a:r>
          </a:p>
          <a:p>
            <a:pPr lvl="1"/>
            <a:r>
              <a:rPr lang="en-US" altLang="en-US" smtClean="0"/>
              <a:t>Incentives to Build New Plants Driven by Market Prices</a:t>
            </a:r>
          </a:p>
          <a:p>
            <a:pPr lvl="1"/>
            <a:endParaRPr lang="en-US" altLang="en-US" smtClean="0"/>
          </a:p>
        </p:txBody>
      </p:sp>
    </p:spTree>
  </p:cSld>
  <p:clrMapOvr>
    <a:masterClrMapping/>
  </p:clrMapOvr>
  <p:transition>
    <p:zoom/>
  </p:transition>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itle 1"/>
          <p:cNvSpPr>
            <a:spLocks noGrp="1"/>
          </p:cNvSpPr>
          <p:nvPr>
            <p:ph type="title"/>
          </p:nvPr>
        </p:nvSpPr>
        <p:spPr/>
        <p:txBody>
          <a:bodyPr/>
          <a:lstStyle/>
          <a:p>
            <a:r>
              <a:rPr lang="en-US" altLang="en-US" smtClean="0"/>
              <a:t>Single Buyer PPA Model – Benefits and Problems</a:t>
            </a:r>
          </a:p>
        </p:txBody>
      </p:sp>
      <p:sp>
        <p:nvSpPr>
          <p:cNvPr id="121859" name="Content Placeholder 2"/>
          <p:cNvSpPr>
            <a:spLocks noGrp="1"/>
          </p:cNvSpPr>
          <p:nvPr>
            <p:ph idx="1"/>
          </p:nvPr>
        </p:nvSpPr>
        <p:spPr/>
        <p:txBody>
          <a:bodyPr/>
          <a:lstStyle/>
          <a:p>
            <a:r>
              <a:rPr lang="en-US" altLang="en-US" smtClean="0"/>
              <a:t>Benefits</a:t>
            </a:r>
          </a:p>
          <a:p>
            <a:pPr lvl="1"/>
            <a:r>
              <a:rPr lang="en-US" altLang="en-US" smtClean="0"/>
              <a:t>Can attract private capital when governments may not have access to capital.</a:t>
            </a:r>
          </a:p>
          <a:p>
            <a:pPr lvl="1"/>
            <a:r>
              <a:rPr lang="en-US" altLang="en-US" smtClean="0"/>
              <a:t>With contracts, cost of capital is lower than for merchant plants in the fully competitive model.</a:t>
            </a:r>
          </a:p>
          <a:p>
            <a:pPr lvl="1"/>
            <a:r>
              <a:rPr lang="en-US" altLang="en-US" smtClean="0"/>
              <a:t>Efficiency in construction cost and in operation can be encouraged through using a competitive bidding process.</a:t>
            </a:r>
          </a:p>
          <a:p>
            <a:pPr lvl="1"/>
            <a:r>
              <a:rPr lang="en-US" altLang="en-US" smtClean="0"/>
              <a:t>Simplifies the regulatory process as wholesale price comes from actual payments to suppliers.</a:t>
            </a:r>
          </a:p>
          <a:p>
            <a:pPr lvl="1"/>
            <a:r>
              <a:rPr lang="en-US" altLang="en-US" smtClean="0"/>
              <a:t>Process of acquiring supply can be a transparent process using avoided cost.</a:t>
            </a:r>
          </a:p>
          <a:p>
            <a:pPr lvl="1"/>
            <a:endParaRPr lang="en-US" altLang="en-US" smtClean="0"/>
          </a:p>
        </p:txBody>
      </p:sp>
    </p:spTree>
  </p:cSld>
  <p:clrMapOvr>
    <a:masterClrMapping/>
  </p:clrMapOvr>
  <p:transition>
    <p:zoom/>
  </p:transition>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Title 1"/>
          <p:cNvSpPr>
            <a:spLocks noGrp="1"/>
          </p:cNvSpPr>
          <p:nvPr>
            <p:ph type="title"/>
          </p:nvPr>
        </p:nvSpPr>
        <p:spPr/>
        <p:txBody>
          <a:bodyPr/>
          <a:lstStyle/>
          <a:p>
            <a:r>
              <a:rPr lang="en-US" altLang="en-US" smtClean="0"/>
              <a:t>Single Buyer PPA Model – Benefits and Problems</a:t>
            </a:r>
          </a:p>
        </p:txBody>
      </p:sp>
      <p:sp>
        <p:nvSpPr>
          <p:cNvPr id="122883" name="Content Placeholder 2"/>
          <p:cNvSpPr>
            <a:spLocks noGrp="1"/>
          </p:cNvSpPr>
          <p:nvPr>
            <p:ph idx="1"/>
          </p:nvPr>
        </p:nvSpPr>
        <p:spPr/>
        <p:txBody>
          <a:bodyPr/>
          <a:lstStyle/>
          <a:p>
            <a:r>
              <a:rPr lang="en-US" altLang="en-US" smtClean="0"/>
              <a:t>Problems</a:t>
            </a:r>
          </a:p>
          <a:p>
            <a:pPr lvl="1"/>
            <a:r>
              <a:rPr lang="en-US" altLang="en-US" smtClean="0"/>
              <a:t>Capacity expansion and capacity mix are determined by buying agency rather than entities that have their own money at risk.  This arguably leads to over supply of capacity.</a:t>
            </a:r>
          </a:p>
          <a:p>
            <a:pPr lvl="1"/>
            <a:r>
              <a:rPr lang="en-US" altLang="en-US" smtClean="0"/>
              <a:t>Can create large contingent liabilities for the government related exchange rate changes and other items.</a:t>
            </a:r>
          </a:p>
          <a:p>
            <a:pPr lvl="1"/>
            <a:r>
              <a:rPr lang="en-US" altLang="en-US" smtClean="0"/>
              <a:t>Investors spend a lot of time on political issues rather than evaluating the true demand and fuel price risks associated with electric power.</a:t>
            </a:r>
          </a:p>
          <a:p>
            <a:pPr lvl="1"/>
            <a:r>
              <a:rPr lang="en-US" altLang="en-US" smtClean="0"/>
              <a:t>Can be prone to corruption with the numerous contracts.</a:t>
            </a:r>
          </a:p>
          <a:p>
            <a:pPr lvl="1"/>
            <a:r>
              <a:rPr lang="en-US" altLang="en-US" smtClean="0"/>
              <a:t>Companies are isolated from consumers and economic conditions.</a:t>
            </a:r>
          </a:p>
          <a:p>
            <a:pPr lvl="1"/>
            <a:endParaRPr lang="en-US" altLang="en-US" smtClean="0"/>
          </a:p>
        </p:txBody>
      </p:sp>
    </p:spTree>
  </p:cSld>
  <p:clrMapOvr>
    <a:masterClrMapping/>
  </p:clrMapOvr>
  <p:transition>
    <p:zoom/>
  </p:transition>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Title 1"/>
          <p:cNvSpPr>
            <a:spLocks noGrp="1"/>
          </p:cNvSpPr>
          <p:nvPr>
            <p:ph type="title"/>
          </p:nvPr>
        </p:nvSpPr>
        <p:spPr/>
        <p:txBody>
          <a:bodyPr/>
          <a:lstStyle/>
          <a:p>
            <a:r>
              <a:rPr lang="en-US" altLang="en-US" smtClean="0"/>
              <a:t>Problems with Single Buyer or IPP Model</a:t>
            </a:r>
          </a:p>
        </p:txBody>
      </p:sp>
      <p:sp>
        <p:nvSpPr>
          <p:cNvPr id="123907" name="Content Placeholder 2"/>
          <p:cNvSpPr>
            <a:spLocks noGrp="1"/>
          </p:cNvSpPr>
          <p:nvPr>
            <p:ph idx="1"/>
          </p:nvPr>
        </p:nvSpPr>
        <p:spPr/>
        <p:txBody>
          <a:bodyPr/>
          <a:lstStyle/>
          <a:p>
            <a:r>
              <a:rPr lang="en-US" altLang="en-US" smtClean="0"/>
              <a:t>In many countries, the initial contracts with IPPs were concluded under non-transparent processes that attracted allegations of corruption and exposed these contracts to pressure for renegotiation that substantially reduced the investment returns for IPPs. A loss-sharing solution of lowering PPA rates in exchange for an extension of the PPA term has been the most common approach and successfully used in Pakistan, Thailand, and Guatemala.</a:t>
            </a:r>
          </a:p>
          <a:p>
            <a:r>
              <a:rPr lang="en-US" altLang="en-US" smtClean="0"/>
              <a:t>The main risk with the single buyer model is that government can still impose noncommercial practices on the market by manipulating the single buyer. An additional risk is that government’s commitment to full reform may weaken to avoid politically controversial consequences of introducing more privatization and competition </a:t>
            </a:r>
          </a:p>
        </p:txBody>
      </p:sp>
    </p:spTree>
  </p:cSld>
  <p:clrMapOvr>
    <a:masterClrMapping/>
  </p:clrMapOvr>
  <p:transition>
    <p:zoom/>
  </p:transition>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Title 1"/>
          <p:cNvSpPr>
            <a:spLocks noGrp="1"/>
          </p:cNvSpPr>
          <p:nvPr>
            <p:ph type="title"/>
          </p:nvPr>
        </p:nvSpPr>
        <p:spPr/>
        <p:txBody>
          <a:bodyPr/>
          <a:lstStyle/>
          <a:p>
            <a:r>
              <a:rPr lang="en-US" altLang="en-US" smtClean="0"/>
              <a:t>IPP Financial Failures and Success</a:t>
            </a:r>
          </a:p>
        </p:txBody>
      </p:sp>
      <p:sp>
        <p:nvSpPr>
          <p:cNvPr id="124931" name="Content Placeholder 2"/>
          <p:cNvSpPr>
            <a:spLocks noGrp="1"/>
          </p:cNvSpPr>
          <p:nvPr>
            <p:ph idx="1"/>
          </p:nvPr>
        </p:nvSpPr>
        <p:spPr/>
        <p:txBody>
          <a:bodyPr/>
          <a:lstStyle/>
          <a:p>
            <a:r>
              <a:rPr lang="en-US" altLang="en-US" smtClean="0"/>
              <a:t>Cases in which IPPs defaulted</a:t>
            </a:r>
          </a:p>
          <a:p>
            <a:pPr lvl="1"/>
            <a:r>
              <a:rPr lang="en-US" altLang="en-US" smtClean="0"/>
              <a:t>Dabhol Plant in India</a:t>
            </a:r>
          </a:p>
          <a:p>
            <a:pPr lvl="1"/>
            <a:r>
              <a:rPr lang="en-US" altLang="en-US" smtClean="0"/>
              <a:t>Hub Project in Pakistan</a:t>
            </a:r>
          </a:p>
          <a:p>
            <a:pPr lvl="1"/>
            <a:r>
              <a:rPr lang="en-US" altLang="en-US" smtClean="0"/>
              <a:t>CalEnergy’s Dieng and Patuha projects in Indonesia, </a:t>
            </a:r>
          </a:p>
          <a:p>
            <a:pPr lvl="1"/>
            <a:r>
              <a:rPr lang="en-US" altLang="en-US" smtClean="0"/>
              <a:t>Florida Light &amp; Power’s Karaha Bodas projects in Indonesia</a:t>
            </a:r>
          </a:p>
          <a:p>
            <a:r>
              <a:rPr lang="en-US" altLang="en-US" smtClean="0"/>
              <a:t>Successes</a:t>
            </a:r>
          </a:p>
          <a:p>
            <a:pPr lvl="1"/>
            <a:r>
              <a:rPr lang="en-US" altLang="en-US" smtClean="0"/>
              <a:t>Egypt</a:t>
            </a:r>
          </a:p>
          <a:p>
            <a:pPr lvl="1"/>
            <a:r>
              <a:rPr lang="en-US" altLang="en-US" smtClean="0"/>
              <a:t>Thailand</a:t>
            </a:r>
          </a:p>
        </p:txBody>
      </p:sp>
    </p:spTree>
  </p:cSld>
  <p:clrMapOvr>
    <a:masterClrMapping/>
  </p:clrMapOvr>
  <p:transition>
    <p:zo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Heat Rate Discussion</a:t>
            </a:r>
            <a:endParaRPr lang="en-US" dirty="0"/>
          </a:p>
        </p:txBody>
      </p:sp>
      <p:sp>
        <p:nvSpPr>
          <p:cNvPr id="3" name="Content Placeholder 2"/>
          <p:cNvSpPr>
            <a:spLocks noGrp="1"/>
          </p:cNvSpPr>
          <p:nvPr>
            <p:ph idx="1"/>
          </p:nvPr>
        </p:nvSpPr>
        <p:spPr>
          <a:xfrm>
            <a:off x="533400" y="1143000"/>
            <a:ext cx="7848600" cy="4648200"/>
          </a:xfrm>
        </p:spPr>
        <p:txBody>
          <a:bodyPr/>
          <a:lstStyle/>
          <a:p>
            <a:r>
              <a:rPr lang="en-US" dirty="0"/>
              <a:t>In theory, the fuel charge covers the fuel cost.  The fuel cost depends on the efficiency of the plant as well as the cost of fuel.</a:t>
            </a:r>
          </a:p>
          <a:p>
            <a:r>
              <a:rPr lang="en-US" dirty="0"/>
              <a:t>The efficiency of a plant is defined as the input of the plant that can be measured in BTU, </a:t>
            </a:r>
            <a:r>
              <a:rPr lang="en-US" dirty="0" err="1"/>
              <a:t>kCal</a:t>
            </a:r>
            <a:r>
              <a:rPr lang="en-US" dirty="0"/>
              <a:t>, kJ or kWh.  </a:t>
            </a:r>
          </a:p>
          <a:p>
            <a:r>
              <a:rPr lang="en-US" dirty="0"/>
              <a:t>The output of the plant is measured in kWh or </a:t>
            </a:r>
            <a:r>
              <a:rPr lang="en-US" dirty="0" err="1"/>
              <a:t>MWh</a:t>
            </a:r>
            <a:r>
              <a:rPr lang="en-US" dirty="0"/>
              <a:t>.</a:t>
            </a:r>
          </a:p>
          <a:p>
            <a:r>
              <a:rPr lang="en-US" dirty="0"/>
              <a:t>Conversion of input to output can be BTU/kWh, kJ/kWh or kWh/kWh</a:t>
            </a:r>
          </a:p>
          <a:p>
            <a:r>
              <a:rPr lang="en-US" dirty="0" smtClean="0"/>
              <a:t>BTU   </a:t>
            </a:r>
            <a:r>
              <a:rPr lang="en-US" dirty="0" smtClean="0">
                <a:sym typeface="Wingdings" panose="05000000000000000000" pitchFamily="2" charset="2"/>
              </a:rPr>
              <a:t> ELECTRICITY PLANT  kWh</a:t>
            </a:r>
            <a:r>
              <a:rPr lang="en-US" dirty="0" smtClean="0"/>
              <a:t> </a:t>
            </a:r>
          </a:p>
          <a:p>
            <a:r>
              <a:rPr lang="en-US" dirty="0" smtClean="0"/>
              <a:t>(</a:t>
            </a:r>
            <a:r>
              <a:rPr lang="en-US" dirty="0"/>
              <a:t>1 BTU = 1.05 kJ, 1 BTU=kWh/3412) </a:t>
            </a:r>
            <a:r>
              <a:rPr lang="en-US" dirty="0">
                <a:sym typeface="Wingdings" panose="05000000000000000000" pitchFamily="2" charset="2"/>
              </a:rPr>
              <a:t> PLANT  kWh</a:t>
            </a:r>
          </a:p>
          <a:p>
            <a:r>
              <a:rPr lang="en-US" dirty="0">
                <a:sym typeface="Wingdings" panose="05000000000000000000" pitchFamily="2" charset="2"/>
              </a:rPr>
              <a:t>Example</a:t>
            </a:r>
            <a:r>
              <a:rPr lang="en-US" dirty="0"/>
              <a:t>, 6800 BTU produces 1 kWh </a:t>
            </a:r>
            <a:r>
              <a:rPr lang="en-US" dirty="0">
                <a:sym typeface="Wingdings" panose="05000000000000000000" pitchFamily="2" charset="2"/>
              </a:rPr>
              <a:t> Heat Rate is 6800 BTU/kWh</a:t>
            </a:r>
          </a:p>
          <a:p>
            <a:pPr lvl="1"/>
            <a:r>
              <a:rPr lang="en-US" sz="1600" dirty="0">
                <a:sym typeface="Wingdings" panose="05000000000000000000" pitchFamily="2" charset="2"/>
              </a:rPr>
              <a:t>6800 </a:t>
            </a:r>
            <a:r>
              <a:rPr lang="en-US" sz="1600" dirty="0" err="1">
                <a:sym typeface="Wingdings" panose="05000000000000000000" pitchFamily="2" charset="2"/>
              </a:rPr>
              <a:t>kBTU</a:t>
            </a:r>
            <a:r>
              <a:rPr lang="en-US" sz="1600" dirty="0">
                <a:sym typeface="Wingdings" panose="05000000000000000000" pitchFamily="2" charset="2"/>
              </a:rPr>
              <a:t>/MWH or 6.8 MMBTU to make MWH or (6.8 MMBTU/MWH). </a:t>
            </a:r>
            <a:r>
              <a:rPr lang="en-US" sz="1600" dirty="0" smtClean="0">
                <a:sym typeface="Wingdings" panose="05000000000000000000" pitchFamily="2" charset="2"/>
              </a:rPr>
              <a:t>Alternatively: </a:t>
            </a:r>
            <a:r>
              <a:rPr lang="en-US" sz="1600" dirty="0">
                <a:sym typeface="Wingdings" panose="05000000000000000000" pitchFamily="2" charset="2"/>
              </a:rPr>
              <a:t>6800/1.05 = 6476 </a:t>
            </a:r>
            <a:r>
              <a:rPr lang="en-US" sz="1600" dirty="0" smtClean="0">
                <a:sym typeface="Wingdings" panose="05000000000000000000" pitchFamily="2" charset="2"/>
              </a:rPr>
              <a:t>kJ/kWh</a:t>
            </a:r>
            <a:endParaRPr lang="en-US" sz="1600" dirty="0">
              <a:sym typeface="Wingdings" panose="05000000000000000000" pitchFamily="2" charset="2"/>
            </a:endParaRPr>
          </a:p>
          <a:p>
            <a:pPr lvl="1"/>
            <a:r>
              <a:rPr lang="en-US" sz="1600" dirty="0">
                <a:sym typeface="Wingdings" panose="05000000000000000000" pitchFamily="2" charset="2"/>
              </a:rPr>
              <a:t>As 1 BTU is 1/3412 kWh, 6,800/3412 kWh in/kWh out or the efficiency is 1.99 input kWh for 1 output kWh. The efficiency is 1/1.99 or 50.25%</a:t>
            </a:r>
          </a:p>
          <a:p>
            <a:endParaRPr lang="en-US" dirty="0"/>
          </a:p>
        </p:txBody>
      </p:sp>
    </p:spTree>
    <p:extLst>
      <p:ext uri="{BB962C8B-B14F-4D97-AF65-F5344CB8AC3E}">
        <p14:creationId xmlns:p14="http://schemas.microsoft.com/office/powerpoint/2010/main" val="694146407"/>
      </p:ext>
    </p:extLst>
  </p:cSld>
  <p:clrMapOvr>
    <a:masterClrMapping/>
  </p:clrMapOvr>
  <p:transition>
    <p:zoom/>
  </p:transition>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Title 1"/>
          <p:cNvSpPr>
            <a:spLocks noGrp="1"/>
          </p:cNvSpPr>
          <p:nvPr>
            <p:ph type="title"/>
          </p:nvPr>
        </p:nvSpPr>
        <p:spPr/>
        <p:txBody>
          <a:bodyPr/>
          <a:lstStyle/>
          <a:p>
            <a:r>
              <a:rPr lang="en-US" altLang="en-US" smtClean="0"/>
              <a:t>Single Buyer Model and the Asian Financial Crisis</a:t>
            </a:r>
          </a:p>
        </p:txBody>
      </p:sp>
      <p:sp>
        <p:nvSpPr>
          <p:cNvPr id="125955" name="Content Placeholder 2"/>
          <p:cNvSpPr>
            <a:spLocks noGrp="1"/>
          </p:cNvSpPr>
          <p:nvPr>
            <p:ph idx="1"/>
          </p:nvPr>
        </p:nvSpPr>
        <p:spPr/>
        <p:txBody>
          <a:bodyPr/>
          <a:lstStyle/>
          <a:p>
            <a:r>
              <a:rPr lang="en-US" altLang="en-US" smtClean="0"/>
              <a:t>This optimism ended with the Asian financial crisis; itself brought on by a lack of sound investment policies, in particular, in relation to government guaranteed power purchasing agreements. </a:t>
            </a:r>
          </a:p>
          <a:p>
            <a:r>
              <a:rPr lang="en-US" altLang="en-US" smtClean="0"/>
              <a:t>The power purchasing agreements had inadvertently converted a shortage of power supply into an oversupply, secured by take-or-pay guarantees. The result of the crisis has been a sharp contraction in private sector investment and a significant exposure of government and private sector investors to contingent liabilities. </a:t>
            </a:r>
          </a:p>
          <a:p>
            <a:r>
              <a:rPr lang="en-US" altLang="en-US" smtClean="0"/>
              <a:t>This contraction not only limits the capacity of governments to stimulate economic growth but also has led to the deterioration or stagnation of many partially completed and privately financed public infrastructure projects. </a:t>
            </a:r>
          </a:p>
        </p:txBody>
      </p:sp>
    </p:spTree>
  </p:cSld>
  <p:clrMapOvr>
    <a:masterClrMapping/>
  </p:clrMapOvr>
  <p:transition>
    <p:zoom/>
  </p:transition>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Title 3"/>
          <p:cNvSpPr>
            <a:spLocks noGrp="1"/>
          </p:cNvSpPr>
          <p:nvPr>
            <p:ph type="ctrTitle"/>
          </p:nvPr>
        </p:nvSpPr>
        <p:spPr>
          <a:ln>
            <a:miter lim="800000"/>
            <a:headEnd/>
            <a:tailEnd/>
          </a:ln>
        </p:spPr>
        <p:txBody>
          <a:bodyPr/>
          <a:lstStyle/>
          <a:p>
            <a:r>
              <a:rPr lang="en-US" altLang="en-US" smtClean="0"/>
              <a:t>Project Finance – General Discussion</a:t>
            </a:r>
          </a:p>
        </p:txBody>
      </p:sp>
    </p:spTree>
  </p:cSld>
  <p:clrMapOvr>
    <a:masterClrMapping/>
  </p:clrMapOvr>
  <p:transition>
    <p:zoom/>
  </p:transition>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body" idx="1"/>
          </p:nvPr>
        </p:nvSpPr>
        <p:spPr/>
        <p:txBody>
          <a:bodyPr/>
          <a:lstStyle/>
          <a:p>
            <a:pPr>
              <a:lnSpc>
                <a:spcPct val="90000"/>
              </a:lnSpc>
            </a:pPr>
            <a:r>
              <a:rPr lang="en-US" altLang="en-US" smtClean="0"/>
              <a:t>Unlike other methods of financing, project finance involves “a seamless web” of contracts that affects all aspects of a project’s development and contractual arrangements, and thus </a:t>
            </a:r>
            <a:r>
              <a:rPr lang="en-US" altLang="en-US" b="1" i="1" smtClean="0">
                <a:solidFill>
                  <a:srgbClr val="6600FF"/>
                </a:solidFill>
              </a:rPr>
              <a:t>the finance cannot be dealt with in isolation</a:t>
            </a:r>
            <a:r>
              <a:rPr lang="en-US" altLang="en-US" smtClean="0"/>
              <a:t>.</a:t>
            </a:r>
          </a:p>
          <a:p>
            <a:pPr>
              <a:lnSpc>
                <a:spcPct val="90000"/>
              </a:lnSpc>
            </a:pPr>
            <a:r>
              <a:rPr lang="en-US" altLang="en-US" smtClean="0"/>
              <a:t>A project company is created to realize a single project.  It includes:</a:t>
            </a:r>
          </a:p>
          <a:p>
            <a:pPr lvl="1">
              <a:lnSpc>
                <a:spcPct val="90000"/>
              </a:lnSpc>
            </a:pPr>
            <a:r>
              <a:rPr lang="en-US" altLang="en-US" smtClean="0"/>
              <a:t>… a group of agreements and contracts between lenders, project sponsors and other interested parties </a:t>
            </a:r>
          </a:p>
          <a:p>
            <a:pPr lvl="1">
              <a:lnSpc>
                <a:spcPct val="90000"/>
              </a:lnSpc>
            </a:pPr>
            <a:r>
              <a:rPr lang="en-US" altLang="en-US" smtClean="0"/>
              <a:t>… a form of business organization that will issue a finite amount of debt on inception; </a:t>
            </a:r>
          </a:p>
          <a:p>
            <a:pPr lvl="1">
              <a:lnSpc>
                <a:spcPct val="90000"/>
              </a:lnSpc>
            </a:pPr>
            <a:r>
              <a:rPr lang="en-US" altLang="en-US" smtClean="0"/>
              <a:t>…a focused line of business; and,</a:t>
            </a:r>
          </a:p>
          <a:p>
            <a:pPr lvl="1">
              <a:lnSpc>
                <a:spcPct val="90000"/>
              </a:lnSpc>
            </a:pPr>
            <a:r>
              <a:rPr lang="en-US" altLang="en-US" smtClean="0"/>
              <a:t>…asking that lenders look only to a specific asset to generate cash flow as the sole source of principal and interest payments and collateral."   </a:t>
            </a:r>
          </a:p>
        </p:txBody>
      </p:sp>
      <p:sp>
        <p:nvSpPr>
          <p:cNvPr id="128003" name="Rectangle 3"/>
          <p:cNvSpPr>
            <a:spLocks noGrp="1" noChangeArrowheads="1"/>
          </p:cNvSpPr>
          <p:nvPr>
            <p:ph type="title"/>
          </p:nvPr>
        </p:nvSpPr>
        <p:spPr/>
        <p:txBody>
          <a:bodyPr/>
          <a:lstStyle/>
          <a:p>
            <a:r>
              <a:rPr lang="en-US" altLang="en-US" smtClean="0"/>
              <a:t>Project Finance Company – The Special Purpose Vehicle</a:t>
            </a:r>
          </a:p>
        </p:txBody>
      </p:sp>
    </p:spTree>
  </p:cSld>
  <p:clrMapOvr>
    <a:masterClrMapping/>
  </p:clrMapOvr>
  <p:transition>
    <p:zoom/>
  </p:transition>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p:txBody>
          <a:bodyPr/>
          <a:lstStyle/>
          <a:p>
            <a:r>
              <a:rPr lang="en-US" altLang="en-US" smtClean="0"/>
              <a:t>Special Purpose Vehicle </a:t>
            </a:r>
          </a:p>
        </p:txBody>
      </p:sp>
      <p:sp>
        <p:nvSpPr>
          <p:cNvPr id="129027" name="Rectangle 3"/>
          <p:cNvSpPr>
            <a:spLocks noGrp="1" noChangeArrowheads="1"/>
          </p:cNvSpPr>
          <p:nvPr>
            <p:ph type="body" idx="1"/>
          </p:nvPr>
        </p:nvSpPr>
        <p:spPr/>
        <p:txBody>
          <a:bodyPr/>
          <a:lstStyle/>
          <a:p>
            <a:r>
              <a:rPr lang="en-US" altLang="en-US" smtClean="0"/>
              <a:t>At the heart of the project finance transaction is the concession company, a Special Purpose Vehicle (SPV) which consists of the consortium shareholders who may be investors or have other interests in the project (such as contractor or operator). </a:t>
            </a:r>
          </a:p>
          <a:p>
            <a:r>
              <a:rPr lang="en-US" altLang="en-US" smtClean="0"/>
              <a:t>The SPV is created as an independent legal entity which enters into contractual agreements with a number of other parties necessary in a project finance deal. </a:t>
            </a:r>
          </a:p>
          <a:p>
            <a:r>
              <a:rPr lang="en-US" altLang="en-US" smtClean="0"/>
              <a:t>Shareholder Agreement</a:t>
            </a:r>
          </a:p>
          <a:p>
            <a:pPr lvl="1"/>
            <a:r>
              <a:rPr lang="en-US" altLang="en-US" smtClean="0"/>
              <a:t>Percent ownership</a:t>
            </a:r>
          </a:p>
          <a:p>
            <a:pPr lvl="1"/>
            <a:r>
              <a:rPr lang="en-US" altLang="en-US" smtClean="0"/>
              <a:t>Voting</a:t>
            </a:r>
          </a:p>
          <a:p>
            <a:pPr lvl="1"/>
            <a:r>
              <a:rPr lang="en-US" altLang="en-US" smtClean="0"/>
              <a:t>Distribution of profits</a:t>
            </a:r>
          </a:p>
        </p:txBody>
      </p:sp>
    </p:spTree>
  </p:cSld>
  <p:clrMapOvr>
    <a:masterClrMapping/>
  </p:clrMapOvr>
  <p:transition>
    <p:zoom/>
  </p:transition>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3"/>
          <p:cNvSpPr>
            <a:spLocks noChangeArrowheads="1"/>
          </p:cNvSpPr>
          <p:nvPr/>
        </p:nvSpPr>
        <p:spPr bwMode="auto">
          <a:xfrm>
            <a:off x="685800" y="20574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lvl1pPr marL="231775" indent="-173038"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spcBef>
                <a:spcPct val="20000"/>
              </a:spcBef>
              <a:spcAft>
                <a:spcPct val="50000"/>
              </a:spcAft>
            </a:pPr>
            <a:r>
              <a:rPr lang="en-US" altLang="en-US" sz="600">
                <a:latin typeface="Trebuchet MS" pitchFamily="34" charset="0"/>
              </a:rPr>
              <a:t>                   </a:t>
            </a:r>
          </a:p>
          <a:p>
            <a:pPr>
              <a:spcBef>
                <a:spcPct val="20000"/>
              </a:spcBef>
              <a:spcAft>
                <a:spcPct val="50000"/>
              </a:spcAft>
            </a:pPr>
            <a:endParaRPr lang="en-US" altLang="en-US" sz="600">
              <a:latin typeface="Trebuchet MS" pitchFamily="34" charset="0"/>
            </a:endParaRPr>
          </a:p>
          <a:p>
            <a:pPr>
              <a:spcBef>
                <a:spcPct val="20000"/>
              </a:spcBef>
              <a:spcAft>
                <a:spcPct val="50000"/>
              </a:spcAft>
            </a:pPr>
            <a:endParaRPr lang="en-US" altLang="en-US" sz="600">
              <a:latin typeface="Trebuchet MS" pitchFamily="34" charset="0"/>
            </a:endParaRPr>
          </a:p>
          <a:p>
            <a:pPr>
              <a:spcBef>
                <a:spcPct val="20000"/>
              </a:spcBef>
              <a:spcAft>
                <a:spcPct val="50000"/>
              </a:spcAft>
            </a:pPr>
            <a:endParaRPr lang="en-US" altLang="en-US" sz="600">
              <a:latin typeface="Trebuchet MS" pitchFamily="34" charset="0"/>
            </a:endParaRPr>
          </a:p>
          <a:p>
            <a:pPr>
              <a:spcBef>
                <a:spcPct val="20000"/>
              </a:spcBef>
              <a:spcAft>
                <a:spcPct val="50000"/>
              </a:spcAft>
            </a:pPr>
            <a:endParaRPr lang="en-US" altLang="en-US" sz="600">
              <a:latin typeface="Trebuchet MS" pitchFamily="34" charset="0"/>
            </a:endParaRPr>
          </a:p>
          <a:p>
            <a:pPr>
              <a:spcBef>
                <a:spcPct val="20000"/>
              </a:spcBef>
              <a:spcAft>
                <a:spcPct val="50000"/>
              </a:spcAft>
            </a:pPr>
            <a:endParaRPr lang="en-US" altLang="en-US" sz="600">
              <a:latin typeface="Trebuchet MS" pitchFamily="34" charset="0"/>
            </a:endParaRPr>
          </a:p>
          <a:p>
            <a:pPr>
              <a:spcBef>
                <a:spcPct val="20000"/>
              </a:spcBef>
              <a:spcAft>
                <a:spcPct val="50000"/>
              </a:spcAft>
            </a:pPr>
            <a:endParaRPr lang="en-US" altLang="en-US" sz="600">
              <a:latin typeface="Trebuchet MS" pitchFamily="34" charset="0"/>
            </a:endParaRPr>
          </a:p>
          <a:p>
            <a:pPr>
              <a:spcBef>
                <a:spcPct val="20000"/>
              </a:spcBef>
              <a:spcAft>
                <a:spcPct val="50000"/>
              </a:spcAft>
            </a:pPr>
            <a:endParaRPr lang="en-US" altLang="en-US" sz="600">
              <a:latin typeface="Trebuchet MS" pitchFamily="34" charset="0"/>
            </a:endParaRPr>
          </a:p>
          <a:p>
            <a:pPr>
              <a:spcBef>
                <a:spcPct val="20000"/>
              </a:spcBef>
              <a:spcAft>
                <a:spcPct val="50000"/>
              </a:spcAft>
            </a:pPr>
            <a:endParaRPr lang="en-US" altLang="en-US" sz="600">
              <a:latin typeface="Trebuchet MS" pitchFamily="34" charset="0"/>
            </a:endParaRPr>
          </a:p>
          <a:p>
            <a:pPr>
              <a:spcBef>
                <a:spcPct val="20000"/>
              </a:spcBef>
              <a:spcAft>
                <a:spcPct val="50000"/>
              </a:spcAft>
            </a:pPr>
            <a:endParaRPr lang="en-US" altLang="en-US" sz="600">
              <a:latin typeface="Trebuchet MS" pitchFamily="34" charset="0"/>
            </a:endParaRPr>
          </a:p>
          <a:p>
            <a:pPr>
              <a:spcBef>
                <a:spcPct val="20000"/>
              </a:spcBef>
              <a:spcAft>
                <a:spcPct val="50000"/>
              </a:spcAft>
            </a:pPr>
            <a:endParaRPr lang="en-US" altLang="en-US" sz="600">
              <a:latin typeface="Trebuchet MS" pitchFamily="34" charset="0"/>
            </a:endParaRPr>
          </a:p>
          <a:p>
            <a:pPr>
              <a:spcBef>
                <a:spcPct val="20000"/>
              </a:spcBef>
              <a:spcAft>
                <a:spcPct val="50000"/>
              </a:spcAft>
            </a:pPr>
            <a:r>
              <a:rPr lang="en-US" altLang="en-US" sz="600">
                <a:latin typeface="Trebuchet MS" pitchFamily="34" charset="0"/>
              </a:rPr>
              <a:t>                                      </a:t>
            </a:r>
          </a:p>
        </p:txBody>
      </p:sp>
      <p:sp>
        <p:nvSpPr>
          <p:cNvPr id="130051" name="Rectangle 4"/>
          <p:cNvSpPr>
            <a:spLocks noChangeArrowheads="1"/>
          </p:cNvSpPr>
          <p:nvPr/>
        </p:nvSpPr>
        <p:spPr bwMode="auto">
          <a:xfrm>
            <a:off x="3124200" y="1981200"/>
            <a:ext cx="1435100" cy="4445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sp>
        <p:nvSpPr>
          <p:cNvPr id="130052" name="Rectangle 5"/>
          <p:cNvSpPr>
            <a:spLocks noChangeArrowheads="1"/>
          </p:cNvSpPr>
          <p:nvPr/>
        </p:nvSpPr>
        <p:spPr bwMode="auto">
          <a:xfrm>
            <a:off x="685800" y="5029200"/>
            <a:ext cx="1358900" cy="4445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sp>
        <p:nvSpPr>
          <p:cNvPr id="130053" name="Rectangle 6"/>
          <p:cNvSpPr>
            <a:spLocks noChangeArrowheads="1"/>
          </p:cNvSpPr>
          <p:nvPr/>
        </p:nvSpPr>
        <p:spPr bwMode="auto">
          <a:xfrm>
            <a:off x="5638800" y="4953000"/>
            <a:ext cx="1371600" cy="6731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sp>
        <p:nvSpPr>
          <p:cNvPr id="130054" name="Line 7"/>
          <p:cNvSpPr>
            <a:spLocks noChangeShapeType="1"/>
          </p:cNvSpPr>
          <p:nvPr/>
        </p:nvSpPr>
        <p:spPr bwMode="auto">
          <a:xfrm>
            <a:off x="2133600" y="2825750"/>
            <a:ext cx="0" cy="166370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0055" name="Line 8"/>
          <p:cNvSpPr>
            <a:spLocks noChangeShapeType="1"/>
          </p:cNvSpPr>
          <p:nvPr/>
        </p:nvSpPr>
        <p:spPr bwMode="auto">
          <a:xfrm>
            <a:off x="2216150" y="2819400"/>
            <a:ext cx="2882900" cy="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0056" name="Line 9"/>
          <p:cNvSpPr>
            <a:spLocks noChangeShapeType="1"/>
          </p:cNvSpPr>
          <p:nvPr/>
        </p:nvSpPr>
        <p:spPr bwMode="auto">
          <a:xfrm flipH="1">
            <a:off x="5638800" y="2819400"/>
            <a:ext cx="0" cy="167640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0057" name="Line 10"/>
          <p:cNvSpPr>
            <a:spLocks noChangeShapeType="1"/>
          </p:cNvSpPr>
          <p:nvPr/>
        </p:nvSpPr>
        <p:spPr bwMode="auto">
          <a:xfrm flipH="1">
            <a:off x="5029200" y="2819400"/>
            <a:ext cx="622300" cy="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0058" name="Line 11"/>
          <p:cNvSpPr>
            <a:spLocks noChangeShapeType="1"/>
          </p:cNvSpPr>
          <p:nvPr/>
        </p:nvSpPr>
        <p:spPr bwMode="auto">
          <a:xfrm>
            <a:off x="2133600" y="4495800"/>
            <a:ext cx="3492500" cy="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0059" name="Rectangle 12"/>
          <p:cNvSpPr>
            <a:spLocks noChangeArrowheads="1"/>
          </p:cNvSpPr>
          <p:nvPr/>
        </p:nvSpPr>
        <p:spPr bwMode="auto">
          <a:xfrm>
            <a:off x="2819400" y="3429000"/>
            <a:ext cx="1968500" cy="520700"/>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sp>
        <p:nvSpPr>
          <p:cNvPr id="130060" name="Rectangle 13"/>
          <p:cNvSpPr>
            <a:spLocks noChangeArrowheads="1"/>
          </p:cNvSpPr>
          <p:nvPr/>
        </p:nvSpPr>
        <p:spPr bwMode="auto">
          <a:xfrm>
            <a:off x="2819400" y="3476625"/>
            <a:ext cx="1987550"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r>
              <a:rPr lang="en-US" altLang="en-US" b="1" dirty="0">
                <a:latin typeface="Trebuchet MS" pitchFamily="34" charset="0"/>
              </a:rPr>
              <a:t>SPECIAL PURPOSE COMPANY</a:t>
            </a:r>
            <a:endParaRPr lang="en-US" altLang="en-US" dirty="0">
              <a:latin typeface="Trebuchet MS" pitchFamily="34" charset="0"/>
            </a:endParaRPr>
          </a:p>
        </p:txBody>
      </p:sp>
      <p:sp>
        <p:nvSpPr>
          <p:cNvPr id="130061" name="Rectangle 14"/>
          <p:cNvSpPr>
            <a:spLocks noChangeArrowheads="1"/>
          </p:cNvSpPr>
          <p:nvPr/>
        </p:nvSpPr>
        <p:spPr bwMode="auto">
          <a:xfrm>
            <a:off x="3276600" y="2057400"/>
            <a:ext cx="1216025"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r>
              <a:rPr lang="en-US" altLang="en-US">
                <a:latin typeface="Trebuchet MS" pitchFamily="34" charset="0"/>
              </a:rPr>
              <a:t>EPC Contractor</a:t>
            </a:r>
          </a:p>
        </p:txBody>
      </p:sp>
      <p:sp>
        <p:nvSpPr>
          <p:cNvPr id="130062" name="Rectangle 15"/>
          <p:cNvSpPr>
            <a:spLocks noChangeArrowheads="1"/>
          </p:cNvSpPr>
          <p:nvPr/>
        </p:nvSpPr>
        <p:spPr bwMode="auto">
          <a:xfrm>
            <a:off x="762000" y="5029200"/>
            <a:ext cx="1258888"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r>
              <a:rPr lang="en-US" altLang="en-US">
                <a:latin typeface="Trebuchet MS" pitchFamily="34" charset="0"/>
              </a:rPr>
              <a:t>Sponsors-Equity Investors </a:t>
            </a:r>
          </a:p>
        </p:txBody>
      </p:sp>
      <p:sp>
        <p:nvSpPr>
          <p:cNvPr id="130063" name="Rectangle 16"/>
          <p:cNvSpPr>
            <a:spLocks noChangeArrowheads="1"/>
          </p:cNvSpPr>
          <p:nvPr/>
        </p:nvSpPr>
        <p:spPr bwMode="auto">
          <a:xfrm>
            <a:off x="5638800" y="5000625"/>
            <a:ext cx="1447800" cy="576263"/>
          </a:xfrm>
          <a:prstGeom prst="rect">
            <a:avLst/>
          </a:prstGeom>
          <a:solidFill>
            <a:srgbClr val="FFCC66"/>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r>
              <a:rPr lang="en-US" altLang="en-US">
                <a:latin typeface="Trebuchet MS" pitchFamily="34" charset="0"/>
              </a:rPr>
              <a:t>         Lenders</a:t>
            </a:r>
          </a:p>
          <a:p>
            <a:pPr algn="ctr"/>
            <a:r>
              <a:rPr lang="en-US" altLang="en-US" sz="1000">
                <a:latin typeface="Trebuchet MS" pitchFamily="34" charset="0"/>
              </a:rPr>
              <a:t>[ECAs; IFIs; banks]</a:t>
            </a:r>
          </a:p>
          <a:p>
            <a:pPr algn="ctr"/>
            <a:r>
              <a:rPr lang="en-US" altLang="en-US" sz="1000">
                <a:latin typeface="Trebuchet MS" pitchFamily="34" charset="0"/>
              </a:rPr>
              <a:t>(Inter-credit. Aggt.)</a:t>
            </a:r>
          </a:p>
        </p:txBody>
      </p:sp>
      <p:sp>
        <p:nvSpPr>
          <p:cNvPr id="130064" name="Line 17"/>
          <p:cNvSpPr>
            <a:spLocks noChangeShapeType="1"/>
          </p:cNvSpPr>
          <p:nvPr/>
        </p:nvSpPr>
        <p:spPr bwMode="auto">
          <a:xfrm>
            <a:off x="3810000" y="2444750"/>
            <a:ext cx="0" cy="977900"/>
          </a:xfrm>
          <a:prstGeom prst="line">
            <a:avLst/>
          </a:prstGeom>
          <a:noFill/>
          <a:ln w="12700">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n-US"/>
          </a:p>
        </p:txBody>
      </p:sp>
      <p:sp>
        <p:nvSpPr>
          <p:cNvPr id="130065" name="Line 18"/>
          <p:cNvSpPr>
            <a:spLocks noChangeShapeType="1"/>
          </p:cNvSpPr>
          <p:nvPr/>
        </p:nvSpPr>
        <p:spPr bwMode="auto">
          <a:xfrm flipV="1">
            <a:off x="1295400" y="3962400"/>
            <a:ext cx="1524000" cy="10668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30066" name="Line 19"/>
          <p:cNvSpPr>
            <a:spLocks noChangeShapeType="1"/>
          </p:cNvSpPr>
          <p:nvPr/>
        </p:nvSpPr>
        <p:spPr bwMode="auto">
          <a:xfrm flipH="1" flipV="1">
            <a:off x="4724400" y="3962400"/>
            <a:ext cx="1219200" cy="9906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30067" name="Rectangle 20"/>
          <p:cNvSpPr>
            <a:spLocks noChangeArrowheads="1"/>
          </p:cNvSpPr>
          <p:nvPr/>
        </p:nvSpPr>
        <p:spPr bwMode="auto">
          <a:xfrm>
            <a:off x="3717925" y="2735263"/>
            <a:ext cx="6207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sp>
        <p:nvSpPr>
          <p:cNvPr id="130068" name="Rectangle 21"/>
          <p:cNvSpPr>
            <a:spLocks noChangeArrowheads="1"/>
          </p:cNvSpPr>
          <p:nvPr/>
        </p:nvSpPr>
        <p:spPr bwMode="auto">
          <a:xfrm>
            <a:off x="3795713" y="2759075"/>
            <a:ext cx="574675"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endParaRPr lang="en-US" altLang="en-US" sz="800">
              <a:latin typeface="Trebuchet MS" pitchFamily="34" charset="0"/>
            </a:endParaRPr>
          </a:p>
          <a:p>
            <a:r>
              <a:rPr lang="en-US" altLang="en-US" sz="800">
                <a:latin typeface="Trebuchet MS" pitchFamily="34" charset="0"/>
              </a:rPr>
              <a:t>EPC</a:t>
            </a:r>
          </a:p>
          <a:p>
            <a:r>
              <a:rPr lang="en-US" altLang="en-US" sz="800">
                <a:latin typeface="Trebuchet MS" pitchFamily="34" charset="0"/>
              </a:rPr>
              <a:t>Contract</a:t>
            </a:r>
          </a:p>
        </p:txBody>
      </p:sp>
      <p:sp>
        <p:nvSpPr>
          <p:cNvPr id="130069" name="Rectangle 22"/>
          <p:cNvSpPr>
            <a:spLocks noChangeArrowheads="1"/>
          </p:cNvSpPr>
          <p:nvPr/>
        </p:nvSpPr>
        <p:spPr bwMode="auto">
          <a:xfrm>
            <a:off x="1905000" y="4572000"/>
            <a:ext cx="8382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r>
              <a:rPr lang="en-US" altLang="en-US" sz="800">
                <a:latin typeface="Trebuchet MS" pitchFamily="34" charset="0"/>
              </a:rPr>
              <a:t>Share Subscription</a:t>
            </a:r>
          </a:p>
          <a:p>
            <a:r>
              <a:rPr lang="en-US" altLang="en-US" sz="800">
                <a:latin typeface="Trebuchet MS" pitchFamily="34" charset="0"/>
              </a:rPr>
              <a:t>Agreement</a:t>
            </a:r>
          </a:p>
        </p:txBody>
      </p:sp>
      <p:sp>
        <p:nvSpPr>
          <p:cNvPr id="130070" name="Rectangle 23"/>
          <p:cNvSpPr>
            <a:spLocks noChangeArrowheads="1"/>
          </p:cNvSpPr>
          <p:nvPr/>
        </p:nvSpPr>
        <p:spPr bwMode="auto">
          <a:xfrm>
            <a:off x="4953000" y="4587875"/>
            <a:ext cx="762000" cy="211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r>
              <a:rPr lang="en-US" altLang="en-US" sz="800">
                <a:latin typeface="Trebuchet MS" pitchFamily="34" charset="0"/>
              </a:rPr>
              <a:t>Loan Aggts.</a:t>
            </a:r>
          </a:p>
        </p:txBody>
      </p:sp>
      <p:sp>
        <p:nvSpPr>
          <p:cNvPr id="130071" name="Rectangle 24"/>
          <p:cNvSpPr>
            <a:spLocks noChangeArrowheads="1"/>
          </p:cNvSpPr>
          <p:nvPr/>
        </p:nvSpPr>
        <p:spPr bwMode="auto">
          <a:xfrm>
            <a:off x="5791200" y="1905000"/>
            <a:ext cx="990600" cy="4572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sp>
        <p:nvSpPr>
          <p:cNvPr id="130072" name="Rectangle 25"/>
          <p:cNvSpPr>
            <a:spLocks noChangeArrowheads="1"/>
          </p:cNvSpPr>
          <p:nvPr/>
        </p:nvSpPr>
        <p:spPr bwMode="auto">
          <a:xfrm>
            <a:off x="5792788" y="1905000"/>
            <a:ext cx="911225"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r>
              <a:rPr lang="en-US" altLang="en-US">
                <a:latin typeface="Trebuchet MS" pitchFamily="34" charset="0"/>
              </a:rPr>
              <a:t>Offtaker</a:t>
            </a:r>
          </a:p>
        </p:txBody>
      </p:sp>
      <p:sp>
        <p:nvSpPr>
          <p:cNvPr id="130073" name="Rectangle 26"/>
          <p:cNvSpPr>
            <a:spLocks noChangeArrowheads="1"/>
          </p:cNvSpPr>
          <p:nvPr/>
        </p:nvSpPr>
        <p:spPr bwMode="auto">
          <a:xfrm>
            <a:off x="5797550" y="3435350"/>
            <a:ext cx="1136650" cy="3683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sp>
        <p:nvSpPr>
          <p:cNvPr id="130074" name="Rectangle 27"/>
          <p:cNvSpPr>
            <a:spLocks noChangeArrowheads="1"/>
          </p:cNvSpPr>
          <p:nvPr/>
        </p:nvSpPr>
        <p:spPr bwMode="auto">
          <a:xfrm>
            <a:off x="5868988" y="3430588"/>
            <a:ext cx="989012"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r>
              <a:rPr lang="en-US" altLang="en-US" sz="1000">
                <a:latin typeface="Trebuchet MS" pitchFamily="34" charset="0"/>
              </a:rPr>
              <a:t>Offshore -Escrow  Acct.</a:t>
            </a:r>
          </a:p>
        </p:txBody>
      </p:sp>
      <p:sp>
        <p:nvSpPr>
          <p:cNvPr id="130075" name="Line 28"/>
          <p:cNvSpPr>
            <a:spLocks noChangeShapeType="1"/>
          </p:cNvSpPr>
          <p:nvPr/>
        </p:nvSpPr>
        <p:spPr bwMode="auto">
          <a:xfrm flipV="1">
            <a:off x="4578350" y="2355850"/>
            <a:ext cx="1282700" cy="10795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0076" name="Line 29"/>
          <p:cNvSpPr>
            <a:spLocks noChangeShapeType="1"/>
          </p:cNvSpPr>
          <p:nvPr/>
        </p:nvSpPr>
        <p:spPr bwMode="auto">
          <a:xfrm>
            <a:off x="6172200" y="2368550"/>
            <a:ext cx="0" cy="10541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30077" name="Rectangle 30"/>
          <p:cNvSpPr>
            <a:spLocks noChangeArrowheads="1"/>
          </p:cNvSpPr>
          <p:nvPr/>
        </p:nvSpPr>
        <p:spPr bwMode="auto">
          <a:xfrm>
            <a:off x="4648200" y="2514600"/>
            <a:ext cx="8636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r>
              <a:rPr lang="en-US" altLang="en-US" sz="800">
                <a:latin typeface="Trebuchet MS" pitchFamily="34" charset="0"/>
              </a:rPr>
              <a:t>Sales Contract,</a:t>
            </a:r>
          </a:p>
          <a:p>
            <a:r>
              <a:rPr lang="en-US" altLang="en-US" sz="800">
                <a:latin typeface="Trebuchet MS" pitchFamily="34" charset="0"/>
              </a:rPr>
              <a:t>Spot sales</a:t>
            </a:r>
          </a:p>
        </p:txBody>
      </p:sp>
      <p:sp>
        <p:nvSpPr>
          <p:cNvPr id="130078" name="Rectangle 31"/>
          <p:cNvSpPr>
            <a:spLocks noChangeArrowheads="1"/>
          </p:cNvSpPr>
          <p:nvPr/>
        </p:nvSpPr>
        <p:spPr bwMode="auto">
          <a:xfrm>
            <a:off x="6415088" y="2682875"/>
            <a:ext cx="608012" cy="211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r>
              <a:rPr lang="en-US" altLang="en-US" sz="800">
                <a:latin typeface="Trebuchet MS" pitchFamily="34" charset="0"/>
              </a:rPr>
              <a:t>Revenues</a:t>
            </a:r>
          </a:p>
        </p:txBody>
      </p:sp>
      <p:sp>
        <p:nvSpPr>
          <p:cNvPr id="130079" name="Line 32"/>
          <p:cNvSpPr>
            <a:spLocks noChangeShapeType="1"/>
          </p:cNvSpPr>
          <p:nvPr/>
        </p:nvSpPr>
        <p:spPr bwMode="auto">
          <a:xfrm>
            <a:off x="6172200" y="3816350"/>
            <a:ext cx="0" cy="11303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30080" name="Rectangle 33"/>
          <p:cNvSpPr>
            <a:spLocks noChangeArrowheads="1"/>
          </p:cNvSpPr>
          <p:nvPr/>
        </p:nvSpPr>
        <p:spPr bwMode="auto">
          <a:xfrm>
            <a:off x="6157913" y="4054475"/>
            <a:ext cx="649287"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r>
              <a:rPr lang="en-US" altLang="en-US" sz="800">
                <a:latin typeface="Trebuchet MS" pitchFamily="34" charset="0"/>
              </a:rPr>
              <a:t>Debt</a:t>
            </a:r>
          </a:p>
          <a:p>
            <a:r>
              <a:rPr lang="en-US" altLang="en-US" sz="800">
                <a:latin typeface="Trebuchet MS" pitchFamily="34" charset="0"/>
              </a:rPr>
              <a:t>Service</a:t>
            </a:r>
          </a:p>
          <a:p>
            <a:r>
              <a:rPr lang="en-US" altLang="en-US" sz="800">
                <a:latin typeface="Trebuchet MS" pitchFamily="34" charset="0"/>
              </a:rPr>
              <a:t>Payments </a:t>
            </a:r>
          </a:p>
        </p:txBody>
      </p:sp>
      <p:sp>
        <p:nvSpPr>
          <p:cNvPr id="130081" name="Line 34"/>
          <p:cNvSpPr>
            <a:spLocks noChangeShapeType="1"/>
          </p:cNvSpPr>
          <p:nvPr/>
        </p:nvSpPr>
        <p:spPr bwMode="auto">
          <a:xfrm flipH="1">
            <a:off x="4794250" y="3657600"/>
            <a:ext cx="1003300"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30082" name="Rectangle 35"/>
          <p:cNvSpPr>
            <a:spLocks noChangeArrowheads="1"/>
          </p:cNvSpPr>
          <p:nvPr/>
        </p:nvSpPr>
        <p:spPr bwMode="auto">
          <a:xfrm>
            <a:off x="4938713" y="3352800"/>
            <a:ext cx="630237"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r>
              <a:rPr lang="en-US" altLang="en-US" sz="800">
                <a:latin typeface="Trebuchet MS" pitchFamily="34" charset="0"/>
              </a:rPr>
              <a:t>Operating</a:t>
            </a:r>
          </a:p>
          <a:p>
            <a:r>
              <a:rPr lang="en-US" altLang="en-US" sz="800">
                <a:latin typeface="Trebuchet MS" pitchFamily="34" charset="0"/>
              </a:rPr>
              <a:t>Payments</a:t>
            </a:r>
          </a:p>
        </p:txBody>
      </p:sp>
      <p:sp>
        <p:nvSpPr>
          <p:cNvPr id="130083" name="Rectangle 36"/>
          <p:cNvSpPr>
            <a:spLocks noChangeArrowheads="1"/>
          </p:cNvSpPr>
          <p:nvPr/>
        </p:nvSpPr>
        <p:spPr bwMode="auto">
          <a:xfrm>
            <a:off x="4938713" y="3673475"/>
            <a:ext cx="509587" cy="211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r>
              <a:rPr lang="en-US" altLang="en-US" sz="800">
                <a:latin typeface="Trebuchet MS" pitchFamily="34" charset="0"/>
              </a:rPr>
              <a:t>Surplus</a:t>
            </a:r>
          </a:p>
        </p:txBody>
      </p:sp>
      <p:sp>
        <p:nvSpPr>
          <p:cNvPr id="130084" name="Line 37"/>
          <p:cNvSpPr>
            <a:spLocks noChangeShapeType="1"/>
          </p:cNvSpPr>
          <p:nvPr/>
        </p:nvSpPr>
        <p:spPr bwMode="auto">
          <a:xfrm flipH="1">
            <a:off x="1066800" y="3810000"/>
            <a:ext cx="1752600" cy="12192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30085" name="Rectangle 38"/>
          <p:cNvSpPr>
            <a:spLocks noChangeArrowheads="1"/>
          </p:cNvSpPr>
          <p:nvPr/>
        </p:nvSpPr>
        <p:spPr bwMode="auto">
          <a:xfrm>
            <a:off x="990600" y="4587875"/>
            <a:ext cx="685800" cy="211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r>
              <a:rPr lang="en-US" altLang="en-US" sz="800">
                <a:latin typeface="Trebuchet MS" pitchFamily="34" charset="0"/>
              </a:rPr>
              <a:t>Dividends</a:t>
            </a:r>
          </a:p>
        </p:txBody>
      </p:sp>
      <p:sp>
        <p:nvSpPr>
          <p:cNvPr id="130086" name="Rectangle 39"/>
          <p:cNvSpPr>
            <a:spLocks noChangeArrowheads="1"/>
          </p:cNvSpPr>
          <p:nvPr/>
        </p:nvSpPr>
        <p:spPr bwMode="auto">
          <a:xfrm>
            <a:off x="768350" y="1987550"/>
            <a:ext cx="1054100" cy="5207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sp>
        <p:nvSpPr>
          <p:cNvPr id="130087" name="Rectangle 40"/>
          <p:cNvSpPr>
            <a:spLocks noChangeArrowheads="1"/>
          </p:cNvSpPr>
          <p:nvPr/>
        </p:nvSpPr>
        <p:spPr bwMode="auto">
          <a:xfrm>
            <a:off x="762000" y="3429000"/>
            <a:ext cx="1143000" cy="6096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sp>
        <p:nvSpPr>
          <p:cNvPr id="130088" name="Rectangle 41"/>
          <p:cNvSpPr>
            <a:spLocks noChangeArrowheads="1"/>
          </p:cNvSpPr>
          <p:nvPr/>
        </p:nvSpPr>
        <p:spPr bwMode="auto">
          <a:xfrm>
            <a:off x="762000" y="3505200"/>
            <a:ext cx="1144588"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r>
              <a:rPr lang="en-US" altLang="en-US">
                <a:latin typeface="Trebuchet MS" pitchFamily="34" charset="0"/>
              </a:rPr>
              <a:t>Feedstock Supplier</a:t>
            </a:r>
          </a:p>
        </p:txBody>
      </p:sp>
      <p:sp>
        <p:nvSpPr>
          <p:cNvPr id="130089" name="Rectangle 42"/>
          <p:cNvSpPr>
            <a:spLocks noChangeArrowheads="1"/>
          </p:cNvSpPr>
          <p:nvPr/>
        </p:nvSpPr>
        <p:spPr bwMode="auto">
          <a:xfrm>
            <a:off x="823913" y="2028825"/>
            <a:ext cx="1039812"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r>
              <a:rPr lang="en-US" altLang="en-US">
                <a:latin typeface="Trebuchet MS" pitchFamily="34" charset="0"/>
              </a:rPr>
              <a:t>Operator &amp;</a:t>
            </a:r>
          </a:p>
          <a:p>
            <a:r>
              <a:rPr lang="en-US" altLang="en-US">
                <a:latin typeface="Trebuchet MS" pitchFamily="34" charset="0"/>
              </a:rPr>
              <a:t>Maintenance</a:t>
            </a:r>
          </a:p>
        </p:txBody>
      </p:sp>
      <p:sp>
        <p:nvSpPr>
          <p:cNvPr id="130090" name="Line 43"/>
          <p:cNvSpPr>
            <a:spLocks noChangeShapeType="1"/>
          </p:cNvSpPr>
          <p:nvPr/>
        </p:nvSpPr>
        <p:spPr bwMode="auto">
          <a:xfrm>
            <a:off x="1682750" y="2520950"/>
            <a:ext cx="1358900" cy="901700"/>
          </a:xfrm>
          <a:prstGeom prst="line">
            <a:avLst/>
          </a:prstGeom>
          <a:noFill/>
          <a:ln w="12700">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n-US"/>
          </a:p>
        </p:txBody>
      </p:sp>
      <p:sp>
        <p:nvSpPr>
          <p:cNvPr id="130091" name="Line 44"/>
          <p:cNvSpPr>
            <a:spLocks noChangeShapeType="1"/>
          </p:cNvSpPr>
          <p:nvPr/>
        </p:nvSpPr>
        <p:spPr bwMode="auto">
          <a:xfrm>
            <a:off x="1905000" y="3657600"/>
            <a:ext cx="914400" cy="0"/>
          </a:xfrm>
          <a:prstGeom prst="line">
            <a:avLst/>
          </a:prstGeom>
          <a:noFill/>
          <a:ln w="12700">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n-US"/>
          </a:p>
        </p:txBody>
      </p:sp>
      <p:sp>
        <p:nvSpPr>
          <p:cNvPr id="130092" name="Rectangle 45"/>
          <p:cNvSpPr>
            <a:spLocks noChangeArrowheads="1"/>
          </p:cNvSpPr>
          <p:nvPr/>
        </p:nvSpPr>
        <p:spPr bwMode="auto">
          <a:xfrm>
            <a:off x="2119313" y="3368675"/>
            <a:ext cx="57467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r>
              <a:rPr lang="en-US" altLang="en-US" sz="800">
                <a:latin typeface="Trebuchet MS" pitchFamily="34" charset="0"/>
              </a:rPr>
              <a:t>Supply</a:t>
            </a:r>
          </a:p>
          <a:p>
            <a:r>
              <a:rPr lang="en-US" altLang="en-US" sz="800">
                <a:latin typeface="Trebuchet MS" pitchFamily="34" charset="0"/>
              </a:rPr>
              <a:t>Contract</a:t>
            </a:r>
          </a:p>
        </p:txBody>
      </p:sp>
      <p:sp>
        <p:nvSpPr>
          <p:cNvPr id="130093" name="Rectangle 46"/>
          <p:cNvSpPr>
            <a:spLocks noChangeArrowheads="1"/>
          </p:cNvSpPr>
          <p:nvPr/>
        </p:nvSpPr>
        <p:spPr bwMode="auto">
          <a:xfrm>
            <a:off x="2424113" y="2911475"/>
            <a:ext cx="876300" cy="211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r>
              <a:rPr lang="en-US" altLang="en-US" sz="800">
                <a:latin typeface="Trebuchet MS" pitchFamily="34" charset="0"/>
              </a:rPr>
              <a:t>O &amp; M Contract</a:t>
            </a:r>
          </a:p>
        </p:txBody>
      </p:sp>
      <p:sp>
        <p:nvSpPr>
          <p:cNvPr id="130094" name="Rectangle 47"/>
          <p:cNvSpPr>
            <a:spLocks noChangeArrowheads="1"/>
          </p:cNvSpPr>
          <p:nvPr/>
        </p:nvSpPr>
        <p:spPr bwMode="auto">
          <a:xfrm>
            <a:off x="2514600" y="5105400"/>
            <a:ext cx="609600" cy="3683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sp>
        <p:nvSpPr>
          <p:cNvPr id="130095" name="Rectangle 48"/>
          <p:cNvSpPr>
            <a:spLocks noChangeArrowheads="1"/>
          </p:cNvSpPr>
          <p:nvPr/>
        </p:nvSpPr>
        <p:spPr bwMode="auto">
          <a:xfrm>
            <a:off x="2514600" y="5121275"/>
            <a:ext cx="6096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r>
              <a:rPr lang="en-US" altLang="en-US" sz="800">
                <a:latin typeface="Trebuchet MS" pitchFamily="34" charset="0"/>
              </a:rPr>
              <a:t>3rd Party</a:t>
            </a:r>
          </a:p>
          <a:p>
            <a:pPr algn="ctr"/>
            <a:r>
              <a:rPr lang="en-US" altLang="en-US" sz="800">
                <a:latin typeface="Trebuchet MS" pitchFamily="34" charset="0"/>
              </a:rPr>
              <a:t>Gtees.</a:t>
            </a:r>
          </a:p>
        </p:txBody>
      </p:sp>
      <p:sp>
        <p:nvSpPr>
          <p:cNvPr id="130096" name="Line 49"/>
          <p:cNvSpPr>
            <a:spLocks noChangeShapeType="1"/>
          </p:cNvSpPr>
          <p:nvPr/>
        </p:nvSpPr>
        <p:spPr bwMode="auto">
          <a:xfrm flipH="1">
            <a:off x="2819400" y="3962400"/>
            <a:ext cx="304800" cy="1143000"/>
          </a:xfrm>
          <a:prstGeom prst="line">
            <a:avLst/>
          </a:prstGeom>
          <a:noFill/>
          <a:ln w="12700" cap="rnd">
            <a:solidFill>
              <a:schemeClr val="tx1"/>
            </a:solidFill>
            <a:prstDash val="sysDot"/>
            <a:round/>
            <a:headEnd type="triangle" w="med" len="med"/>
            <a:tailEnd/>
          </a:ln>
          <a:extLst>
            <a:ext uri="{909E8E84-426E-40DD-AFC4-6F175D3DCCD1}">
              <a14:hiddenFill xmlns:a14="http://schemas.microsoft.com/office/drawing/2010/main">
                <a:noFill/>
              </a14:hiddenFill>
            </a:ext>
          </a:extLst>
        </p:spPr>
        <p:txBody>
          <a:bodyPr wrap="none" anchor="ctr"/>
          <a:lstStyle/>
          <a:p>
            <a:endParaRPr lang="en-US"/>
          </a:p>
        </p:txBody>
      </p:sp>
      <p:sp>
        <p:nvSpPr>
          <p:cNvPr id="130097" name="Rectangle 50"/>
          <p:cNvSpPr>
            <a:spLocks noChangeArrowheads="1"/>
          </p:cNvSpPr>
          <p:nvPr/>
        </p:nvSpPr>
        <p:spPr bwMode="auto">
          <a:xfrm>
            <a:off x="228600" y="1143000"/>
            <a:ext cx="8686800" cy="5181600"/>
          </a:xfrm>
          <a:prstGeom prst="rect">
            <a:avLst/>
          </a:prstGeom>
          <a:noFill/>
          <a:ln w="12700">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sp>
        <p:nvSpPr>
          <p:cNvPr id="130098" name="Line 51"/>
          <p:cNvSpPr>
            <a:spLocks noChangeShapeType="1"/>
          </p:cNvSpPr>
          <p:nvPr/>
        </p:nvSpPr>
        <p:spPr bwMode="auto">
          <a:xfrm>
            <a:off x="2057400" y="5257800"/>
            <a:ext cx="457200" cy="0"/>
          </a:xfrm>
          <a:prstGeom prst="line">
            <a:avLst/>
          </a:prstGeom>
          <a:noFill/>
          <a:ln w="12700"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0099" name="Rectangle 52"/>
          <p:cNvSpPr>
            <a:spLocks noChangeArrowheads="1"/>
          </p:cNvSpPr>
          <p:nvPr/>
        </p:nvSpPr>
        <p:spPr bwMode="auto">
          <a:xfrm>
            <a:off x="4495800" y="5181600"/>
            <a:ext cx="914400" cy="533400"/>
          </a:xfrm>
          <a:prstGeom prst="rect">
            <a:avLst/>
          </a:prstGeom>
          <a:solidFill>
            <a:schemeClr val="bg1"/>
          </a:solidFill>
          <a:ln w="12700">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r>
              <a:rPr lang="en-US" altLang="en-US" sz="800">
                <a:latin typeface="Trebuchet MS" pitchFamily="34" charset="0"/>
              </a:rPr>
              <a:t>Lenders’ engineers,</a:t>
            </a:r>
          </a:p>
          <a:p>
            <a:pPr algn="ctr"/>
            <a:r>
              <a:rPr lang="en-US" altLang="en-US" sz="800">
                <a:latin typeface="Trebuchet MS" pitchFamily="34" charset="0"/>
              </a:rPr>
              <a:t> finance, legal, </a:t>
            </a:r>
          </a:p>
          <a:p>
            <a:pPr algn="ctr"/>
            <a:r>
              <a:rPr lang="en-US" altLang="en-US" sz="800">
                <a:latin typeface="Trebuchet MS" pitchFamily="34" charset="0"/>
              </a:rPr>
              <a:t>environmental and  </a:t>
            </a:r>
          </a:p>
          <a:p>
            <a:pPr algn="ctr"/>
            <a:r>
              <a:rPr lang="en-US" altLang="en-US" sz="800">
                <a:latin typeface="Trebuchet MS" pitchFamily="34" charset="0"/>
              </a:rPr>
              <a:t>insurance advisory</a:t>
            </a:r>
          </a:p>
        </p:txBody>
      </p:sp>
      <p:sp>
        <p:nvSpPr>
          <p:cNvPr id="130100" name="Line 53"/>
          <p:cNvSpPr>
            <a:spLocks noChangeShapeType="1"/>
          </p:cNvSpPr>
          <p:nvPr/>
        </p:nvSpPr>
        <p:spPr bwMode="auto">
          <a:xfrm>
            <a:off x="4572000" y="3962400"/>
            <a:ext cx="304800" cy="1219200"/>
          </a:xfrm>
          <a:prstGeom prst="line">
            <a:avLst/>
          </a:prstGeom>
          <a:noFill/>
          <a:ln w="12700"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0101" name="Line 54"/>
          <p:cNvSpPr>
            <a:spLocks noChangeShapeType="1"/>
          </p:cNvSpPr>
          <p:nvPr/>
        </p:nvSpPr>
        <p:spPr bwMode="auto">
          <a:xfrm flipV="1">
            <a:off x="5410200" y="5257800"/>
            <a:ext cx="228600" cy="0"/>
          </a:xfrm>
          <a:prstGeom prst="line">
            <a:avLst/>
          </a:prstGeom>
          <a:noFill/>
          <a:ln w="12700"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0102" name="Rectangle 55"/>
          <p:cNvSpPr>
            <a:spLocks noChangeArrowheads="1"/>
          </p:cNvSpPr>
          <p:nvPr/>
        </p:nvSpPr>
        <p:spPr bwMode="auto">
          <a:xfrm>
            <a:off x="2971800" y="5715000"/>
            <a:ext cx="1447800" cy="304800"/>
          </a:xfrm>
          <a:prstGeom prst="rect">
            <a:avLst/>
          </a:prstGeom>
          <a:solidFill>
            <a:schemeClr val="bg1"/>
          </a:solidFill>
          <a:ln w="2857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r>
              <a:rPr lang="en-US" altLang="en-US" b="1">
                <a:latin typeface="Trebuchet MS" pitchFamily="34" charset="0"/>
              </a:rPr>
              <a:t>GOVERNMENT</a:t>
            </a:r>
          </a:p>
        </p:txBody>
      </p:sp>
      <p:sp>
        <p:nvSpPr>
          <p:cNvPr id="130103" name="Line 56"/>
          <p:cNvSpPr>
            <a:spLocks noChangeShapeType="1"/>
          </p:cNvSpPr>
          <p:nvPr/>
        </p:nvSpPr>
        <p:spPr bwMode="auto">
          <a:xfrm>
            <a:off x="3810000" y="3962400"/>
            <a:ext cx="0" cy="1752600"/>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30104" name="Text Box 57"/>
          <p:cNvSpPr txBox="1">
            <a:spLocks noChangeArrowheads="1"/>
          </p:cNvSpPr>
          <p:nvPr/>
        </p:nvSpPr>
        <p:spPr bwMode="auto">
          <a:xfrm>
            <a:off x="3733800" y="4648200"/>
            <a:ext cx="1093788"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r>
              <a:rPr lang="en-US" altLang="en-US" sz="1000" b="1">
                <a:latin typeface="Trebuchet MS" pitchFamily="34" charset="0"/>
              </a:rPr>
              <a:t>Concessions,</a:t>
            </a:r>
          </a:p>
          <a:p>
            <a:r>
              <a:rPr lang="en-US" altLang="en-US" sz="1000" b="1">
                <a:latin typeface="Trebuchet MS" pitchFamily="34" charset="0"/>
              </a:rPr>
              <a:t>Licenses, other</a:t>
            </a:r>
          </a:p>
          <a:p>
            <a:r>
              <a:rPr lang="en-US" altLang="en-US" sz="1000" b="1">
                <a:latin typeface="Trebuchet MS" pitchFamily="34" charset="0"/>
              </a:rPr>
              <a:t>authorizations</a:t>
            </a:r>
          </a:p>
        </p:txBody>
      </p:sp>
      <p:sp>
        <p:nvSpPr>
          <p:cNvPr id="130105" name="Line 58"/>
          <p:cNvSpPr>
            <a:spLocks noChangeShapeType="1"/>
          </p:cNvSpPr>
          <p:nvPr/>
        </p:nvSpPr>
        <p:spPr bwMode="auto">
          <a:xfrm>
            <a:off x="3124200" y="5943600"/>
            <a:ext cx="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0106" name="Text Box 59"/>
          <p:cNvSpPr txBox="1">
            <a:spLocks noChangeArrowheads="1"/>
          </p:cNvSpPr>
          <p:nvPr/>
        </p:nvSpPr>
        <p:spPr bwMode="auto">
          <a:xfrm>
            <a:off x="5410200" y="28956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eaLnBrk="1" hangingPunct="1"/>
            <a:endParaRPr lang="en-US" altLang="en-US" sz="1800">
              <a:latin typeface="Trebuchet MS" pitchFamily="34" charset="0"/>
            </a:endParaRPr>
          </a:p>
        </p:txBody>
      </p:sp>
      <p:sp>
        <p:nvSpPr>
          <p:cNvPr id="130107" name="Text Box 60"/>
          <p:cNvSpPr txBox="1">
            <a:spLocks noChangeArrowheads="1"/>
          </p:cNvSpPr>
          <p:nvPr/>
        </p:nvSpPr>
        <p:spPr bwMode="auto">
          <a:xfrm>
            <a:off x="4953000" y="2971800"/>
            <a:ext cx="7778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eaLnBrk="1" hangingPunct="1"/>
            <a:r>
              <a:rPr lang="en-US" altLang="en-US" sz="800">
                <a:latin typeface="Trebuchet MS" pitchFamily="34" charset="0"/>
              </a:rPr>
              <a:t>Shippers </a:t>
            </a:r>
          </a:p>
          <a:p>
            <a:pPr eaLnBrk="1" hangingPunct="1"/>
            <a:r>
              <a:rPr lang="en-US" altLang="en-US" sz="800">
                <a:latin typeface="Trebuchet MS" pitchFamily="34" charset="0"/>
              </a:rPr>
              <a:t>FOB [?]</a:t>
            </a:r>
          </a:p>
        </p:txBody>
      </p:sp>
      <p:sp>
        <p:nvSpPr>
          <p:cNvPr id="130108" name="Line 61"/>
          <p:cNvSpPr>
            <a:spLocks noChangeShapeType="1"/>
          </p:cNvSpPr>
          <p:nvPr/>
        </p:nvSpPr>
        <p:spPr bwMode="auto">
          <a:xfrm>
            <a:off x="457200" y="3657600"/>
            <a:ext cx="3048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0109" name="Line 62"/>
          <p:cNvSpPr>
            <a:spLocks noChangeShapeType="1"/>
          </p:cNvSpPr>
          <p:nvPr/>
        </p:nvSpPr>
        <p:spPr bwMode="auto">
          <a:xfrm>
            <a:off x="457200" y="3657600"/>
            <a:ext cx="0" cy="2209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110" name="Line 63"/>
          <p:cNvSpPr>
            <a:spLocks noChangeShapeType="1"/>
          </p:cNvSpPr>
          <p:nvPr/>
        </p:nvSpPr>
        <p:spPr bwMode="auto">
          <a:xfrm>
            <a:off x="457200" y="5867400"/>
            <a:ext cx="25146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0111" name="Line 64"/>
          <p:cNvSpPr>
            <a:spLocks noChangeShapeType="1"/>
          </p:cNvSpPr>
          <p:nvPr/>
        </p:nvSpPr>
        <p:spPr bwMode="auto">
          <a:xfrm>
            <a:off x="6324600" y="2374900"/>
            <a:ext cx="0" cy="10541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30112" name="Text Box 65"/>
          <p:cNvSpPr txBox="1">
            <a:spLocks noChangeArrowheads="1"/>
          </p:cNvSpPr>
          <p:nvPr/>
        </p:nvSpPr>
        <p:spPr bwMode="auto">
          <a:xfrm>
            <a:off x="3451225" y="25146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eaLnBrk="1" hangingPunct="1">
              <a:spcBef>
                <a:spcPct val="50000"/>
              </a:spcBef>
            </a:pPr>
            <a:endParaRPr lang="en-US" altLang="en-US" sz="1800">
              <a:latin typeface="Trebuchet MS" pitchFamily="34" charset="0"/>
            </a:endParaRPr>
          </a:p>
        </p:txBody>
      </p:sp>
      <p:sp>
        <p:nvSpPr>
          <p:cNvPr id="130113" name="Line 66"/>
          <p:cNvSpPr>
            <a:spLocks noChangeShapeType="1"/>
          </p:cNvSpPr>
          <p:nvPr/>
        </p:nvSpPr>
        <p:spPr bwMode="auto">
          <a:xfrm>
            <a:off x="6477000" y="2374900"/>
            <a:ext cx="0" cy="10541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30114" name="Line 67"/>
          <p:cNvSpPr>
            <a:spLocks noChangeShapeType="1"/>
          </p:cNvSpPr>
          <p:nvPr/>
        </p:nvSpPr>
        <p:spPr bwMode="auto">
          <a:xfrm>
            <a:off x="3505200" y="2438400"/>
            <a:ext cx="0" cy="990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0115" name="Text Box 68"/>
          <p:cNvSpPr txBox="1">
            <a:spLocks noChangeArrowheads="1"/>
          </p:cNvSpPr>
          <p:nvPr/>
        </p:nvSpPr>
        <p:spPr bwMode="auto">
          <a:xfrm>
            <a:off x="3200400" y="2590800"/>
            <a:ext cx="457200"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eaLnBrk="1" hangingPunct="1">
              <a:spcBef>
                <a:spcPct val="50000"/>
              </a:spcBef>
            </a:pPr>
            <a:r>
              <a:rPr lang="en-US" altLang="en-US" sz="800">
                <a:latin typeface="Trebuchet MS" pitchFamily="34" charset="0"/>
              </a:rPr>
              <a:t>LDs</a:t>
            </a:r>
          </a:p>
        </p:txBody>
      </p:sp>
      <p:sp>
        <p:nvSpPr>
          <p:cNvPr id="130116" name="Text Box 69"/>
          <p:cNvSpPr txBox="1">
            <a:spLocks noChangeArrowheads="1"/>
          </p:cNvSpPr>
          <p:nvPr/>
        </p:nvSpPr>
        <p:spPr bwMode="auto">
          <a:xfrm>
            <a:off x="990600" y="5715000"/>
            <a:ext cx="12192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eaLnBrk="1" hangingPunct="1">
              <a:spcBef>
                <a:spcPct val="50000"/>
              </a:spcBef>
            </a:pPr>
            <a:r>
              <a:rPr lang="en-US" altLang="en-US" sz="800">
                <a:latin typeface="Trebuchet MS" pitchFamily="34" charset="0"/>
              </a:rPr>
              <a:t>PSA or other involvement</a:t>
            </a:r>
          </a:p>
        </p:txBody>
      </p:sp>
      <p:sp>
        <p:nvSpPr>
          <p:cNvPr id="130117" name="Text Box 70"/>
          <p:cNvSpPr txBox="1">
            <a:spLocks noChangeArrowheads="1"/>
          </p:cNvSpPr>
          <p:nvPr/>
        </p:nvSpPr>
        <p:spPr bwMode="auto">
          <a:xfrm>
            <a:off x="7239000" y="2057400"/>
            <a:ext cx="1905000" cy="3560763"/>
          </a:xfrm>
          <a:prstGeom prst="rect">
            <a:avLst/>
          </a:prstGeom>
          <a:solidFill>
            <a:srgbClr val="FFFF66"/>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spcBef>
                <a:spcPct val="50000"/>
              </a:spcBef>
            </a:pPr>
            <a:r>
              <a:rPr lang="en-US" altLang="en-US"/>
              <a:t>The banks are, in a sense, the coordinator of all these tasks, as we have to be satisfied with the terms of all contracts before we sign and release the funds. We discuss terms with the client, wording with the experts, join efforts with the client to extract information from the seller and commitments from the future operator, and the lawyers slave away to formalise all this (our lead lawyer slept one hour in the 4 days prior to signing...). </a:t>
            </a:r>
          </a:p>
        </p:txBody>
      </p:sp>
      <p:sp>
        <p:nvSpPr>
          <p:cNvPr id="130118" name="Rectangle 71"/>
          <p:cNvSpPr>
            <a:spLocks noGrp="1" noChangeArrowheads="1"/>
          </p:cNvSpPr>
          <p:nvPr>
            <p:ph type="title"/>
          </p:nvPr>
        </p:nvSpPr>
        <p:spPr/>
        <p:txBody>
          <a:bodyPr/>
          <a:lstStyle/>
          <a:p>
            <a:r>
              <a:rPr lang="en-US" altLang="en-US" smtClean="0"/>
              <a:t>Typical Project Finance Structure</a:t>
            </a:r>
          </a:p>
        </p:txBody>
      </p:sp>
    </p:spTree>
  </p:cSld>
  <p:clrMapOvr>
    <a:masterClrMapping/>
  </p:clrMapOvr>
  <p:transition>
    <p:zoom/>
  </p:transition>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3"/>
          <p:cNvSpPr>
            <a:spLocks noChangeArrowheads="1"/>
          </p:cNvSpPr>
          <p:nvPr/>
        </p:nvSpPr>
        <p:spPr bwMode="auto">
          <a:xfrm>
            <a:off x="1543050" y="2486025"/>
            <a:ext cx="1568450" cy="4889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71974" tIns="35356" rIns="71974" bIns="35356">
            <a:spAutoFit/>
          </a:bodyPr>
          <a:lstStyle>
            <a:lvl1pPr defTabSz="606425" eaLnBrk="0" hangingPunct="0">
              <a:defRPr sz="1200">
                <a:solidFill>
                  <a:schemeClr val="tx1"/>
                </a:solidFill>
                <a:latin typeface="Arial" charset="0"/>
                <a:cs typeface="Arial" charset="0"/>
              </a:defRPr>
            </a:lvl1pPr>
            <a:lvl2pPr marL="742950" indent="-285750" defTabSz="606425" eaLnBrk="0" hangingPunct="0">
              <a:defRPr sz="1200">
                <a:solidFill>
                  <a:schemeClr val="tx1"/>
                </a:solidFill>
                <a:latin typeface="Arial" charset="0"/>
                <a:cs typeface="Arial" charset="0"/>
              </a:defRPr>
            </a:lvl2pPr>
            <a:lvl3pPr marL="1143000" indent="-228600" defTabSz="606425" eaLnBrk="0" hangingPunct="0">
              <a:defRPr sz="1200">
                <a:solidFill>
                  <a:schemeClr val="tx1"/>
                </a:solidFill>
                <a:latin typeface="Arial" charset="0"/>
                <a:cs typeface="Arial" charset="0"/>
              </a:defRPr>
            </a:lvl3pPr>
            <a:lvl4pPr marL="1600200" indent="-228600" defTabSz="606425" eaLnBrk="0" hangingPunct="0">
              <a:defRPr sz="1200">
                <a:solidFill>
                  <a:schemeClr val="tx1"/>
                </a:solidFill>
                <a:latin typeface="Arial" charset="0"/>
                <a:cs typeface="Arial" charset="0"/>
              </a:defRPr>
            </a:lvl4pPr>
            <a:lvl5pPr marL="2057400" indent="-228600" defTabSz="606425" eaLnBrk="0" hangingPunct="0">
              <a:defRPr sz="1200">
                <a:solidFill>
                  <a:schemeClr val="tx1"/>
                </a:solidFill>
                <a:latin typeface="Arial" charset="0"/>
                <a:cs typeface="Arial" charset="0"/>
              </a:defRPr>
            </a:lvl5pPr>
            <a:lvl6pPr marL="2514600" indent="-228600" defTabSz="606425" eaLnBrk="0" fontAlgn="base" hangingPunct="0">
              <a:spcBef>
                <a:spcPct val="0"/>
              </a:spcBef>
              <a:spcAft>
                <a:spcPct val="0"/>
              </a:spcAft>
              <a:defRPr sz="1200">
                <a:solidFill>
                  <a:schemeClr val="tx1"/>
                </a:solidFill>
                <a:latin typeface="Arial" charset="0"/>
                <a:cs typeface="Arial" charset="0"/>
              </a:defRPr>
            </a:lvl6pPr>
            <a:lvl7pPr marL="2971800" indent="-228600" defTabSz="606425" eaLnBrk="0" fontAlgn="base" hangingPunct="0">
              <a:spcBef>
                <a:spcPct val="0"/>
              </a:spcBef>
              <a:spcAft>
                <a:spcPct val="0"/>
              </a:spcAft>
              <a:defRPr sz="1200">
                <a:solidFill>
                  <a:schemeClr val="tx1"/>
                </a:solidFill>
                <a:latin typeface="Arial" charset="0"/>
                <a:cs typeface="Arial" charset="0"/>
              </a:defRPr>
            </a:lvl7pPr>
            <a:lvl8pPr marL="3429000" indent="-228600" defTabSz="606425" eaLnBrk="0" fontAlgn="base" hangingPunct="0">
              <a:spcBef>
                <a:spcPct val="0"/>
              </a:spcBef>
              <a:spcAft>
                <a:spcPct val="0"/>
              </a:spcAft>
              <a:defRPr sz="1200">
                <a:solidFill>
                  <a:schemeClr val="tx1"/>
                </a:solidFill>
                <a:latin typeface="Arial" charset="0"/>
                <a:cs typeface="Arial" charset="0"/>
              </a:defRPr>
            </a:lvl8pPr>
            <a:lvl9pPr marL="3886200" indent="-228600" defTabSz="606425" eaLnBrk="0" fontAlgn="base" hangingPunct="0">
              <a:spcBef>
                <a:spcPct val="0"/>
              </a:spcBef>
              <a:spcAft>
                <a:spcPct val="0"/>
              </a:spcAft>
              <a:defRPr sz="1200">
                <a:solidFill>
                  <a:schemeClr val="tx1"/>
                </a:solidFill>
                <a:latin typeface="Arial" charset="0"/>
                <a:cs typeface="Arial" charset="0"/>
              </a:defRPr>
            </a:lvl9pPr>
          </a:lstStyle>
          <a:p>
            <a:pPr algn="ctr"/>
            <a:r>
              <a:rPr kumimoji="1" lang="en-AU" altLang="en-US" sz="1400" b="1"/>
              <a:t>Sithe</a:t>
            </a:r>
          </a:p>
          <a:p>
            <a:pPr algn="ctr"/>
            <a:r>
              <a:rPr kumimoji="1" lang="en-AU" altLang="en-US" sz="1400" b="1"/>
              <a:t>Energies GP</a:t>
            </a:r>
          </a:p>
        </p:txBody>
      </p:sp>
      <p:sp>
        <p:nvSpPr>
          <p:cNvPr id="131075" name="Rectangle 4"/>
          <p:cNvSpPr>
            <a:spLocks noChangeArrowheads="1"/>
          </p:cNvSpPr>
          <p:nvPr/>
        </p:nvSpPr>
        <p:spPr bwMode="auto">
          <a:xfrm>
            <a:off x="1808163" y="1800225"/>
            <a:ext cx="1927225" cy="2825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71974" tIns="35356" rIns="71974" bIns="35356">
            <a:spAutoFit/>
          </a:bodyPr>
          <a:lstStyle>
            <a:lvl1pPr defTabSz="606425" eaLnBrk="0" hangingPunct="0">
              <a:defRPr sz="1200">
                <a:solidFill>
                  <a:schemeClr val="tx1"/>
                </a:solidFill>
                <a:latin typeface="Arial" charset="0"/>
                <a:cs typeface="Arial" charset="0"/>
              </a:defRPr>
            </a:lvl1pPr>
            <a:lvl2pPr marL="742950" indent="-285750" defTabSz="606425" eaLnBrk="0" hangingPunct="0">
              <a:defRPr sz="1200">
                <a:solidFill>
                  <a:schemeClr val="tx1"/>
                </a:solidFill>
                <a:latin typeface="Arial" charset="0"/>
                <a:cs typeface="Arial" charset="0"/>
              </a:defRPr>
            </a:lvl2pPr>
            <a:lvl3pPr marL="1143000" indent="-228600" defTabSz="606425" eaLnBrk="0" hangingPunct="0">
              <a:defRPr sz="1200">
                <a:solidFill>
                  <a:schemeClr val="tx1"/>
                </a:solidFill>
                <a:latin typeface="Arial" charset="0"/>
                <a:cs typeface="Arial" charset="0"/>
              </a:defRPr>
            </a:lvl3pPr>
            <a:lvl4pPr marL="1600200" indent="-228600" defTabSz="606425" eaLnBrk="0" hangingPunct="0">
              <a:defRPr sz="1200">
                <a:solidFill>
                  <a:schemeClr val="tx1"/>
                </a:solidFill>
                <a:latin typeface="Arial" charset="0"/>
                <a:cs typeface="Arial" charset="0"/>
              </a:defRPr>
            </a:lvl4pPr>
            <a:lvl5pPr marL="2057400" indent="-228600" defTabSz="606425" eaLnBrk="0" hangingPunct="0">
              <a:defRPr sz="1200">
                <a:solidFill>
                  <a:schemeClr val="tx1"/>
                </a:solidFill>
                <a:latin typeface="Arial" charset="0"/>
                <a:cs typeface="Arial" charset="0"/>
              </a:defRPr>
            </a:lvl5pPr>
            <a:lvl6pPr marL="2514600" indent="-228600" defTabSz="606425" eaLnBrk="0" fontAlgn="base" hangingPunct="0">
              <a:spcBef>
                <a:spcPct val="0"/>
              </a:spcBef>
              <a:spcAft>
                <a:spcPct val="0"/>
              </a:spcAft>
              <a:defRPr sz="1200">
                <a:solidFill>
                  <a:schemeClr val="tx1"/>
                </a:solidFill>
                <a:latin typeface="Arial" charset="0"/>
                <a:cs typeface="Arial" charset="0"/>
              </a:defRPr>
            </a:lvl6pPr>
            <a:lvl7pPr marL="2971800" indent="-228600" defTabSz="606425" eaLnBrk="0" fontAlgn="base" hangingPunct="0">
              <a:spcBef>
                <a:spcPct val="0"/>
              </a:spcBef>
              <a:spcAft>
                <a:spcPct val="0"/>
              </a:spcAft>
              <a:defRPr sz="1200">
                <a:solidFill>
                  <a:schemeClr val="tx1"/>
                </a:solidFill>
                <a:latin typeface="Arial" charset="0"/>
                <a:cs typeface="Arial" charset="0"/>
              </a:defRPr>
            </a:lvl7pPr>
            <a:lvl8pPr marL="3429000" indent="-228600" defTabSz="606425" eaLnBrk="0" fontAlgn="base" hangingPunct="0">
              <a:spcBef>
                <a:spcPct val="0"/>
              </a:spcBef>
              <a:spcAft>
                <a:spcPct val="0"/>
              </a:spcAft>
              <a:defRPr sz="1200">
                <a:solidFill>
                  <a:schemeClr val="tx1"/>
                </a:solidFill>
                <a:latin typeface="Arial" charset="0"/>
                <a:cs typeface="Arial" charset="0"/>
              </a:defRPr>
            </a:lvl8pPr>
            <a:lvl9pPr marL="3886200" indent="-228600" defTabSz="606425" eaLnBrk="0" fontAlgn="base" hangingPunct="0">
              <a:spcBef>
                <a:spcPct val="0"/>
              </a:spcBef>
              <a:spcAft>
                <a:spcPct val="0"/>
              </a:spcAft>
              <a:defRPr sz="1200">
                <a:solidFill>
                  <a:schemeClr val="tx1"/>
                </a:solidFill>
                <a:latin typeface="Arial" charset="0"/>
                <a:cs typeface="Arial" charset="0"/>
              </a:defRPr>
            </a:lvl9pPr>
          </a:lstStyle>
          <a:p>
            <a:r>
              <a:rPr kumimoji="1" lang="en-AU" altLang="en-US" sz="1400" b="1"/>
              <a:t>Subsidiaries/LP</a:t>
            </a:r>
          </a:p>
        </p:txBody>
      </p:sp>
      <p:sp>
        <p:nvSpPr>
          <p:cNvPr id="131076" name="Rectangle 5"/>
          <p:cNvSpPr>
            <a:spLocks noChangeArrowheads="1"/>
          </p:cNvSpPr>
          <p:nvPr/>
        </p:nvSpPr>
        <p:spPr bwMode="auto">
          <a:xfrm>
            <a:off x="3689350" y="2236788"/>
            <a:ext cx="1165225" cy="520700"/>
          </a:xfrm>
          <a:prstGeom prst="rect">
            <a:avLst/>
          </a:prstGeom>
          <a:noFill/>
          <a:ln w="57150" cmpd="thinThick">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71974" tIns="35356" rIns="71974" bIns="35356">
            <a:spAutoFit/>
          </a:bodyPr>
          <a:lstStyle>
            <a:lvl1pPr defTabSz="606425" eaLnBrk="0" hangingPunct="0">
              <a:defRPr sz="1200">
                <a:solidFill>
                  <a:schemeClr val="tx1"/>
                </a:solidFill>
                <a:latin typeface="Arial" charset="0"/>
                <a:cs typeface="Arial" charset="0"/>
              </a:defRPr>
            </a:lvl1pPr>
            <a:lvl2pPr marL="742950" indent="-285750" defTabSz="606425" eaLnBrk="0" hangingPunct="0">
              <a:defRPr sz="1200">
                <a:solidFill>
                  <a:schemeClr val="tx1"/>
                </a:solidFill>
                <a:latin typeface="Arial" charset="0"/>
                <a:cs typeface="Arial" charset="0"/>
              </a:defRPr>
            </a:lvl2pPr>
            <a:lvl3pPr marL="1143000" indent="-228600" defTabSz="606425" eaLnBrk="0" hangingPunct="0">
              <a:defRPr sz="1200">
                <a:solidFill>
                  <a:schemeClr val="tx1"/>
                </a:solidFill>
                <a:latin typeface="Arial" charset="0"/>
                <a:cs typeface="Arial" charset="0"/>
              </a:defRPr>
            </a:lvl3pPr>
            <a:lvl4pPr marL="1600200" indent="-228600" defTabSz="606425" eaLnBrk="0" hangingPunct="0">
              <a:defRPr sz="1200">
                <a:solidFill>
                  <a:schemeClr val="tx1"/>
                </a:solidFill>
                <a:latin typeface="Arial" charset="0"/>
                <a:cs typeface="Arial" charset="0"/>
              </a:defRPr>
            </a:lvl4pPr>
            <a:lvl5pPr marL="2057400" indent="-228600" defTabSz="606425" eaLnBrk="0" hangingPunct="0">
              <a:defRPr sz="1200">
                <a:solidFill>
                  <a:schemeClr val="tx1"/>
                </a:solidFill>
                <a:latin typeface="Arial" charset="0"/>
                <a:cs typeface="Arial" charset="0"/>
              </a:defRPr>
            </a:lvl5pPr>
            <a:lvl6pPr marL="2514600" indent="-228600" defTabSz="606425" eaLnBrk="0" fontAlgn="base" hangingPunct="0">
              <a:spcBef>
                <a:spcPct val="0"/>
              </a:spcBef>
              <a:spcAft>
                <a:spcPct val="0"/>
              </a:spcAft>
              <a:defRPr sz="1200">
                <a:solidFill>
                  <a:schemeClr val="tx1"/>
                </a:solidFill>
                <a:latin typeface="Arial" charset="0"/>
                <a:cs typeface="Arial" charset="0"/>
              </a:defRPr>
            </a:lvl6pPr>
            <a:lvl7pPr marL="2971800" indent="-228600" defTabSz="606425" eaLnBrk="0" fontAlgn="base" hangingPunct="0">
              <a:spcBef>
                <a:spcPct val="0"/>
              </a:spcBef>
              <a:spcAft>
                <a:spcPct val="0"/>
              </a:spcAft>
              <a:defRPr sz="1200">
                <a:solidFill>
                  <a:schemeClr val="tx1"/>
                </a:solidFill>
                <a:latin typeface="Arial" charset="0"/>
                <a:cs typeface="Arial" charset="0"/>
              </a:defRPr>
            </a:lvl7pPr>
            <a:lvl8pPr marL="3429000" indent="-228600" defTabSz="606425" eaLnBrk="0" fontAlgn="base" hangingPunct="0">
              <a:spcBef>
                <a:spcPct val="0"/>
              </a:spcBef>
              <a:spcAft>
                <a:spcPct val="0"/>
              </a:spcAft>
              <a:defRPr sz="1200">
                <a:solidFill>
                  <a:schemeClr val="tx1"/>
                </a:solidFill>
                <a:latin typeface="Arial" charset="0"/>
                <a:cs typeface="Arial" charset="0"/>
              </a:defRPr>
            </a:lvl8pPr>
            <a:lvl9pPr marL="3886200" indent="-228600" defTabSz="606425" eaLnBrk="0" fontAlgn="base" hangingPunct="0">
              <a:spcBef>
                <a:spcPct val="0"/>
              </a:spcBef>
              <a:spcAft>
                <a:spcPct val="0"/>
              </a:spcAft>
              <a:defRPr sz="1200">
                <a:solidFill>
                  <a:schemeClr val="tx1"/>
                </a:solidFill>
                <a:latin typeface="Arial" charset="0"/>
                <a:cs typeface="Arial" charset="0"/>
              </a:defRPr>
            </a:lvl9pPr>
          </a:lstStyle>
          <a:p>
            <a:pPr algn="ctr"/>
            <a:r>
              <a:rPr kumimoji="1" lang="en-AU" altLang="en-US" sz="1600" b="1"/>
              <a:t>SIFC</a:t>
            </a:r>
          </a:p>
          <a:p>
            <a:pPr algn="ctr"/>
            <a:r>
              <a:rPr kumimoji="1" lang="en-AU" altLang="en-US" sz="1300" b="1"/>
              <a:t>92% Debt</a:t>
            </a:r>
          </a:p>
        </p:txBody>
      </p:sp>
      <p:sp>
        <p:nvSpPr>
          <p:cNvPr id="131077" name="Rectangle 6"/>
          <p:cNvSpPr>
            <a:spLocks noChangeArrowheads="1"/>
          </p:cNvSpPr>
          <p:nvPr/>
        </p:nvSpPr>
        <p:spPr bwMode="auto">
          <a:xfrm>
            <a:off x="5922963" y="1447800"/>
            <a:ext cx="3122612" cy="990600"/>
          </a:xfrm>
          <a:prstGeom prst="rect">
            <a:avLst/>
          </a:prstGeom>
          <a:noFill/>
          <a:ln w="12700">
            <a:solidFill>
              <a:schemeClr val="tx1"/>
            </a:solidFill>
            <a:prstDash val="dashDot"/>
            <a:miter lim="800000"/>
            <a:headEnd/>
            <a:tailEnd/>
          </a:ln>
          <a:extLst>
            <a:ext uri="{909E8E84-426E-40DD-AFC4-6F175D3DCCD1}">
              <a14:hiddenFill xmlns:a14="http://schemas.microsoft.com/office/drawing/2010/main">
                <a:solidFill>
                  <a:srgbClr val="FFFFFF"/>
                </a:solidFill>
              </a14:hiddenFill>
            </a:ext>
          </a:extLst>
        </p:spPr>
        <p:txBody>
          <a:bodyPr wrap="none" lIns="71974" tIns="35356" rIns="71974" bIns="35356">
            <a:spAutoFit/>
          </a:bodyPr>
          <a:lstStyle>
            <a:lvl1pPr defTabSz="606425" eaLnBrk="0" hangingPunct="0">
              <a:defRPr sz="1200">
                <a:solidFill>
                  <a:schemeClr val="tx1"/>
                </a:solidFill>
                <a:latin typeface="Arial" charset="0"/>
                <a:cs typeface="Arial" charset="0"/>
              </a:defRPr>
            </a:lvl1pPr>
            <a:lvl2pPr marL="742950" indent="-285750" defTabSz="606425" eaLnBrk="0" hangingPunct="0">
              <a:defRPr sz="1200">
                <a:solidFill>
                  <a:schemeClr val="tx1"/>
                </a:solidFill>
                <a:latin typeface="Arial" charset="0"/>
                <a:cs typeface="Arial" charset="0"/>
              </a:defRPr>
            </a:lvl2pPr>
            <a:lvl3pPr marL="1143000" indent="-228600" defTabSz="606425" eaLnBrk="0" hangingPunct="0">
              <a:defRPr sz="1200">
                <a:solidFill>
                  <a:schemeClr val="tx1"/>
                </a:solidFill>
                <a:latin typeface="Arial" charset="0"/>
                <a:cs typeface="Arial" charset="0"/>
              </a:defRPr>
            </a:lvl3pPr>
            <a:lvl4pPr marL="1600200" indent="-228600" defTabSz="606425" eaLnBrk="0" hangingPunct="0">
              <a:defRPr sz="1200">
                <a:solidFill>
                  <a:schemeClr val="tx1"/>
                </a:solidFill>
                <a:latin typeface="Arial" charset="0"/>
                <a:cs typeface="Arial" charset="0"/>
              </a:defRPr>
            </a:lvl4pPr>
            <a:lvl5pPr marL="2057400" indent="-228600" defTabSz="606425" eaLnBrk="0" hangingPunct="0">
              <a:defRPr sz="1200">
                <a:solidFill>
                  <a:schemeClr val="tx1"/>
                </a:solidFill>
                <a:latin typeface="Arial" charset="0"/>
                <a:cs typeface="Arial" charset="0"/>
              </a:defRPr>
            </a:lvl5pPr>
            <a:lvl6pPr marL="2514600" indent="-228600" defTabSz="606425" eaLnBrk="0" fontAlgn="base" hangingPunct="0">
              <a:spcBef>
                <a:spcPct val="0"/>
              </a:spcBef>
              <a:spcAft>
                <a:spcPct val="0"/>
              </a:spcAft>
              <a:defRPr sz="1200">
                <a:solidFill>
                  <a:schemeClr val="tx1"/>
                </a:solidFill>
                <a:latin typeface="Arial" charset="0"/>
                <a:cs typeface="Arial" charset="0"/>
              </a:defRPr>
            </a:lvl6pPr>
            <a:lvl7pPr marL="2971800" indent="-228600" defTabSz="606425" eaLnBrk="0" fontAlgn="base" hangingPunct="0">
              <a:spcBef>
                <a:spcPct val="0"/>
              </a:spcBef>
              <a:spcAft>
                <a:spcPct val="0"/>
              </a:spcAft>
              <a:defRPr sz="1200">
                <a:solidFill>
                  <a:schemeClr val="tx1"/>
                </a:solidFill>
                <a:latin typeface="Arial" charset="0"/>
                <a:cs typeface="Arial" charset="0"/>
              </a:defRPr>
            </a:lvl7pPr>
            <a:lvl8pPr marL="3429000" indent="-228600" defTabSz="606425" eaLnBrk="0" fontAlgn="base" hangingPunct="0">
              <a:spcBef>
                <a:spcPct val="0"/>
              </a:spcBef>
              <a:spcAft>
                <a:spcPct val="0"/>
              </a:spcAft>
              <a:defRPr sz="1200">
                <a:solidFill>
                  <a:schemeClr val="tx1"/>
                </a:solidFill>
                <a:latin typeface="Arial" charset="0"/>
                <a:cs typeface="Arial" charset="0"/>
              </a:defRPr>
            </a:lvl8pPr>
            <a:lvl9pPr marL="3886200" indent="-228600" defTabSz="606425" eaLnBrk="0" fontAlgn="base" hangingPunct="0">
              <a:spcBef>
                <a:spcPct val="0"/>
              </a:spcBef>
              <a:spcAft>
                <a:spcPct val="0"/>
              </a:spcAft>
              <a:defRPr sz="1200">
                <a:solidFill>
                  <a:schemeClr val="tx1"/>
                </a:solidFill>
                <a:latin typeface="Arial" charset="0"/>
                <a:cs typeface="Arial" charset="0"/>
              </a:defRPr>
            </a:lvl9pPr>
          </a:lstStyle>
          <a:p>
            <a:pPr>
              <a:buFontTx/>
              <a:buChar char="•"/>
            </a:pPr>
            <a:r>
              <a:rPr kumimoji="1" lang="en-AU" altLang="en-US" sz="1600" b="1"/>
              <a:t> US$158m Notes 9yrs</a:t>
            </a:r>
          </a:p>
          <a:p>
            <a:pPr>
              <a:buFontTx/>
              <a:buChar char="•"/>
            </a:pPr>
            <a:r>
              <a:rPr kumimoji="1" lang="en-AU" altLang="en-US" sz="1600" b="1"/>
              <a:t>US$150m Bonds 14 yrs</a:t>
            </a:r>
          </a:p>
          <a:p>
            <a:pPr>
              <a:buFontTx/>
              <a:buChar char="•"/>
            </a:pPr>
            <a:r>
              <a:rPr kumimoji="1" lang="en-AU" altLang="en-US" sz="1600" b="1"/>
              <a:t>US$409m Bonds 20yrs</a:t>
            </a:r>
          </a:p>
          <a:p>
            <a:pPr>
              <a:buFontTx/>
              <a:buChar char="•"/>
            </a:pPr>
            <a:r>
              <a:rPr kumimoji="1" lang="en-AU" altLang="en-US" sz="1600" b="1"/>
              <a:t>US$75m Overrun Debt</a:t>
            </a:r>
          </a:p>
        </p:txBody>
      </p:sp>
      <p:sp>
        <p:nvSpPr>
          <p:cNvPr id="131078" name="Rectangle 7"/>
          <p:cNvSpPr>
            <a:spLocks noChangeArrowheads="1"/>
          </p:cNvSpPr>
          <p:nvPr/>
        </p:nvSpPr>
        <p:spPr bwMode="auto">
          <a:xfrm>
            <a:off x="4933950" y="2790825"/>
            <a:ext cx="1028700" cy="2825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71974" tIns="35356" rIns="71974" bIns="35356">
            <a:spAutoFit/>
          </a:bodyPr>
          <a:lstStyle>
            <a:lvl1pPr defTabSz="606425" eaLnBrk="0" hangingPunct="0">
              <a:defRPr sz="1200">
                <a:solidFill>
                  <a:schemeClr val="tx1"/>
                </a:solidFill>
                <a:latin typeface="Arial" charset="0"/>
                <a:cs typeface="Arial" charset="0"/>
              </a:defRPr>
            </a:lvl1pPr>
            <a:lvl2pPr marL="742950" indent="-285750" defTabSz="606425" eaLnBrk="0" hangingPunct="0">
              <a:defRPr sz="1200">
                <a:solidFill>
                  <a:schemeClr val="tx1"/>
                </a:solidFill>
                <a:latin typeface="Arial" charset="0"/>
                <a:cs typeface="Arial" charset="0"/>
              </a:defRPr>
            </a:lvl2pPr>
            <a:lvl3pPr marL="1143000" indent="-228600" defTabSz="606425" eaLnBrk="0" hangingPunct="0">
              <a:defRPr sz="1200">
                <a:solidFill>
                  <a:schemeClr val="tx1"/>
                </a:solidFill>
                <a:latin typeface="Arial" charset="0"/>
                <a:cs typeface="Arial" charset="0"/>
              </a:defRPr>
            </a:lvl3pPr>
            <a:lvl4pPr marL="1600200" indent="-228600" defTabSz="606425" eaLnBrk="0" hangingPunct="0">
              <a:defRPr sz="1200">
                <a:solidFill>
                  <a:schemeClr val="tx1"/>
                </a:solidFill>
                <a:latin typeface="Arial" charset="0"/>
                <a:cs typeface="Arial" charset="0"/>
              </a:defRPr>
            </a:lvl4pPr>
            <a:lvl5pPr marL="2057400" indent="-228600" defTabSz="606425" eaLnBrk="0" hangingPunct="0">
              <a:defRPr sz="1200">
                <a:solidFill>
                  <a:schemeClr val="tx1"/>
                </a:solidFill>
                <a:latin typeface="Arial" charset="0"/>
                <a:cs typeface="Arial" charset="0"/>
              </a:defRPr>
            </a:lvl5pPr>
            <a:lvl6pPr marL="2514600" indent="-228600" defTabSz="606425" eaLnBrk="0" fontAlgn="base" hangingPunct="0">
              <a:spcBef>
                <a:spcPct val="0"/>
              </a:spcBef>
              <a:spcAft>
                <a:spcPct val="0"/>
              </a:spcAft>
              <a:defRPr sz="1200">
                <a:solidFill>
                  <a:schemeClr val="tx1"/>
                </a:solidFill>
                <a:latin typeface="Arial" charset="0"/>
                <a:cs typeface="Arial" charset="0"/>
              </a:defRPr>
            </a:lvl6pPr>
            <a:lvl7pPr marL="2971800" indent="-228600" defTabSz="606425" eaLnBrk="0" fontAlgn="base" hangingPunct="0">
              <a:spcBef>
                <a:spcPct val="0"/>
              </a:spcBef>
              <a:spcAft>
                <a:spcPct val="0"/>
              </a:spcAft>
              <a:defRPr sz="1200">
                <a:solidFill>
                  <a:schemeClr val="tx1"/>
                </a:solidFill>
                <a:latin typeface="Arial" charset="0"/>
                <a:cs typeface="Arial" charset="0"/>
              </a:defRPr>
            </a:lvl7pPr>
            <a:lvl8pPr marL="3429000" indent="-228600" defTabSz="606425" eaLnBrk="0" fontAlgn="base" hangingPunct="0">
              <a:spcBef>
                <a:spcPct val="0"/>
              </a:spcBef>
              <a:spcAft>
                <a:spcPct val="0"/>
              </a:spcAft>
              <a:defRPr sz="1200">
                <a:solidFill>
                  <a:schemeClr val="tx1"/>
                </a:solidFill>
                <a:latin typeface="Arial" charset="0"/>
                <a:cs typeface="Arial" charset="0"/>
              </a:defRPr>
            </a:lvl8pPr>
            <a:lvl9pPr marL="3886200" indent="-228600" defTabSz="606425" eaLnBrk="0" fontAlgn="base" hangingPunct="0">
              <a:spcBef>
                <a:spcPct val="0"/>
              </a:spcBef>
              <a:spcAft>
                <a:spcPct val="0"/>
              </a:spcAft>
              <a:defRPr sz="1200">
                <a:solidFill>
                  <a:schemeClr val="tx1"/>
                </a:solidFill>
                <a:latin typeface="Arial" charset="0"/>
                <a:cs typeface="Arial" charset="0"/>
              </a:defRPr>
            </a:lvl9pPr>
          </a:lstStyle>
          <a:p>
            <a:r>
              <a:rPr kumimoji="1" lang="en-AU" altLang="en-US" sz="1400" b="1"/>
              <a:t>Trustee</a:t>
            </a:r>
          </a:p>
        </p:txBody>
      </p:sp>
      <p:sp>
        <p:nvSpPr>
          <p:cNvPr id="4117512" name="Rectangle 8"/>
          <p:cNvSpPr>
            <a:spLocks noChangeArrowheads="1"/>
          </p:cNvSpPr>
          <p:nvPr/>
        </p:nvSpPr>
        <p:spPr bwMode="auto">
          <a:xfrm>
            <a:off x="3619500" y="3270250"/>
            <a:ext cx="1285875" cy="581025"/>
          </a:xfrm>
          <a:prstGeom prst="rect">
            <a:avLst/>
          </a:prstGeom>
          <a:noFill/>
          <a:ln w="76200" cmpd="tri">
            <a:solidFill>
              <a:schemeClr val="tx1"/>
            </a:solidFill>
            <a:miter lim="800000"/>
            <a:headEnd/>
            <a:tailEnd/>
          </a:ln>
          <a:effectLst/>
        </p:spPr>
        <p:txBody>
          <a:bodyPr wrap="none" lIns="71974" tIns="35356" rIns="71974" bIns="35356">
            <a:spAutoFit/>
          </a:bodyPr>
          <a:lstStyle/>
          <a:p>
            <a:pPr algn="ctr" defTabSz="606425" eaLnBrk="0" hangingPunct="0">
              <a:defRPr/>
            </a:pPr>
            <a:r>
              <a:rPr kumimoji="1" lang="en-AU" sz="1600" b="1" dirty="0">
                <a:effectLst>
                  <a:outerShdw blurRad="38100" dist="38100" dir="2700000" algn="tl">
                    <a:srgbClr val="C0C0C0"/>
                  </a:outerShdw>
                </a:effectLst>
                <a:latin typeface="Arial" pitchFamily="34" charset="0"/>
                <a:cs typeface="+mn-cs"/>
              </a:rPr>
              <a:t>1000MW</a:t>
            </a:r>
          </a:p>
          <a:p>
            <a:pPr algn="ctr" defTabSz="606425" eaLnBrk="0" hangingPunct="0">
              <a:defRPr/>
            </a:pPr>
            <a:r>
              <a:rPr kumimoji="1" lang="en-AU" sz="1600" b="1" dirty="0" err="1">
                <a:effectLst>
                  <a:outerShdw blurRad="38100" dist="38100" dir="2700000" algn="tl">
                    <a:srgbClr val="C0C0C0"/>
                  </a:outerShdw>
                </a:effectLst>
                <a:latin typeface="Arial" pitchFamily="34" charset="0"/>
                <a:cs typeface="+mn-cs"/>
              </a:rPr>
              <a:t>Cogen</a:t>
            </a:r>
            <a:endParaRPr kumimoji="1" lang="en-AU" sz="1600" b="1" dirty="0">
              <a:effectLst>
                <a:outerShdw blurRad="38100" dist="38100" dir="2700000" algn="tl">
                  <a:srgbClr val="C0C0C0"/>
                </a:outerShdw>
              </a:effectLst>
              <a:latin typeface="Arial" pitchFamily="34" charset="0"/>
              <a:cs typeface="+mn-cs"/>
            </a:endParaRPr>
          </a:p>
        </p:txBody>
      </p:sp>
      <p:sp>
        <p:nvSpPr>
          <p:cNvPr id="131080" name="Rectangle 9"/>
          <p:cNvSpPr>
            <a:spLocks noChangeArrowheads="1"/>
          </p:cNvSpPr>
          <p:nvPr/>
        </p:nvSpPr>
        <p:spPr bwMode="auto">
          <a:xfrm>
            <a:off x="1890713" y="3200400"/>
            <a:ext cx="1328737" cy="617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71974" tIns="35356" rIns="71974" bIns="35356">
            <a:spAutoFit/>
          </a:bodyPr>
          <a:lstStyle>
            <a:lvl1pPr defTabSz="606425" eaLnBrk="0" hangingPunct="0">
              <a:defRPr sz="1200">
                <a:solidFill>
                  <a:schemeClr val="tx1"/>
                </a:solidFill>
                <a:latin typeface="Arial" charset="0"/>
                <a:cs typeface="Arial" charset="0"/>
              </a:defRPr>
            </a:lvl1pPr>
            <a:lvl2pPr marL="742950" indent="-285750" defTabSz="606425" eaLnBrk="0" hangingPunct="0">
              <a:defRPr sz="1200">
                <a:solidFill>
                  <a:schemeClr val="tx1"/>
                </a:solidFill>
                <a:latin typeface="Arial" charset="0"/>
                <a:cs typeface="Arial" charset="0"/>
              </a:defRPr>
            </a:lvl2pPr>
            <a:lvl3pPr marL="1143000" indent="-228600" defTabSz="606425" eaLnBrk="0" hangingPunct="0">
              <a:defRPr sz="1200">
                <a:solidFill>
                  <a:schemeClr val="tx1"/>
                </a:solidFill>
                <a:latin typeface="Arial" charset="0"/>
                <a:cs typeface="Arial" charset="0"/>
              </a:defRPr>
            </a:lvl3pPr>
            <a:lvl4pPr marL="1600200" indent="-228600" defTabSz="606425" eaLnBrk="0" hangingPunct="0">
              <a:defRPr sz="1200">
                <a:solidFill>
                  <a:schemeClr val="tx1"/>
                </a:solidFill>
                <a:latin typeface="Arial" charset="0"/>
                <a:cs typeface="Arial" charset="0"/>
              </a:defRPr>
            </a:lvl4pPr>
            <a:lvl5pPr marL="2057400" indent="-228600" defTabSz="606425" eaLnBrk="0" hangingPunct="0">
              <a:defRPr sz="1200">
                <a:solidFill>
                  <a:schemeClr val="tx1"/>
                </a:solidFill>
                <a:latin typeface="Arial" charset="0"/>
                <a:cs typeface="Arial" charset="0"/>
              </a:defRPr>
            </a:lvl5pPr>
            <a:lvl6pPr marL="2514600" indent="-228600" defTabSz="606425" eaLnBrk="0" fontAlgn="base" hangingPunct="0">
              <a:spcBef>
                <a:spcPct val="0"/>
              </a:spcBef>
              <a:spcAft>
                <a:spcPct val="0"/>
              </a:spcAft>
              <a:defRPr sz="1200">
                <a:solidFill>
                  <a:schemeClr val="tx1"/>
                </a:solidFill>
                <a:latin typeface="Arial" charset="0"/>
                <a:cs typeface="Arial" charset="0"/>
              </a:defRPr>
            </a:lvl6pPr>
            <a:lvl7pPr marL="2971800" indent="-228600" defTabSz="606425" eaLnBrk="0" fontAlgn="base" hangingPunct="0">
              <a:spcBef>
                <a:spcPct val="0"/>
              </a:spcBef>
              <a:spcAft>
                <a:spcPct val="0"/>
              </a:spcAft>
              <a:defRPr sz="1200">
                <a:solidFill>
                  <a:schemeClr val="tx1"/>
                </a:solidFill>
                <a:latin typeface="Arial" charset="0"/>
                <a:cs typeface="Arial" charset="0"/>
              </a:defRPr>
            </a:lvl7pPr>
            <a:lvl8pPr marL="3429000" indent="-228600" defTabSz="606425" eaLnBrk="0" fontAlgn="base" hangingPunct="0">
              <a:spcBef>
                <a:spcPct val="0"/>
              </a:spcBef>
              <a:spcAft>
                <a:spcPct val="0"/>
              </a:spcAft>
              <a:defRPr sz="1200">
                <a:solidFill>
                  <a:schemeClr val="tx1"/>
                </a:solidFill>
                <a:latin typeface="Arial" charset="0"/>
                <a:cs typeface="Arial" charset="0"/>
              </a:defRPr>
            </a:lvl8pPr>
            <a:lvl9pPr marL="3886200" indent="-228600" defTabSz="606425" eaLnBrk="0" fontAlgn="base" hangingPunct="0">
              <a:spcBef>
                <a:spcPct val="0"/>
              </a:spcBef>
              <a:spcAft>
                <a:spcPct val="0"/>
              </a:spcAft>
              <a:defRPr sz="1200">
                <a:solidFill>
                  <a:schemeClr val="tx1"/>
                </a:solidFill>
                <a:latin typeface="Arial" charset="0"/>
                <a:cs typeface="Arial" charset="0"/>
              </a:defRPr>
            </a:lvl9pPr>
          </a:lstStyle>
          <a:p>
            <a:r>
              <a:rPr kumimoji="1" lang="en-AU" altLang="en-US" sz="1300" b="1"/>
              <a:t>20-yr Gas</a:t>
            </a:r>
          </a:p>
          <a:p>
            <a:r>
              <a:rPr kumimoji="1" lang="en-AU" altLang="en-US" sz="1300" b="1"/>
              <a:t>Supply Ag’t</a:t>
            </a:r>
          </a:p>
          <a:p>
            <a:r>
              <a:rPr kumimoji="1" lang="en-AU" altLang="en-US" sz="1300" b="1"/>
              <a:t>(+damages)</a:t>
            </a:r>
          </a:p>
        </p:txBody>
      </p:sp>
      <p:sp>
        <p:nvSpPr>
          <p:cNvPr id="131081" name="Rectangle 10"/>
          <p:cNvSpPr>
            <a:spLocks noChangeArrowheads="1"/>
          </p:cNvSpPr>
          <p:nvPr/>
        </p:nvSpPr>
        <p:spPr bwMode="auto">
          <a:xfrm>
            <a:off x="414338" y="3379788"/>
            <a:ext cx="908050" cy="314325"/>
          </a:xfrm>
          <a:prstGeom prst="rect">
            <a:avLst/>
          </a:prstGeom>
          <a:noFill/>
          <a:ln w="57150" cmpd="thinThick">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71974" tIns="35356" rIns="71974" bIns="35356">
            <a:spAutoFit/>
          </a:bodyPr>
          <a:lstStyle>
            <a:lvl1pPr defTabSz="606425" eaLnBrk="0" hangingPunct="0">
              <a:defRPr sz="1200">
                <a:solidFill>
                  <a:schemeClr val="tx1"/>
                </a:solidFill>
                <a:latin typeface="Arial" charset="0"/>
                <a:cs typeface="Arial" charset="0"/>
              </a:defRPr>
            </a:lvl1pPr>
            <a:lvl2pPr marL="742950" indent="-285750" defTabSz="606425" eaLnBrk="0" hangingPunct="0">
              <a:defRPr sz="1200">
                <a:solidFill>
                  <a:schemeClr val="tx1"/>
                </a:solidFill>
                <a:latin typeface="Arial" charset="0"/>
                <a:cs typeface="Arial" charset="0"/>
              </a:defRPr>
            </a:lvl2pPr>
            <a:lvl3pPr marL="1143000" indent="-228600" defTabSz="606425" eaLnBrk="0" hangingPunct="0">
              <a:defRPr sz="1200">
                <a:solidFill>
                  <a:schemeClr val="tx1"/>
                </a:solidFill>
                <a:latin typeface="Arial" charset="0"/>
                <a:cs typeface="Arial" charset="0"/>
              </a:defRPr>
            </a:lvl3pPr>
            <a:lvl4pPr marL="1600200" indent="-228600" defTabSz="606425" eaLnBrk="0" hangingPunct="0">
              <a:defRPr sz="1200">
                <a:solidFill>
                  <a:schemeClr val="tx1"/>
                </a:solidFill>
                <a:latin typeface="Arial" charset="0"/>
                <a:cs typeface="Arial" charset="0"/>
              </a:defRPr>
            </a:lvl4pPr>
            <a:lvl5pPr marL="2057400" indent="-228600" defTabSz="606425" eaLnBrk="0" hangingPunct="0">
              <a:defRPr sz="1200">
                <a:solidFill>
                  <a:schemeClr val="tx1"/>
                </a:solidFill>
                <a:latin typeface="Arial" charset="0"/>
                <a:cs typeface="Arial" charset="0"/>
              </a:defRPr>
            </a:lvl5pPr>
            <a:lvl6pPr marL="2514600" indent="-228600" defTabSz="606425" eaLnBrk="0" fontAlgn="base" hangingPunct="0">
              <a:spcBef>
                <a:spcPct val="0"/>
              </a:spcBef>
              <a:spcAft>
                <a:spcPct val="0"/>
              </a:spcAft>
              <a:defRPr sz="1200">
                <a:solidFill>
                  <a:schemeClr val="tx1"/>
                </a:solidFill>
                <a:latin typeface="Arial" charset="0"/>
                <a:cs typeface="Arial" charset="0"/>
              </a:defRPr>
            </a:lvl6pPr>
            <a:lvl7pPr marL="2971800" indent="-228600" defTabSz="606425" eaLnBrk="0" fontAlgn="base" hangingPunct="0">
              <a:spcBef>
                <a:spcPct val="0"/>
              </a:spcBef>
              <a:spcAft>
                <a:spcPct val="0"/>
              </a:spcAft>
              <a:defRPr sz="1200">
                <a:solidFill>
                  <a:schemeClr val="tx1"/>
                </a:solidFill>
                <a:latin typeface="Arial" charset="0"/>
                <a:cs typeface="Arial" charset="0"/>
              </a:defRPr>
            </a:lvl7pPr>
            <a:lvl8pPr marL="3429000" indent="-228600" defTabSz="606425" eaLnBrk="0" fontAlgn="base" hangingPunct="0">
              <a:spcBef>
                <a:spcPct val="0"/>
              </a:spcBef>
              <a:spcAft>
                <a:spcPct val="0"/>
              </a:spcAft>
              <a:defRPr sz="1200">
                <a:solidFill>
                  <a:schemeClr val="tx1"/>
                </a:solidFill>
                <a:latin typeface="Arial" charset="0"/>
                <a:cs typeface="Arial" charset="0"/>
              </a:defRPr>
            </a:lvl8pPr>
            <a:lvl9pPr marL="3886200" indent="-228600" defTabSz="606425" eaLnBrk="0" fontAlgn="base" hangingPunct="0">
              <a:spcBef>
                <a:spcPct val="0"/>
              </a:spcBef>
              <a:spcAft>
                <a:spcPct val="0"/>
              </a:spcAft>
              <a:defRPr sz="1200">
                <a:solidFill>
                  <a:schemeClr val="tx1"/>
                </a:solidFill>
                <a:latin typeface="Arial" charset="0"/>
                <a:cs typeface="Arial" charset="0"/>
              </a:defRPr>
            </a:lvl9pPr>
          </a:lstStyle>
          <a:p>
            <a:r>
              <a:rPr kumimoji="1" lang="en-AU" altLang="en-US" sz="1400" b="1"/>
              <a:t>Enron</a:t>
            </a:r>
          </a:p>
        </p:txBody>
      </p:sp>
      <p:sp>
        <p:nvSpPr>
          <p:cNvPr id="131082" name="Rectangle 11"/>
          <p:cNvSpPr>
            <a:spLocks noChangeArrowheads="1"/>
          </p:cNvSpPr>
          <p:nvPr/>
        </p:nvSpPr>
        <p:spPr bwMode="auto">
          <a:xfrm>
            <a:off x="285750" y="2393950"/>
            <a:ext cx="1200150"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71974" tIns="35356" rIns="71974" bIns="35356">
            <a:spAutoFit/>
          </a:bodyPr>
          <a:lstStyle>
            <a:lvl1pPr defTabSz="606425" eaLnBrk="0" hangingPunct="0">
              <a:defRPr sz="1200">
                <a:solidFill>
                  <a:schemeClr val="tx1"/>
                </a:solidFill>
                <a:latin typeface="Arial" charset="0"/>
                <a:cs typeface="Arial" charset="0"/>
              </a:defRPr>
            </a:lvl1pPr>
            <a:lvl2pPr marL="742950" indent="-285750" defTabSz="606425" eaLnBrk="0" hangingPunct="0">
              <a:defRPr sz="1200">
                <a:solidFill>
                  <a:schemeClr val="tx1"/>
                </a:solidFill>
                <a:latin typeface="Arial" charset="0"/>
                <a:cs typeface="Arial" charset="0"/>
              </a:defRPr>
            </a:lvl2pPr>
            <a:lvl3pPr marL="1143000" indent="-228600" defTabSz="606425" eaLnBrk="0" hangingPunct="0">
              <a:defRPr sz="1200">
                <a:solidFill>
                  <a:schemeClr val="tx1"/>
                </a:solidFill>
                <a:latin typeface="Arial" charset="0"/>
                <a:cs typeface="Arial" charset="0"/>
              </a:defRPr>
            </a:lvl3pPr>
            <a:lvl4pPr marL="1600200" indent="-228600" defTabSz="606425" eaLnBrk="0" hangingPunct="0">
              <a:defRPr sz="1200">
                <a:solidFill>
                  <a:schemeClr val="tx1"/>
                </a:solidFill>
                <a:latin typeface="Arial" charset="0"/>
                <a:cs typeface="Arial" charset="0"/>
              </a:defRPr>
            </a:lvl4pPr>
            <a:lvl5pPr marL="2057400" indent="-228600" defTabSz="606425" eaLnBrk="0" hangingPunct="0">
              <a:defRPr sz="1200">
                <a:solidFill>
                  <a:schemeClr val="tx1"/>
                </a:solidFill>
                <a:latin typeface="Arial" charset="0"/>
                <a:cs typeface="Arial" charset="0"/>
              </a:defRPr>
            </a:lvl5pPr>
            <a:lvl6pPr marL="2514600" indent="-228600" defTabSz="606425" eaLnBrk="0" fontAlgn="base" hangingPunct="0">
              <a:spcBef>
                <a:spcPct val="0"/>
              </a:spcBef>
              <a:spcAft>
                <a:spcPct val="0"/>
              </a:spcAft>
              <a:defRPr sz="1200">
                <a:solidFill>
                  <a:schemeClr val="tx1"/>
                </a:solidFill>
                <a:latin typeface="Arial" charset="0"/>
                <a:cs typeface="Arial" charset="0"/>
              </a:defRPr>
            </a:lvl6pPr>
            <a:lvl7pPr marL="2971800" indent="-228600" defTabSz="606425" eaLnBrk="0" fontAlgn="base" hangingPunct="0">
              <a:spcBef>
                <a:spcPct val="0"/>
              </a:spcBef>
              <a:spcAft>
                <a:spcPct val="0"/>
              </a:spcAft>
              <a:defRPr sz="1200">
                <a:solidFill>
                  <a:schemeClr val="tx1"/>
                </a:solidFill>
                <a:latin typeface="Arial" charset="0"/>
                <a:cs typeface="Arial" charset="0"/>
              </a:defRPr>
            </a:lvl7pPr>
            <a:lvl8pPr marL="3429000" indent="-228600" defTabSz="606425" eaLnBrk="0" fontAlgn="base" hangingPunct="0">
              <a:spcBef>
                <a:spcPct val="0"/>
              </a:spcBef>
              <a:spcAft>
                <a:spcPct val="0"/>
              </a:spcAft>
              <a:defRPr sz="1200">
                <a:solidFill>
                  <a:schemeClr val="tx1"/>
                </a:solidFill>
                <a:latin typeface="Arial" charset="0"/>
                <a:cs typeface="Arial" charset="0"/>
              </a:defRPr>
            </a:lvl8pPr>
            <a:lvl9pPr marL="3886200" indent="-228600" defTabSz="606425" eaLnBrk="0" fontAlgn="base" hangingPunct="0">
              <a:spcBef>
                <a:spcPct val="0"/>
              </a:spcBef>
              <a:spcAft>
                <a:spcPct val="0"/>
              </a:spcAft>
              <a:defRPr sz="1200">
                <a:solidFill>
                  <a:schemeClr val="tx1"/>
                </a:solidFill>
                <a:latin typeface="Arial" charset="0"/>
                <a:cs typeface="Arial" charset="0"/>
              </a:defRPr>
            </a:lvl9pPr>
          </a:lstStyle>
          <a:p>
            <a:r>
              <a:rPr kumimoji="1" lang="en-AU" altLang="en-US" sz="1300" b="1"/>
              <a:t> 3 Pipeline</a:t>
            </a:r>
          </a:p>
          <a:p>
            <a:r>
              <a:rPr kumimoji="1" lang="en-AU" altLang="en-US" sz="1300" b="1"/>
              <a:t>Contracts</a:t>
            </a:r>
          </a:p>
        </p:txBody>
      </p:sp>
      <p:sp>
        <p:nvSpPr>
          <p:cNvPr id="131083" name="Rectangle 12"/>
          <p:cNvSpPr>
            <a:spLocks noChangeArrowheads="1"/>
          </p:cNvSpPr>
          <p:nvPr/>
        </p:nvSpPr>
        <p:spPr bwMode="auto">
          <a:xfrm>
            <a:off x="1503363" y="4367213"/>
            <a:ext cx="1622425"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71974" tIns="35356" rIns="71974" bIns="35356">
            <a:spAutoFit/>
          </a:bodyPr>
          <a:lstStyle>
            <a:lvl1pPr defTabSz="606425" eaLnBrk="0" hangingPunct="0">
              <a:defRPr sz="1200">
                <a:solidFill>
                  <a:schemeClr val="tx1"/>
                </a:solidFill>
                <a:latin typeface="Arial" charset="0"/>
                <a:cs typeface="Arial" charset="0"/>
              </a:defRPr>
            </a:lvl1pPr>
            <a:lvl2pPr marL="742950" indent="-285750" defTabSz="606425" eaLnBrk="0" hangingPunct="0">
              <a:defRPr sz="1200">
                <a:solidFill>
                  <a:schemeClr val="tx1"/>
                </a:solidFill>
                <a:latin typeface="Arial" charset="0"/>
                <a:cs typeface="Arial" charset="0"/>
              </a:defRPr>
            </a:lvl2pPr>
            <a:lvl3pPr marL="1143000" indent="-228600" defTabSz="606425" eaLnBrk="0" hangingPunct="0">
              <a:defRPr sz="1200">
                <a:solidFill>
                  <a:schemeClr val="tx1"/>
                </a:solidFill>
                <a:latin typeface="Arial" charset="0"/>
                <a:cs typeface="Arial" charset="0"/>
              </a:defRPr>
            </a:lvl3pPr>
            <a:lvl4pPr marL="1600200" indent="-228600" defTabSz="606425" eaLnBrk="0" hangingPunct="0">
              <a:defRPr sz="1200">
                <a:solidFill>
                  <a:schemeClr val="tx1"/>
                </a:solidFill>
                <a:latin typeface="Arial" charset="0"/>
                <a:cs typeface="Arial" charset="0"/>
              </a:defRPr>
            </a:lvl4pPr>
            <a:lvl5pPr marL="2057400" indent="-228600" defTabSz="606425" eaLnBrk="0" hangingPunct="0">
              <a:defRPr sz="1200">
                <a:solidFill>
                  <a:schemeClr val="tx1"/>
                </a:solidFill>
                <a:latin typeface="Arial" charset="0"/>
                <a:cs typeface="Arial" charset="0"/>
              </a:defRPr>
            </a:lvl5pPr>
            <a:lvl6pPr marL="2514600" indent="-228600" defTabSz="606425" eaLnBrk="0" fontAlgn="base" hangingPunct="0">
              <a:spcBef>
                <a:spcPct val="0"/>
              </a:spcBef>
              <a:spcAft>
                <a:spcPct val="0"/>
              </a:spcAft>
              <a:defRPr sz="1200">
                <a:solidFill>
                  <a:schemeClr val="tx1"/>
                </a:solidFill>
                <a:latin typeface="Arial" charset="0"/>
                <a:cs typeface="Arial" charset="0"/>
              </a:defRPr>
            </a:lvl6pPr>
            <a:lvl7pPr marL="2971800" indent="-228600" defTabSz="606425" eaLnBrk="0" fontAlgn="base" hangingPunct="0">
              <a:spcBef>
                <a:spcPct val="0"/>
              </a:spcBef>
              <a:spcAft>
                <a:spcPct val="0"/>
              </a:spcAft>
              <a:defRPr sz="1200">
                <a:solidFill>
                  <a:schemeClr val="tx1"/>
                </a:solidFill>
                <a:latin typeface="Arial" charset="0"/>
                <a:cs typeface="Arial" charset="0"/>
              </a:defRPr>
            </a:lvl7pPr>
            <a:lvl8pPr marL="3429000" indent="-228600" defTabSz="606425" eaLnBrk="0" fontAlgn="base" hangingPunct="0">
              <a:spcBef>
                <a:spcPct val="0"/>
              </a:spcBef>
              <a:spcAft>
                <a:spcPct val="0"/>
              </a:spcAft>
              <a:defRPr sz="1200">
                <a:solidFill>
                  <a:schemeClr val="tx1"/>
                </a:solidFill>
                <a:latin typeface="Arial" charset="0"/>
                <a:cs typeface="Arial" charset="0"/>
              </a:defRPr>
            </a:lvl8pPr>
            <a:lvl9pPr marL="3886200" indent="-228600" defTabSz="606425" eaLnBrk="0" fontAlgn="base" hangingPunct="0">
              <a:spcBef>
                <a:spcPct val="0"/>
              </a:spcBef>
              <a:spcAft>
                <a:spcPct val="0"/>
              </a:spcAft>
              <a:defRPr sz="1200">
                <a:solidFill>
                  <a:schemeClr val="tx1"/>
                </a:solidFill>
                <a:latin typeface="Arial" charset="0"/>
                <a:cs typeface="Arial" charset="0"/>
              </a:defRPr>
            </a:lvl9pPr>
          </a:lstStyle>
          <a:p>
            <a:pPr algn="ctr"/>
            <a:r>
              <a:rPr kumimoji="1" lang="en-AU" altLang="en-US" sz="1100" b="1"/>
              <a:t>Tracking a/c</a:t>
            </a:r>
          </a:p>
          <a:p>
            <a:pPr algn="ctr"/>
            <a:r>
              <a:rPr kumimoji="1" lang="en-AU" altLang="en-US" sz="1100" b="1"/>
              <a:t>Spot&gt;Contract</a:t>
            </a:r>
          </a:p>
          <a:p>
            <a:pPr algn="ctr"/>
            <a:r>
              <a:rPr kumimoji="1" lang="en-AU" altLang="en-US" sz="1100" b="1"/>
              <a:t>&gt;50% Proj. Value</a:t>
            </a:r>
          </a:p>
        </p:txBody>
      </p:sp>
      <p:sp>
        <p:nvSpPr>
          <p:cNvPr id="131084" name="Rectangle 13"/>
          <p:cNvSpPr>
            <a:spLocks noChangeArrowheads="1"/>
          </p:cNvSpPr>
          <p:nvPr/>
        </p:nvSpPr>
        <p:spPr bwMode="auto">
          <a:xfrm>
            <a:off x="242888" y="4038600"/>
            <a:ext cx="1503362"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71974" tIns="35356" rIns="71974" bIns="35356">
            <a:spAutoFit/>
          </a:bodyPr>
          <a:lstStyle>
            <a:lvl1pPr defTabSz="606425" eaLnBrk="0" hangingPunct="0">
              <a:defRPr sz="1200">
                <a:solidFill>
                  <a:schemeClr val="tx1"/>
                </a:solidFill>
                <a:latin typeface="Arial" charset="0"/>
                <a:cs typeface="Arial" charset="0"/>
              </a:defRPr>
            </a:lvl1pPr>
            <a:lvl2pPr marL="742950" indent="-285750" defTabSz="606425" eaLnBrk="0" hangingPunct="0">
              <a:defRPr sz="1200">
                <a:solidFill>
                  <a:schemeClr val="tx1"/>
                </a:solidFill>
                <a:latin typeface="Arial" charset="0"/>
                <a:cs typeface="Arial" charset="0"/>
              </a:defRPr>
            </a:lvl2pPr>
            <a:lvl3pPr marL="1143000" indent="-228600" defTabSz="606425" eaLnBrk="0" hangingPunct="0">
              <a:defRPr sz="1200">
                <a:solidFill>
                  <a:schemeClr val="tx1"/>
                </a:solidFill>
                <a:latin typeface="Arial" charset="0"/>
                <a:cs typeface="Arial" charset="0"/>
              </a:defRPr>
            </a:lvl3pPr>
            <a:lvl4pPr marL="1600200" indent="-228600" defTabSz="606425" eaLnBrk="0" hangingPunct="0">
              <a:defRPr sz="1200">
                <a:solidFill>
                  <a:schemeClr val="tx1"/>
                </a:solidFill>
                <a:latin typeface="Arial" charset="0"/>
                <a:cs typeface="Arial" charset="0"/>
              </a:defRPr>
            </a:lvl4pPr>
            <a:lvl5pPr marL="2057400" indent="-228600" defTabSz="606425" eaLnBrk="0" hangingPunct="0">
              <a:defRPr sz="1200">
                <a:solidFill>
                  <a:schemeClr val="tx1"/>
                </a:solidFill>
                <a:latin typeface="Arial" charset="0"/>
                <a:cs typeface="Arial" charset="0"/>
              </a:defRPr>
            </a:lvl5pPr>
            <a:lvl6pPr marL="2514600" indent="-228600" defTabSz="606425" eaLnBrk="0" fontAlgn="base" hangingPunct="0">
              <a:spcBef>
                <a:spcPct val="0"/>
              </a:spcBef>
              <a:spcAft>
                <a:spcPct val="0"/>
              </a:spcAft>
              <a:defRPr sz="1200">
                <a:solidFill>
                  <a:schemeClr val="tx1"/>
                </a:solidFill>
                <a:latin typeface="Arial" charset="0"/>
                <a:cs typeface="Arial" charset="0"/>
              </a:defRPr>
            </a:lvl6pPr>
            <a:lvl7pPr marL="2971800" indent="-228600" defTabSz="606425" eaLnBrk="0" fontAlgn="base" hangingPunct="0">
              <a:spcBef>
                <a:spcPct val="0"/>
              </a:spcBef>
              <a:spcAft>
                <a:spcPct val="0"/>
              </a:spcAft>
              <a:defRPr sz="1200">
                <a:solidFill>
                  <a:schemeClr val="tx1"/>
                </a:solidFill>
                <a:latin typeface="Arial" charset="0"/>
                <a:cs typeface="Arial" charset="0"/>
              </a:defRPr>
            </a:lvl7pPr>
            <a:lvl8pPr marL="3429000" indent="-228600" defTabSz="606425" eaLnBrk="0" fontAlgn="base" hangingPunct="0">
              <a:spcBef>
                <a:spcPct val="0"/>
              </a:spcBef>
              <a:spcAft>
                <a:spcPct val="0"/>
              </a:spcAft>
              <a:defRPr sz="1200">
                <a:solidFill>
                  <a:schemeClr val="tx1"/>
                </a:solidFill>
                <a:latin typeface="Arial" charset="0"/>
                <a:cs typeface="Arial" charset="0"/>
              </a:defRPr>
            </a:lvl8pPr>
            <a:lvl9pPr marL="3886200" indent="-228600" defTabSz="606425" eaLnBrk="0" fontAlgn="base" hangingPunct="0">
              <a:spcBef>
                <a:spcPct val="0"/>
              </a:spcBef>
              <a:spcAft>
                <a:spcPct val="0"/>
              </a:spcAft>
              <a:defRPr sz="1200">
                <a:solidFill>
                  <a:schemeClr val="tx1"/>
                </a:solidFill>
                <a:latin typeface="Arial" charset="0"/>
                <a:cs typeface="Arial" charset="0"/>
              </a:defRPr>
            </a:lvl9pPr>
          </a:lstStyle>
          <a:p>
            <a:pPr algn="ctr"/>
            <a:r>
              <a:rPr kumimoji="1" lang="en-AU" altLang="en-US" sz="1300" b="1"/>
              <a:t>Subordinated</a:t>
            </a:r>
          </a:p>
          <a:p>
            <a:pPr algn="ctr"/>
            <a:r>
              <a:rPr kumimoji="1" lang="en-AU" altLang="en-US" sz="1300" b="1"/>
              <a:t>Payments</a:t>
            </a:r>
          </a:p>
        </p:txBody>
      </p:sp>
      <p:sp>
        <p:nvSpPr>
          <p:cNvPr id="131085" name="Rectangle 14"/>
          <p:cNvSpPr>
            <a:spLocks noChangeArrowheads="1"/>
          </p:cNvSpPr>
          <p:nvPr/>
        </p:nvSpPr>
        <p:spPr bwMode="auto">
          <a:xfrm>
            <a:off x="6081713" y="2951163"/>
            <a:ext cx="774700" cy="455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71974" tIns="35356" rIns="71974" bIns="35356">
            <a:spAutoFit/>
          </a:bodyPr>
          <a:lstStyle>
            <a:lvl1pPr defTabSz="606425" eaLnBrk="0" hangingPunct="0">
              <a:defRPr sz="1200">
                <a:solidFill>
                  <a:schemeClr val="tx1"/>
                </a:solidFill>
                <a:latin typeface="Arial" charset="0"/>
                <a:cs typeface="Arial" charset="0"/>
              </a:defRPr>
            </a:lvl1pPr>
            <a:lvl2pPr marL="742950" indent="-285750" defTabSz="606425" eaLnBrk="0" hangingPunct="0">
              <a:defRPr sz="1200">
                <a:solidFill>
                  <a:schemeClr val="tx1"/>
                </a:solidFill>
                <a:latin typeface="Arial" charset="0"/>
                <a:cs typeface="Arial" charset="0"/>
              </a:defRPr>
            </a:lvl2pPr>
            <a:lvl3pPr marL="1143000" indent="-228600" defTabSz="606425" eaLnBrk="0" hangingPunct="0">
              <a:defRPr sz="1200">
                <a:solidFill>
                  <a:schemeClr val="tx1"/>
                </a:solidFill>
                <a:latin typeface="Arial" charset="0"/>
                <a:cs typeface="Arial" charset="0"/>
              </a:defRPr>
            </a:lvl3pPr>
            <a:lvl4pPr marL="1600200" indent="-228600" defTabSz="606425" eaLnBrk="0" hangingPunct="0">
              <a:defRPr sz="1200">
                <a:solidFill>
                  <a:schemeClr val="tx1"/>
                </a:solidFill>
                <a:latin typeface="Arial" charset="0"/>
                <a:cs typeface="Arial" charset="0"/>
              </a:defRPr>
            </a:lvl4pPr>
            <a:lvl5pPr marL="2057400" indent="-228600" defTabSz="606425" eaLnBrk="0" hangingPunct="0">
              <a:defRPr sz="1200">
                <a:solidFill>
                  <a:schemeClr val="tx1"/>
                </a:solidFill>
                <a:latin typeface="Arial" charset="0"/>
                <a:cs typeface="Arial" charset="0"/>
              </a:defRPr>
            </a:lvl5pPr>
            <a:lvl6pPr marL="2514600" indent="-228600" defTabSz="606425" eaLnBrk="0" fontAlgn="base" hangingPunct="0">
              <a:spcBef>
                <a:spcPct val="0"/>
              </a:spcBef>
              <a:spcAft>
                <a:spcPct val="0"/>
              </a:spcAft>
              <a:defRPr sz="1200">
                <a:solidFill>
                  <a:schemeClr val="tx1"/>
                </a:solidFill>
                <a:latin typeface="Arial" charset="0"/>
                <a:cs typeface="Arial" charset="0"/>
              </a:defRPr>
            </a:lvl6pPr>
            <a:lvl7pPr marL="2971800" indent="-228600" defTabSz="606425" eaLnBrk="0" fontAlgn="base" hangingPunct="0">
              <a:spcBef>
                <a:spcPct val="0"/>
              </a:spcBef>
              <a:spcAft>
                <a:spcPct val="0"/>
              </a:spcAft>
              <a:defRPr sz="1200">
                <a:solidFill>
                  <a:schemeClr val="tx1"/>
                </a:solidFill>
                <a:latin typeface="Arial" charset="0"/>
                <a:cs typeface="Arial" charset="0"/>
              </a:defRPr>
            </a:lvl7pPr>
            <a:lvl8pPr marL="3429000" indent="-228600" defTabSz="606425" eaLnBrk="0" fontAlgn="base" hangingPunct="0">
              <a:spcBef>
                <a:spcPct val="0"/>
              </a:spcBef>
              <a:spcAft>
                <a:spcPct val="0"/>
              </a:spcAft>
              <a:defRPr sz="1200">
                <a:solidFill>
                  <a:schemeClr val="tx1"/>
                </a:solidFill>
                <a:latin typeface="Arial" charset="0"/>
                <a:cs typeface="Arial" charset="0"/>
              </a:defRPr>
            </a:lvl8pPr>
            <a:lvl9pPr marL="3886200" indent="-228600" defTabSz="606425" eaLnBrk="0" fontAlgn="base" hangingPunct="0">
              <a:spcBef>
                <a:spcPct val="0"/>
              </a:spcBef>
              <a:spcAft>
                <a:spcPct val="0"/>
              </a:spcAft>
              <a:defRPr sz="1200">
                <a:solidFill>
                  <a:schemeClr val="tx1"/>
                </a:solidFill>
                <a:latin typeface="Arial" charset="0"/>
                <a:cs typeface="Arial" charset="0"/>
              </a:defRPr>
            </a:lvl9pPr>
          </a:lstStyle>
          <a:p>
            <a:r>
              <a:rPr kumimoji="1" lang="en-AU" altLang="en-US" sz="1400" b="1"/>
              <a:t>PPA</a:t>
            </a:r>
          </a:p>
          <a:p>
            <a:r>
              <a:rPr kumimoji="1" lang="en-AU" altLang="en-US" sz="1300" b="1"/>
              <a:t>40 yrs</a:t>
            </a:r>
          </a:p>
        </p:txBody>
      </p:sp>
      <p:sp>
        <p:nvSpPr>
          <p:cNvPr id="131086" name="Rectangle 15"/>
          <p:cNvSpPr>
            <a:spLocks noChangeArrowheads="1"/>
          </p:cNvSpPr>
          <p:nvPr/>
        </p:nvSpPr>
        <p:spPr bwMode="auto">
          <a:xfrm>
            <a:off x="7416800" y="2932113"/>
            <a:ext cx="1604963" cy="690562"/>
          </a:xfrm>
          <a:prstGeom prst="rect">
            <a:avLst/>
          </a:prstGeom>
          <a:noFill/>
          <a:ln w="38100" cmpd="dbl">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71974" tIns="35356" rIns="71974" bIns="35356">
            <a:spAutoFit/>
          </a:bodyPr>
          <a:lstStyle>
            <a:lvl1pPr defTabSz="606425" eaLnBrk="0" hangingPunct="0">
              <a:defRPr sz="1200">
                <a:solidFill>
                  <a:schemeClr val="tx1"/>
                </a:solidFill>
                <a:latin typeface="Arial" charset="0"/>
                <a:cs typeface="Arial" charset="0"/>
              </a:defRPr>
            </a:lvl1pPr>
            <a:lvl2pPr marL="742950" indent="-285750" defTabSz="606425" eaLnBrk="0" hangingPunct="0">
              <a:defRPr sz="1200">
                <a:solidFill>
                  <a:schemeClr val="tx1"/>
                </a:solidFill>
                <a:latin typeface="Arial" charset="0"/>
                <a:cs typeface="Arial" charset="0"/>
              </a:defRPr>
            </a:lvl2pPr>
            <a:lvl3pPr marL="1143000" indent="-228600" defTabSz="606425" eaLnBrk="0" hangingPunct="0">
              <a:defRPr sz="1200">
                <a:solidFill>
                  <a:schemeClr val="tx1"/>
                </a:solidFill>
                <a:latin typeface="Arial" charset="0"/>
                <a:cs typeface="Arial" charset="0"/>
              </a:defRPr>
            </a:lvl3pPr>
            <a:lvl4pPr marL="1600200" indent="-228600" defTabSz="606425" eaLnBrk="0" hangingPunct="0">
              <a:defRPr sz="1200">
                <a:solidFill>
                  <a:schemeClr val="tx1"/>
                </a:solidFill>
                <a:latin typeface="Arial" charset="0"/>
                <a:cs typeface="Arial" charset="0"/>
              </a:defRPr>
            </a:lvl4pPr>
            <a:lvl5pPr marL="2057400" indent="-228600" defTabSz="606425" eaLnBrk="0" hangingPunct="0">
              <a:defRPr sz="1200">
                <a:solidFill>
                  <a:schemeClr val="tx1"/>
                </a:solidFill>
                <a:latin typeface="Arial" charset="0"/>
                <a:cs typeface="Arial" charset="0"/>
              </a:defRPr>
            </a:lvl5pPr>
            <a:lvl6pPr marL="2514600" indent="-228600" defTabSz="606425" eaLnBrk="0" fontAlgn="base" hangingPunct="0">
              <a:spcBef>
                <a:spcPct val="0"/>
              </a:spcBef>
              <a:spcAft>
                <a:spcPct val="0"/>
              </a:spcAft>
              <a:defRPr sz="1200">
                <a:solidFill>
                  <a:schemeClr val="tx1"/>
                </a:solidFill>
                <a:latin typeface="Arial" charset="0"/>
                <a:cs typeface="Arial" charset="0"/>
              </a:defRPr>
            </a:lvl6pPr>
            <a:lvl7pPr marL="2971800" indent="-228600" defTabSz="606425" eaLnBrk="0" fontAlgn="base" hangingPunct="0">
              <a:spcBef>
                <a:spcPct val="0"/>
              </a:spcBef>
              <a:spcAft>
                <a:spcPct val="0"/>
              </a:spcAft>
              <a:defRPr sz="1200">
                <a:solidFill>
                  <a:schemeClr val="tx1"/>
                </a:solidFill>
                <a:latin typeface="Arial" charset="0"/>
                <a:cs typeface="Arial" charset="0"/>
              </a:defRPr>
            </a:lvl7pPr>
            <a:lvl8pPr marL="3429000" indent="-228600" defTabSz="606425" eaLnBrk="0" fontAlgn="base" hangingPunct="0">
              <a:spcBef>
                <a:spcPct val="0"/>
              </a:spcBef>
              <a:spcAft>
                <a:spcPct val="0"/>
              </a:spcAft>
              <a:defRPr sz="1200">
                <a:solidFill>
                  <a:schemeClr val="tx1"/>
                </a:solidFill>
                <a:latin typeface="Arial" charset="0"/>
                <a:cs typeface="Arial" charset="0"/>
              </a:defRPr>
            </a:lvl8pPr>
            <a:lvl9pPr marL="3886200" indent="-228600" defTabSz="606425" eaLnBrk="0" fontAlgn="base" hangingPunct="0">
              <a:spcBef>
                <a:spcPct val="0"/>
              </a:spcBef>
              <a:spcAft>
                <a:spcPct val="0"/>
              </a:spcAft>
              <a:defRPr sz="1200">
                <a:solidFill>
                  <a:schemeClr val="tx1"/>
                </a:solidFill>
                <a:latin typeface="Arial" charset="0"/>
                <a:cs typeface="Arial" charset="0"/>
              </a:defRPr>
            </a:lvl9pPr>
          </a:lstStyle>
          <a:p>
            <a:pPr algn="ctr"/>
            <a:r>
              <a:rPr kumimoji="1" lang="en-AU" altLang="en-US" sz="1400" b="1"/>
              <a:t>740MW</a:t>
            </a:r>
          </a:p>
          <a:p>
            <a:pPr algn="ctr"/>
            <a:r>
              <a:rPr kumimoji="1" lang="en-AU" altLang="en-US" sz="1400" b="1"/>
              <a:t>Con Ed</a:t>
            </a:r>
          </a:p>
          <a:p>
            <a:pPr algn="ctr"/>
            <a:r>
              <a:rPr kumimoji="1" lang="en-AU" altLang="en-US" sz="1300" b="1"/>
              <a:t>{curtailments}</a:t>
            </a:r>
          </a:p>
        </p:txBody>
      </p:sp>
      <p:sp>
        <p:nvSpPr>
          <p:cNvPr id="131087" name="Rectangle 16"/>
          <p:cNvSpPr>
            <a:spLocks noChangeArrowheads="1"/>
          </p:cNvSpPr>
          <p:nvPr/>
        </p:nvSpPr>
        <p:spPr bwMode="auto">
          <a:xfrm>
            <a:off x="6081713" y="3657600"/>
            <a:ext cx="6731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71974" tIns="35356" rIns="71974" bIns="35356">
            <a:spAutoFit/>
          </a:bodyPr>
          <a:lstStyle>
            <a:lvl1pPr defTabSz="606425" eaLnBrk="0" hangingPunct="0">
              <a:defRPr sz="1200">
                <a:solidFill>
                  <a:schemeClr val="tx1"/>
                </a:solidFill>
                <a:latin typeface="Arial" charset="0"/>
                <a:cs typeface="Arial" charset="0"/>
              </a:defRPr>
            </a:lvl1pPr>
            <a:lvl2pPr marL="742950" indent="-285750" defTabSz="606425" eaLnBrk="0" hangingPunct="0">
              <a:defRPr sz="1200">
                <a:solidFill>
                  <a:schemeClr val="tx1"/>
                </a:solidFill>
                <a:latin typeface="Arial" charset="0"/>
                <a:cs typeface="Arial" charset="0"/>
              </a:defRPr>
            </a:lvl2pPr>
            <a:lvl3pPr marL="1143000" indent="-228600" defTabSz="606425" eaLnBrk="0" hangingPunct="0">
              <a:defRPr sz="1200">
                <a:solidFill>
                  <a:schemeClr val="tx1"/>
                </a:solidFill>
                <a:latin typeface="Arial" charset="0"/>
                <a:cs typeface="Arial" charset="0"/>
              </a:defRPr>
            </a:lvl3pPr>
            <a:lvl4pPr marL="1600200" indent="-228600" defTabSz="606425" eaLnBrk="0" hangingPunct="0">
              <a:defRPr sz="1200">
                <a:solidFill>
                  <a:schemeClr val="tx1"/>
                </a:solidFill>
                <a:latin typeface="Arial" charset="0"/>
                <a:cs typeface="Arial" charset="0"/>
              </a:defRPr>
            </a:lvl4pPr>
            <a:lvl5pPr marL="2057400" indent="-228600" defTabSz="606425" eaLnBrk="0" hangingPunct="0">
              <a:defRPr sz="1200">
                <a:solidFill>
                  <a:schemeClr val="tx1"/>
                </a:solidFill>
                <a:latin typeface="Arial" charset="0"/>
                <a:cs typeface="Arial" charset="0"/>
              </a:defRPr>
            </a:lvl5pPr>
            <a:lvl6pPr marL="2514600" indent="-228600" defTabSz="606425" eaLnBrk="0" fontAlgn="base" hangingPunct="0">
              <a:spcBef>
                <a:spcPct val="0"/>
              </a:spcBef>
              <a:spcAft>
                <a:spcPct val="0"/>
              </a:spcAft>
              <a:defRPr sz="1200">
                <a:solidFill>
                  <a:schemeClr val="tx1"/>
                </a:solidFill>
                <a:latin typeface="Arial" charset="0"/>
                <a:cs typeface="Arial" charset="0"/>
              </a:defRPr>
            </a:lvl6pPr>
            <a:lvl7pPr marL="2971800" indent="-228600" defTabSz="606425" eaLnBrk="0" fontAlgn="base" hangingPunct="0">
              <a:spcBef>
                <a:spcPct val="0"/>
              </a:spcBef>
              <a:spcAft>
                <a:spcPct val="0"/>
              </a:spcAft>
              <a:defRPr sz="1200">
                <a:solidFill>
                  <a:schemeClr val="tx1"/>
                </a:solidFill>
                <a:latin typeface="Arial" charset="0"/>
                <a:cs typeface="Arial" charset="0"/>
              </a:defRPr>
            </a:lvl7pPr>
            <a:lvl8pPr marL="3429000" indent="-228600" defTabSz="606425" eaLnBrk="0" fontAlgn="base" hangingPunct="0">
              <a:spcBef>
                <a:spcPct val="0"/>
              </a:spcBef>
              <a:spcAft>
                <a:spcPct val="0"/>
              </a:spcAft>
              <a:defRPr sz="1200">
                <a:solidFill>
                  <a:schemeClr val="tx1"/>
                </a:solidFill>
                <a:latin typeface="Arial" charset="0"/>
                <a:cs typeface="Arial" charset="0"/>
              </a:defRPr>
            </a:lvl8pPr>
            <a:lvl9pPr marL="3886200" indent="-228600" defTabSz="606425" eaLnBrk="0" fontAlgn="base" hangingPunct="0">
              <a:spcBef>
                <a:spcPct val="0"/>
              </a:spcBef>
              <a:spcAft>
                <a:spcPct val="0"/>
              </a:spcAft>
              <a:defRPr sz="1200">
                <a:solidFill>
                  <a:schemeClr val="tx1"/>
                </a:solidFill>
                <a:latin typeface="Arial" charset="0"/>
                <a:cs typeface="Arial" charset="0"/>
              </a:defRPr>
            </a:lvl9pPr>
          </a:lstStyle>
          <a:p>
            <a:r>
              <a:rPr kumimoji="1" lang="en-AU" altLang="en-US" sz="1300" b="1"/>
              <a:t>20-yr</a:t>
            </a:r>
            <a:endParaRPr kumimoji="1" lang="en-AU" altLang="en-US" sz="1400" b="1"/>
          </a:p>
          <a:p>
            <a:r>
              <a:rPr kumimoji="1" lang="en-AU" altLang="en-US" sz="1400" b="1"/>
              <a:t>PPA</a:t>
            </a:r>
          </a:p>
        </p:txBody>
      </p:sp>
      <p:sp>
        <p:nvSpPr>
          <p:cNvPr id="131088" name="Rectangle 17"/>
          <p:cNvSpPr>
            <a:spLocks noChangeArrowheads="1"/>
          </p:cNvSpPr>
          <p:nvPr/>
        </p:nvSpPr>
        <p:spPr bwMode="auto">
          <a:xfrm>
            <a:off x="7773988" y="3971925"/>
            <a:ext cx="1271587" cy="712788"/>
          </a:xfrm>
          <a:prstGeom prst="rect">
            <a:avLst/>
          </a:prstGeom>
          <a:noFill/>
          <a:ln w="38100" cmpd="dbl">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71974" tIns="35356" rIns="71974" bIns="35356">
            <a:spAutoFit/>
          </a:bodyPr>
          <a:lstStyle>
            <a:lvl1pPr defTabSz="606425" eaLnBrk="0" hangingPunct="0">
              <a:defRPr sz="1200">
                <a:solidFill>
                  <a:schemeClr val="tx1"/>
                </a:solidFill>
                <a:latin typeface="Arial" charset="0"/>
                <a:cs typeface="Arial" charset="0"/>
              </a:defRPr>
            </a:lvl1pPr>
            <a:lvl2pPr marL="742950" indent="-285750" defTabSz="606425" eaLnBrk="0" hangingPunct="0">
              <a:defRPr sz="1200">
                <a:solidFill>
                  <a:schemeClr val="tx1"/>
                </a:solidFill>
                <a:latin typeface="Arial" charset="0"/>
                <a:cs typeface="Arial" charset="0"/>
              </a:defRPr>
            </a:lvl2pPr>
            <a:lvl3pPr marL="1143000" indent="-228600" defTabSz="606425" eaLnBrk="0" hangingPunct="0">
              <a:defRPr sz="1200">
                <a:solidFill>
                  <a:schemeClr val="tx1"/>
                </a:solidFill>
                <a:latin typeface="Arial" charset="0"/>
                <a:cs typeface="Arial" charset="0"/>
              </a:defRPr>
            </a:lvl3pPr>
            <a:lvl4pPr marL="1600200" indent="-228600" defTabSz="606425" eaLnBrk="0" hangingPunct="0">
              <a:defRPr sz="1200">
                <a:solidFill>
                  <a:schemeClr val="tx1"/>
                </a:solidFill>
                <a:latin typeface="Arial" charset="0"/>
                <a:cs typeface="Arial" charset="0"/>
              </a:defRPr>
            </a:lvl4pPr>
            <a:lvl5pPr marL="2057400" indent="-228600" defTabSz="606425" eaLnBrk="0" hangingPunct="0">
              <a:defRPr sz="1200">
                <a:solidFill>
                  <a:schemeClr val="tx1"/>
                </a:solidFill>
                <a:latin typeface="Arial" charset="0"/>
                <a:cs typeface="Arial" charset="0"/>
              </a:defRPr>
            </a:lvl5pPr>
            <a:lvl6pPr marL="2514600" indent="-228600" defTabSz="606425" eaLnBrk="0" fontAlgn="base" hangingPunct="0">
              <a:spcBef>
                <a:spcPct val="0"/>
              </a:spcBef>
              <a:spcAft>
                <a:spcPct val="0"/>
              </a:spcAft>
              <a:defRPr sz="1200">
                <a:solidFill>
                  <a:schemeClr val="tx1"/>
                </a:solidFill>
                <a:latin typeface="Arial" charset="0"/>
                <a:cs typeface="Arial" charset="0"/>
              </a:defRPr>
            </a:lvl6pPr>
            <a:lvl7pPr marL="2971800" indent="-228600" defTabSz="606425" eaLnBrk="0" fontAlgn="base" hangingPunct="0">
              <a:spcBef>
                <a:spcPct val="0"/>
              </a:spcBef>
              <a:spcAft>
                <a:spcPct val="0"/>
              </a:spcAft>
              <a:defRPr sz="1200">
                <a:solidFill>
                  <a:schemeClr val="tx1"/>
                </a:solidFill>
                <a:latin typeface="Arial" charset="0"/>
                <a:cs typeface="Arial" charset="0"/>
              </a:defRPr>
            </a:lvl7pPr>
            <a:lvl8pPr marL="3429000" indent="-228600" defTabSz="606425" eaLnBrk="0" fontAlgn="base" hangingPunct="0">
              <a:spcBef>
                <a:spcPct val="0"/>
              </a:spcBef>
              <a:spcAft>
                <a:spcPct val="0"/>
              </a:spcAft>
              <a:defRPr sz="1200">
                <a:solidFill>
                  <a:schemeClr val="tx1"/>
                </a:solidFill>
                <a:latin typeface="Arial" charset="0"/>
                <a:cs typeface="Arial" charset="0"/>
              </a:defRPr>
            </a:lvl8pPr>
            <a:lvl9pPr marL="3886200" indent="-228600" defTabSz="606425" eaLnBrk="0" fontAlgn="base" hangingPunct="0">
              <a:spcBef>
                <a:spcPct val="0"/>
              </a:spcBef>
              <a:spcAft>
                <a:spcPct val="0"/>
              </a:spcAft>
              <a:defRPr sz="1200">
                <a:solidFill>
                  <a:schemeClr val="tx1"/>
                </a:solidFill>
                <a:latin typeface="Arial" charset="0"/>
                <a:cs typeface="Arial" charset="0"/>
              </a:defRPr>
            </a:lvl9pPr>
          </a:lstStyle>
          <a:p>
            <a:r>
              <a:rPr kumimoji="1" lang="en-AU" altLang="en-US" sz="1400" b="1"/>
              <a:t>Niagara</a:t>
            </a:r>
          </a:p>
          <a:p>
            <a:r>
              <a:rPr kumimoji="1" lang="en-AU" altLang="en-US" sz="1400" b="1"/>
              <a:t>Mohawk</a:t>
            </a:r>
          </a:p>
          <a:p>
            <a:r>
              <a:rPr kumimoji="1" lang="en-AU" altLang="en-US" sz="1400" b="1"/>
              <a:t>(Chap.11)</a:t>
            </a:r>
          </a:p>
        </p:txBody>
      </p:sp>
      <p:sp>
        <p:nvSpPr>
          <p:cNvPr id="131089" name="Rectangle 18"/>
          <p:cNvSpPr>
            <a:spLocks noChangeArrowheads="1"/>
          </p:cNvSpPr>
          <p:nvPr/>
        </p:nvSpPr>
        <p:spPr bwMode="auto">
          <a:xfrm>
            <a:off x="5411788" y="3505200"/>
            <a:ext cx="946150" cy="25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71974" tIns="35356" rIns="71974" bIns="35356">
            <a:spAutoFit/>
          </a:bodyPr>
          <a:lstStyle>
            <a:lvl1pPr defTabSz="606425" eaLnBrk="0" hangingPunct="0">
              <a:defRPr sz="1200">
                <a:solidFill>
                  <a:schemeClr val="tx1"/>
                </a:solidFill>
                <a:latin typeface="Arial" charset="0"/>
                <a:cs typeface="Arial" charset="0"/>
              </a:defRPr>
            </a:lvl1pPr>
            <a:lvl2pPr marL="742950" indent="-285750" defTabSz="606425" eaLnBrk="0" hangingPunct="0">
              <a:defRPr sz="1200">
                <a:solidFill>
                  <a:schemeClr val="tx1"/>
                </a:solidFill>
                <a:latin typeface="Arial" charset="0"/>
                <a:cs typeface="Arial" charset="0"/>
              </a:defRPr>
            </a:lvl2pPr>
            <a:lvl3pPr marL="1143000" indent="-228600" defTabSz="606425" eaLnBrk="0" hangingPunct="0">
              <a:defRPr sz="1200">
                <a:solidFill>
                  <a:schemeClr val="tx1"/>
                </a:solidFill>
                <a:latin typeface="Arial" charset="0"/>
                <a:cs typeface="Arial" charset="0"/>
              </a:defRPr>
            </a:lvl3pPr>
            <a:lvl4pPr marL="1600200" indent="-228600" defTabSz="606425" eaLnBrk="0" hangingPunct="0">
              <a:defRPr sz="1200">
                <a:solidFill>
                  <a:schemeClr val="tx1"/>
                </a:solidFill>
                <a:latin typeface="Arial" charset="0"/>
                <a:cs typeface="Arial" charset="0"/>
              </a:defRPr>
            </a:lvl4pPr>
            <a:lvl5pPr marL="2057400" indent="-228600" defTabSz="606425" eaLnBrk="0" hangingPunct="0">
              <a:defRPr sz="1200">
                <a:solidFill>
                  <a:schemeClr val="tx1"/>
                </a:solidFill>
                <a:latin typeface="Arial" charset="0"/>
                <a:cs typeface="Arial" charset="0"/>
              </a:defRPr>
            </a:lvl5pPr>
            <a:lvl6pPr marL="2514600" indent="-228600" defTabSz="606425" eaLnBrk="0" fontAlgn="base" hangingPunct="0">
              <a:spcBef>
                <a:spcPct val="0"/>
              </a:spcBef>
              <a:spcAft>
                <a:spcPct val="0"/>
              </a:spcAft>
              <a:defRPr sz="1200">
                <a:solidFill>
                  <a:schemeClr val="tx1"/>
                </a:solidFill>
                <a:latin typeface="Arial" charset="0"/>
                <a:cs typeface="Arial" charset="0"/>
              </a:defRPr>
            </a:lvl6pPr>
            <a:lvl7pPr marL="2971800" indent="-228600" defTabSz="606425" eaLnBrk="0" fontAlgn="base" hangingPunct="0">
              <a:spcBef>
                <a:spcPct val="0"/>
              </a:spcBef>
              <a:spcAft>
                <a:spcPct val="0"/>
              </a:spcAft>
              <a:defRPr sz="1200">
                <a:solidFill>
                  <a:schemeClr val="tx1"/>
                </a:solidFill>
                <a:latin typeface="Arial" charset="0"/>
                <a:cs typeface="Arial" charset="0"/>
              </a:defRPr>
            </a:lvl7pPr>
            <a:lvl8pPr marL="3429000" indent="-228600" defTabSz="606425" eaLnBrk="0" fontAlgn="base" hangingPunct="0">
              <a:spcBef>
                <a:spcPct val="0"/>
              </a:spcBef>
              <a:spcAft>
                <a:spcPct val="0"/>
              </a:spcAft>
              <a:defRPr sz="1200">
                <a:solidFill>
                  <a:schemeClr val="tx1"/>
                </a:solidFill>
                <a:latin typeface="Arial" charset="0"/>
                <a:cs typeface="Arial" charset="0"/>
              </a:defRPr>
            </a:lvl8pPr>
            <a:lvl9pPr marL="3886200" indent="-228600" defTabSz="606425" eaLnBrk="0" fontAlgn="base" hangingPunct="0">
              <a:spcBef>
                <a:spcPct val="0"/>
              </a:spcBef>
              <a:spcAft>
                <a:spcPct val="0"/>
              </a:spcAft>
              <a:defRPr sz="1200">
                <a:solidFill>
                  <a:schemeClr val="tx1"/>
                </a:solidFill>
                <a:latin typeface="Arial" charset="0"/>
                <a:cs typeface="Arial" charset="0"/>
              </a:defRPr>
            </a:lvl9pPr>
          </a:lstStyle>
          <a:p>
            <a:r>
              <a:rPr kumimoji="1" lang="en-AU" altLang="en-US" sz="1300" b="1" i="1"/>
              <a:t>balance</a:t>
            </a:r>
          </a:p>
        </p:txBody>
      </p:sp>
      <p:sp>
        <p:nvSpPr>
          <p:cNvPr id="131090" name="Rectangle 19"/>
          <p:cNvSpPr>
            <a:spLocks noChangeArrowheads="1"/>
          </p:cNvSpPr>
          <p:nvPr/>
        </p:nvSpPr>
        <p:spPr bwMode="auto">
          <a:xfrm>
            <a:off x="6111875" y="4724400"/>
            <a:ext cx="7747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71974" tIns="35356" rIns="71974" bIns="35356">
            <a:spAutoFit/>
          </a:bodyPr>
          <a:lstStyle>
            <a:lvl1pPr defTabSz="606425" eaLnBrk="0" hangingPunct="0">
              <a:defRPr sz="1200">
                <a:solidFill>
                  <a:schemeClr val="tx1"/>
                </a:solidFill>
                <a:latin typeface="Arial" charset="0"/>
                <a:cs typeface="Arial" charset="0"/>
              </a:defRPr>
            </a:lvl1pPr>
            <a:lvl2pPr marL="742950" indent="-285750" defTabSz="606425" eaLnBrk="0" hangingPunct="0">
              <a:defRPr sz="1200">
                <a:solidFill>
                  <a:schemeClr val="tx1"/>
                </a:solidFill>
                <a:latin typeface="Arial" charset="0"/>
                <a:cs typeface="Arial" charset="0"/>
              </a:defRPr>
            </a:lvl2pPr>
            <a:lvl3pPr marL="1143000" indent="-228600" defTabSz="606425" eaLnBrk="0" hangingPunct="0">
              <a:defRPr sz="1200">
                <a:solidFill>
                  <a:schemeClr val="tx1"/>
                </a:solidFill>
                <a:latin typeface="Arial" charset="0"/>
                <a:cs typeface="Arial" charset="0"/>
              </a:defRPr>
            </a:lvl3pPr>
            <a:lvl4pPr marL="1600200" indent="-228600" defTabSz="606425" eaLnBrk="0" hangingPunct="0">
              <a:defRPr sz="1200">
                <a:solidFill>
                  <a:schemeClr val="tx1"/>
                </a:solidFill>
                <a:latin typeface="Arial" charset="0"/>
                <a:cs typeface="Arial" charset="0"/>
              </a:defRPr>
            </a:lvl4pPr>
            <a:lvl5pPr marL="2057400" indent="-228600" defTabSz="606425" eaLnBrk="0" hangingPunct="0">
              <a:defRPr sz="1200">
                <a:solidFill>
                  <a:schemeClr val="tx1"/>
                </a:solidFill>
                <a:latin typeface="Arial" charset="0"/>
                <a:cs typeface="Arial" charset="0"/>
              </a:defRPr>
            </a:lvl5pPr>
            <a:lvl6pPr marL="2514600" indent="-228600" defTabSz="606425" eaLnBrk="0" fontAlgn="base" hangingPunct="0">
              <a:spcBef>
                <a:spcPct val="0"/>
              </a:spcBef>
              <a:spcAft>
                <a:spcPct val="0"/>
              </a:spcAft>
              <a:defRPr sz="1200">
                <a:solidFill>
                  <a:schemeClr val="tx1"/>
                </a:solidFill>
                <a:latin typeface="Arial" charset="0"/>
                <a:cs typeface="Arial" charset="0"/>
              </a:defRPr>
            </a:lvl6pPr>
            <a:lvl7pPr marL="2971800" indent="-228600" defTabSz="606425" eaLnBrk="0" fontAlgn="base" hangingPunct="0">
              <a:spcBef>
                <a:spcPct val="0"/>
              </a:spcBef>
              <a:spcAft>
                <a:spcPct val="0"/>
              </a:spcAft>
              <a:defRPr sz="1200">
                <a:solidFill>
                  <a:schemeClr val="tx1"/>
                </a:solidFill>
                <a:latin typeface="Arial" charset="0"/>
                <a:cs typeface="Arial" charset="0"/>
              </a:defRPr>
            </a:lvl7pPr>
            <a:lvl8pPr marL="3429000" indent="-228600" defTabSz="606425" eaLnBrk="0" fontAlgn="base" hangingPunct="0">
              <a:spcBef>
                <a:spcPct val="0"/>
              </a:spcBef>
              <a:spcAft>
                <a:spcPct val="0"/>
              </a:spcAft>
              <a:defRPr sz="1200">
                <a:solidFill>
                  <a:schemeClr val="tx1"/>
                </a:solidFill>
                <a:latin typeface="Arial" charset="0"/>
                <a:cs typeface="Arial" charset="0"/>
              </a:defRPr>
            </a:lvl8pPr>
            <a:lvl9pPr marL="3886200" indent="-228600" defTabSz="606425" eaLnBrk="0" fontAlgn="base" hangingPunct="0">
              <a:spcBef>
                <a:spcPct val="0"/>
              </a:spcBef>
              <a:spcAft>
                <a:spcPct val="0"/>
              </a:spcAft>
              <a:defRPr sz="1200">
                <a:solidFill>
                  <a:schemeClr val="tx1"/>
                </a:solidFill>
                <a:latin typeface="Arial" charset="0"/>
                <a:cs typeface="Arial" charset="0"/>
              </a:defRPr>
            </a:lvl9pPr>
          </a:lstStyle>
          <a:p>
            <a:pPr algn="ctr"/>
            <a:r>
              <a:rPr kumimoji="1" lang="en-AU" altLang="en-US" sz="1300" b="1"/>
              <a:t>44MW</a:t>
            </a:r>
            <a:endParaRPr kumimoji="1" lang="en-AU" altLang="en-US" sz="1400" b="1"/>
          </a:p>
          <a:p>
            <a:pPr algn="ctr"/>
            <a:r>
              <a:rPr kumimoji="1" lang="en-AU" altLang="en-US" sz="1400" b="1"/>
              <a:t>PPA</a:t>
            </a:r>
          </a:p>
        </p:txBody>
      </p:sp>
      <p:sp>
        <p:nvSpPr>
          <p:cNvPr id="131091" name="Rectangle 20"/>
          <p:cNvSpPr>
            <a:spLocks noChangeArrowheads="1"/>
          </p:cNvSpPr>
          <p:nvPr/>
        </p:nvSpPr>
        <p:spPr bwMode="auto">
          <a:xfrm>
            <a:off x="6081713" y="4244975"/>
            <a:ext cx="876300" cy="27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71974" tIns="35356" rIns="71974" bIns="35356">
            <a:spAutoFit/>
          </a:bodyPr>
          <a:lstStyle>
            <a:lvl1pPr defTabSz="606425" eaLnBrk="0" hangingPunct="0">
              <a:defRPr sz="1200">
                <a:solidFill>
                  <a:schemeClr val="tx1"/>
                </a:solidFill>
                <a:latin typeface="Arial" charset="0"/>
                <a:cs typeface="Arial" charset="0"/>
              </a:defRPr>
            </a:lvl1pPr>
            <a:lvl2pPr marL="742950" indent="-285750" defTabSz="606425" eaLnBrk="0" hangingPunct="0">
              <a:defRPr sz="1200">
                <a:solidFill>
                  <a:schemeClr val="tx1"/>
                </a:solidFill>
                <a:latin typeface="Arial" charset="0"/>
                <a:cs typeface="Arial" charset="0"/>
              </a:defRPr>
            </a:lvl2pPr>
            <a:lvl3pPr marL="1143000" indent="-228600" defTabSz="606425" eaLnBrk="0" hangingPunct="0">
              <a:defRPr sz="1200">
                <a:solidFill>
                  <a:schemeClr val="tx1"/>
                </a:solidFill>
                <a:latin typeface="Arial" charset="0"/>
                <a:cs typeface="Arial" charset="0"/>
              </a:defRPr>
            </a:lvl3pPr>
            <a:lvl4pPr marL="1600200" indent="-228600" defTabSz="606425" eaLnBrk="0" hangingPunct="0">
              <a:defRPr sz="1200">
                <a:solidFill>
                  <a:schemeClr val="tx1"/>
                </a:solidFill>
                <a:latin typeface="Arial" charset="0"/>
                <a:cs typeface="Arial" charset="0"/>
              </a:defRPr>
            </a:lvl4pPr>
            <a:lvl5pPr marL="2057400" indent="-228600" defTabSz="606425" eaLnBrk="0" hangingPunct="0">
              <a:defRPr sz="1200">
                <a:solidFill>
                  <a:schemeClr val="tx1"/>
                </a:solidFill>
                <a:latin typeface="Arial" charset="0"/>
                <a:cs typeface="Arial" charset="0"/>
              </a:defRPr>
            </a:lvl5pPr>
            <a:lvl6pPr marL="2514600" indent="-228600" defTabSz="606425" eaLnBrk="0" fontAlgn="base" hangingPunct="0">
              <a:spcBef>
                <a:spcPct val="0"/>
              </a:spcBef>
              <a:spcAft>
                <a:spcPct val="0"/>
              </a:spcAft>
              <a:defRPr sz="1200">
                <a:solidFill>
                  <a:schemeClr val="tx1"/>
                </a:solidFill>
                <a:latin typeface="Arial" charset="0"/>
                <a:cs typeface="Arial" charset="0"/>
              </a:defRPr>
            </a:lvl6pPr>
            <a:lvl7pPr marL="2971800" indent="-228600" defTabSz="606425" eaLnBrk="0" fontAlgn="base" hangingPunct="0">
              <a:spcBef>
                <a:spcPct val="0"/>
              </a:spcBef>
              <a:spcAft>
                <a:spcPct val="0"/>
              </a:spcAft>
              <a:defRPr sz="1200">
                <a:solidFill>
                  <a:schemeClr val="tx1"/>
                </a:solidFill>
                <a:latin typeface="Arial" charset="0"/>
                <a:cs typeface="Arial" charset="0"/>
              </a:defRPr>
            </a:lvl7pPr>
            <a:lvl8pPr marL="3429000" indent="-228600" defTabSz="606425" eaLnBrk="0" fontAlgn="base" hangingPunct="0">
              <a:spcBef>
                <a:spcPct val="0"/>
              </a:spcBef>
              <a:spcAft>
                <a:spcPct val="0"/>
              </a:spcAft>
              <a:defRPr sz="1200">
                <a:solidFill>
                  <a:schemeClr val="tx1"/>
                </a:solidFill>
                <a:latin typeface="Arial" charset="0"/>
                <a:cs typeface="Arial" charset="0"/>
              </a:defRPr>
            </a:lvl8pPr>
            <a:lvl9pPr marL="3886200" indent="-228600" defTabSz="606425" eaLnBrk="0" fontAlgn="base" hangingPunct="0">
              <a:spcBef>
                <a:spcPct val="0"/>
              </a:spcBef>
              <a:spcAft>
                <a:spcPct val="0"/>
              </a:spcAft>
              <a:defRPr sz="1200">
                <a:solidFill>
                  <a:schemeClr val="tx1"/>
                </a:solidFill>
                <a:latin typeface="Arial" charset="0"/>
                <a:cs typeface="Arial" charset="0"/>
              </a:defRPr>
            </a:lvl9pPr>
          </a:lstStyle>
          <a:p>
            <a:r>
              <a:rPr kumimoji="1" lang="en-AU" altLang="en-US" sz="1400" b="1"/>
              <a:t>Steam</a:t>
            </a:r>
          </a:p>
        </p:txBody>
      </p:sp>
      <p:sp>
        <p:nvSpPr>
          <p:cNvPr id="131092" name="Rectangle 21"/>
          <p:cNvSpPr>
            <a:spLocks noChangeArrowheads="1"/>
          </p:cNvSpPr>
          <p:nvPr/>
        </p:nvSpPr>
        <p:spPr bwMode="auto">
          <a:xfrm>
            <a:off x="7542213" y="5070475"/>
            <a:ext cx="1414462" cy="712788"/>
          </a:xfrm>
          <a:prstGeom prst="rect">
            <a:avLst/>
          </a:prstGeom>
          <a:noFill/>
          <a:ln w="38100" cmpd="dbl">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71974" tIns="35356" rIns="71974" bIns="35356">
            <a:spAutoFit/>
          </a:bodyPr>
          <a:lstStyle>
            <a:lvl1pPr defTabSz="606425" eaLnBrk="0" hangingPunct="0">
              <a:defRPr sz="1200">
                <a:solidFill>
                  <a:schemeClr val="tx1"/>
                </a:solidFill>
                <a:latin typeface="Arial" charset="0"/>
                <a:cs typeface="Arial" charset="0"/>
              </a:defRPr>
            </a:lvl1pPr>
            <a:lvl2pPr marL="742950" indent="-285750" defTabSz="606425" eaLnBrk="0" hangingPunct="0">
              <a:defRPr sz="1200">
                <a:solidFill>
                  <a:schemeClr val="tx1"/>
                </a:solidFill>
                <a:latin typeface="Arial" charset="0"/>
                <a:cs typeface="Arial" charset="0"/>
              </a:defRPr>
            </a:lvl2pPr>
            <a:lvl3pPr marL="1143000" indent="-228600" defTabSz="606425" eaLnBrk="0" hangingPunct="0">
              <a:defRPr sz="1200">
                <a:solidFill>
                  <a:schemeClr val="tx1"/>
                </a:solidFill>
                <a:latin typeface="Arial" charset="0"/>
                <a:cs typeface="Arial" charset="0"/>
              </a:defRPr>
            </a:lvl3pPr>
            <a:lvl4pPr marL="1600200" indent="-228600" defTabSz="606425" eaLnBrk="0" hangingPunct="0">
              <a:defRPr sz="1200">
                <a:solidFill>
                  <a:schemeClr val="tx1"/>
                </a:solidFill>
                <a:latin typeface="Arial" charset="0"/>
                <a:cs typeface="Arial" charset="0"/>
              </a:defRPr>
            </a:lvl4pPr>
            <a:lvl5pPr marL="2057400" indent="-228600" defTabSz="606425" eaLnBrk="0" hangingPunct="0">
              <a:defRPr sz="1200">
                <a:solidFill>
                  <a:schemeClr val="tx1"/>
                </a:solidFill>
                <a:latin typeface="Arial" charset="0"/>
                <a:cs typeface="Arial" charset="0"/>
              </a:defRPr>
            </a:lvl5pPr>
            <a:lvl6pPr marL="2514600" indent="-228600" defTabSz="606425" eaLnBrk="0" fontAlgn="base" hangingPunct="0">
              <a:spcBef>
                <a:spcPct val="0"/>
              </a:spcBef>
              <a:spcAft>
                <a:spcPct val="0"/>
              </a:spcAft>
              <a:defRPr sz="1200">
                <a:solidFill>
                  <a:schemeClr val="tx1"/>
                </a:solidFill>
                <a:latin typeface="Arial" charset="0"/>
                <a:cs typeface="Arial" charset="0"/>
              </a:defRPr>
            </a:lvl6pPr>
            <a:lvl7pPr marL="2971800" indent="-228600" defTabSz="606425" eaLnBrk="0" fontAlgn="base" hangingPunct="0">
              <a:spcBef>
                <a:spcPct val="0"/>
              </a:spcBef>
              <a:spcAft>
                <a:spcPct val="0"/>
              </a:spcAft>
              <a:defRPr sz="1200">
                <a:solidFill>
                  <a:schemeClr val="tx1"/>
                </a:solidFill>
                <a:latin typeface="Arial" charset="0"/>
                <a:cs typeface="Arial" charset="0"/>
              </a:defRPr>
            </a:lvl7pPr>
            <a:lvl8pPr marL="3429000" indent="-228600" defTabSz="606425" eaLnBrk="0" fontAlgn="base" hangingPunct="0">
              <a:spcBef>
                <a:spcPct val="0"/>
              </a:spcBef>
              <a:spcAft>
                <a:spcPct val="0"/>
              </a:spcAft>
              <a:defRPr sz="1200">
                <a:solidFill>
                  <a:schemeClr val="tx1"/>
                </a:solidFill>
                <a:latin typeface="Arial" charset="0"/>
                <a:cs typeface="Arial" charset="0"/>
              </a:defRPr>
            </a:lvl8pPr>
            <a:lvl9pPr marL="3886200" indent="-228600" defTabSz="606425" eaLnBrk="0" fontAlgn="base" hangingPunct="0">
              <a:spcBef>
                <a:spcPct val="0"/>
              </a:spcBef>
              <a:spcAft>
                <a:spcPct val="0"/>
              </a:spcAft>
              <a:defRPr sz="1200">
                <a:solidFill>
                  <a:schemeClr val="tx1"/>
                </a:solidFill>
                <a:latin typeface="Arial" charset="0"/>
                <a:cs typeface="Arial" charset="0"/>
              </a:defRPr>
            </a:lvl9pPr>
          </a:lstStyle>
          <a:p>
            <a:pPr algn="ctr"/>
            <a:r>
              <a:rPr kumimoji="1" lang="en-AU" altLang="en-US" sz="1400" b="1"/>
              <a:t>Alcan</a:t>
            </a:r>
          </a:p>
          <a:p>
            <a:pPr algn="ctr"/>
            <a:r>
              <a:rPr kumimoji="1" lang="en-AU" altLang="en-US" sz="1400" b="1"/>
              <a:t>Aluminium</a:t>
            </a:r>
          </a:p>
          <a:p>
            <a:pPr algn="ctr"/>
            <a:r>
              <a:rPr kumimoji="1" lang="en-AU" altLang="en-US" sz="1400" b="1"/>
              <a:t> smelter</a:t>
            </a:r>
          </a:p>
        </p:txBody>
      </p:sp>
      <p:sp>
        <p:nvSpPr>
          <p:cNvPr id="131093" name="Rectangle 22"/>
          <p:cNvSpPr>
            <a:spLocks noChangeArrowheads="1"/>
          </p:cNvSpPr>
          <p:nvPr/>
        </p:nvSpPr>
        <p:spPr bwMode="auto">
          <a:xfrm>
            <a:off x="4375150" y="4495800"/>
            <a:ext cx="1458913" cy="617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71974" tIns="35356" rIns="71974" bIns="35356">
            <a:spAutoFit/>
          </a:bodyPr>
          <a:lstStyle>
            <a:lvl1pPr defTabSz="606425" eaLnBrk="0" hangingPunct="0">
              <a:defRPr sz="1200">
                <a:solidFill>
                  <a:schemeClr val="tx1"/>
                </a:solidFill>
                <a:latin typeface="Arial" charset="0"/>
                <a:cs typeface="Arial" charset="0"/>
              </a:defRPr>
            </a:lvl1pPr>
            <a:lvl2pPr marL="742950" indent="-285750" defTabSz="606425" eaLnBrk="0" hangingPunct="0">
              <a:defRPr sz="1200">
                <a:solidFill>
                  <a:schemeClr val="tx1"/>
                </a:solidFill>
                <a:latin typeface="Arial" charset="0"/>
                <a:cs typeface="Arial" charset="0"/>
              </a:defRPr>
            </a:lvl2pPr>
            <a:lvl3pPr marL="1143000" indent="-228600" defTabSz="606425" eaLnBrk="0" hangingPunct="0">
              <a:defRPr sz="1200">
                <a:solidFill>
                  <a:schemeClr val="tx1"/>
                </a:solidFill>
                <a:latin typeface="Arial" charset="0"/>
                <a:cs typeface="Arial" charset="0"/>
              </a:defRPr>
            </a:lvl3pPr>
            <a:lvl4pPr marL="1600200" indent="-228600" defTabSz="606425" eaLnBrk="0" hangingPunct="0">
              <a:defRPr sz="1200">
                <a:solidFill>
                  <a:schemeClr val="tx1"/>
                </a:solidFill>
                <a:latin typeface="Arial" charset="0"/>
                <a:cs typeface="Arial" charset="0"/>
              </a:defRPr>
            </a:lvl4pPr>
            <a:lvl5pPr marL="2057400" indent="-228600" defTabSz="606425" eaLnBrk="0" hangingPunct="0">
              <a:defRPr sz="1200">
                <a:solidFill>
                  <a:schemeClr val="tx1"/>
                </a:solidFill>
                <a:latin typeface="Arial" charset="0"/>
                <a:cs typeface="Arial" charset="0"/>
              </a:defRPr>
            </a:lvl5pPr>
            <a:lvl6pPr marL="2514600" indent="-228600" defTabSz="606425" eaLnBrk="0" fontAlgn="base" hangingPunct="0">
              <a:spcBef>
                <a:spcPct val="0"/>
              </a:spcBef>
              <a:spcAft>
                <a:spcPct val="0"/>
              </a:spcAft>
              <a:defRPr sz="1200">
                <a:solidFill>
                  <a:schemeClr val="tx1"/>
                </a:solidFill>
                <a:latin typeface="Arial" charset="0"/>
                <a:cs typeface="Arial" charset="0"/>
              </a:defRPr>
            </a:lvl6pPr>
            <a:lvl7pPr marL="2971800" indent="-228600" defTabSz="606425" eaLnBrk="0" fontAlgn="base" hangingPunct="0">
              <a:spcBef>
                <a:spcPct val="0"/>
              </a:spcBef>
              <a:spcAft>
                <a:spcPct val="0"/>
              </a:spcAft>
              <a:defRPr sz="1200">
                <a:solidFill>
                  <a:schemeClr val="tx1"/>
                </a:solidFill>
                <a:latin typeface="Arial" charset="0"/>
                <a:cs typeface="Arial" charset="0"/>
              </a:defRPr>
            </a:lvl7pPr>
            <a:lvl8pPr marL="3429000" indent="-228600" defTabSz="606425" eaLnBrk="0" fontAlgn="base" hangingPunct="0">
              <a:spcBef>
                <a:spcPct val="0"/>
              </a:spcBef>
              <a:spcAft>
                <a:spcPct val="0"/>
              </a:spcAft>
              <a:defRPr sz="1200">
                <a:solidFill>
                  <a:schemeClr val="tx1"/>
                </a:solidFill>
                <a:latin typeface="Arial" charset="0"/>
                <a:cs typeface="Arial" charset="0"/>
              </a:defRPr>
            </a:lvl8pPr>
            <a:lvl9pPr marL="3886200" indent="-228600" defTabSz="606425" eaLnBrk="0" fontAlgn="base" hangingPunct="0">
              <a:spcBef>
                <a:spcPct val="0"/>
              </a:spcBef>
              <a:spcAft>
                <a:spcPct val="0"/>
              </a:spcAft>
              <a:defRPr sz="1200">
                <a:solidFill>
                  <a:schemeClr val="tx1"/>
                </a:solidFill>
                <a:latin typeface="Arial" charset="0"/>
                <a:cs typeface="Arial" charset="0"/>
              </a:defRPr>
            </a:lvl9pPr>
          </a:lstStyle>
          <a:p>
            <a:pPr algn="ctr"/>
            <a:r>
              <a:rPr kumimoji="1" lang="en-AU" altLang="en-US" sz="1300" b="1"/>
              <a:t>Turnkey</a:t>
            </a:r>
          </a:p>
          <a:p>
            <a:pPr algn="ctr"/>
            <a:r>
              <a:rPr kumimoji="1" lang="en-AU" altLang="en-US" sz="1300" b="1"/>
              <a:t>Construction</a:t>
            </a:r>
          </a:p>
          <a:p>
            <a:pPr algn="ctr"/>
            <a:r>
              <a:rPr kumimoji="1" lang="en-AU" altLang="en-US" sz="1300" b="1"/>
              <a:t>Contract</a:t>
            </a:r>
          </a:p>
        </p:txBody>
      </p:sp>
      <p:sp>
        <p:nvSpPr>
          <p:cNvPr id="131094" name="Rectangle 23"/>
          <p:cNvSpPr>
            <a:spLocks noChangeArrowheads="1"/>
          </p:cNvSpPr>
          <p:nvPr/>
        </p:nvSpPr>
        <p:spPr bwMode="auto">
          <a:xfrm>
            <a:off x="3005138" y="5435600"/>
            <a:ext cx="1062037" cy="315913"/>
          </a:xfrm>
          <a:prstGeom prst="rect">
            <a:avLst/>
          </a:prstGeom>
          <a:noFill/>
          <a:ln w="57150" cmpd="thinThick">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71974" tIns="35356" rIns="71974" bIns="35356">
            <a:spAutoFit/>
          </a:bodyPr>
          <a:lstStyle>
            <a:lvl1pPr defTabSz="606425" eaLnBrk="0" hangingPunct="0">
              <a:defRPr sz="1200">
                <a:solidFill>
                  <a:schemeClr val="tx1"/>
                </a:solidFill>
                <a:latin typeface="Arial" charset="0"/>
                <a:cs typeface="Arial" charset="0"/>
              </a:defRPr>
            </a:lvl1pPr>
            <a:lvl2pPr marL="742950" indent="-285750" defTabSz="606425" eaLnBrk="0" hangingPunct="0">
              <a:defRPr sz="1200">
                <a:solidFill>
                  <a:schemeClr val="tx1"/>
                </a:solidFill>
                <a:latin typeface="Arial" charset="0"/>
                <a:cs typeface="Arial" charset="0"/>
              </a:defRPr>
            </a:lvl2pPr>
            <a:lvl3pPr marL="1143000" indent="-228600" defTabSz="606425" eaLnBrk="0" hangingPunct="0">
              <a:defRPr sz="1200">
                <a:solidFill>
                  <a:schemeClr val="tx1"/>
                </a:solidFill>
                <a:latin typeface="Arial" charset="0"/>
                <a:cs typeface="Arial" charset="0"/>
              </a:defRPr>
            </a:lvl3pPr>
            <a:lvl4pPr marL="1600200" indent="-228600" defTabSz="606425" eaLnBrk="0" hangingPunct="0">
              <a:defRPr sz="1200">
                <a:solidFill>
                  <a:schemeClr val="tx1"/>
                </a:solidFill>
                <a:latin typeface="Arial" charset="0"/>
                <a:cs typeface="Arial" charset="0"/>
              </a:defRPr>
            </a:lvl4pPr>
            <a:lvl5pPr marL="2057400" indent="-228600" defTabSz="606425" eaLnBrk="0" hangingPunct="0">
              <a:defRPr sz="1200">
                <a:solidFill>
                  <a:schemeClr val="tx1"/>
                </a:solidFill>
                <a:latin typeface="Arial" charset="0"/>
                <a:cs typeface="Arial" charset="0"/>
              </a:defRPr>
            </a:lvl5pPr>
            <a:lvl6pPr marL="2514600" indent="-228600" defTabSz="606425" eaLnBrk="0" fontAlgn="base" hangingPunct="0">
              <a:spcBef>
                <a:spcPct val="0"/>
              </a:spcBef>
              <a:spcAft>
                <a:spcPct val="0"/>
              </a:spcAft>
              <a:defRPr sz="1200">
                <a:solidFill>
                  <a:schemeClr val="tx1"/>
                </a:solidFill>
                <a:latin typeface="Arial" charset="0"/>
                <a:cs typeface="Arial" charset="0"/>
              </a:defRPr>
            </a:lvl6pPr>
            <a:lvl7pPr marL="2971800" indent="-228600" defTabSz="606425" eaLnBrk="0" fontAlgn="base" hangingPunct="0">
              <a:spcBef>
                <a:spcPct val="0"/>
              </a:spcBef>
              <a:spcAft>
                <a:spcPct val="0"/>
              </a:spcAft>
              <a:defRPr sz="1200">
                <a:solidFill>
                  <a:schemeClr val="tx1"/>
                </a:solidFill>
                <a:latin typeface="Arial" charset="0"/>
                <a:cs typeface="Arial" charset="0"/>
              </a:defRPr>
            </a:lvl7pPr>
            <a:lvl8pPr marL="3429000" indent="-228600" defTabSz="606425" eaLnBrk="0" fontAlgn="base" hangingPunct="0">
              <a:spcBef>
                <a:spcPct val="0"/>
              </a:spcBef>
              <a:spcAft>
                <a:spcPct val="0"/>
              </a:spcAft>
              <a:defRPr sz="1200">
                <a:solidFill>
                  <a:schemeClr val="tx1"/>
                </a:solidFill>
                <a:latin typeface="Arial" charset="0"/>
                <a:cs typeface="Arial" charset="0"/>
              </a:defRPr>
            </a:lvl8pPr>
            <a:lvl9pPr marL="3886200" indent="-228600" defTabSz="606425" eaLnBrk="0" fontAlgn="base" hangingPunct="0">
              <a:spcBef>
                <a:spcPct val="0"/>
              </a:spcBef>
              <a:spcAft>
                <a:spcPct val="0"/>
              </a:spcAft>
              <a:defRPr sz="1200">
                <a:solidFill>
                  <a:schemeClr val="tx1"/>
                </a:solidFill>
                <a:latin typeface="Arial" charset="0"/>
                <a:cs typeface="Arial" charset="0"/>
              </a:defRPr>
            </a:lvl9pPr>
          </a:lstStyle>
          <a:p>
            <a:r>
              <a:rPr kumimoji="1" lang="en-AU" altLang="en-US" sz="1400" b="1"/>
              <a:t>Ebasco</a:t>
            </a:r>
          </a:p>
        </p:txBody>
      </p:sp>
      <p:sp>
        <p:nvSpPr>
          <p:cNvPr id="131095" name="Rectangle 24"/>
          <p:cNvSpPr>
            <a:spLocks noChangeArrowheads="1"/>
          </p:cNvSpPr>
          <p:nvPr/>
        </p:nvSpPr>
        <p:spPr bwMode="auto">
          <a:xfrm>
            <a:off x="4529138" y="5435600"/>
            <a:ext cx="573087" cy="315913"/>
          </a:xfrm>
          <a:prstGeom prst="rect">
            <a:avLst/>
          </a:prstGeom>
          <a:noFill/>
          <a:ln w="57150" cmpd="thickThin">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71974" tIns="35356" rIns="71974" bIns="35356">
            <a:spAutoFit/>
          </a:bodyPr>
          <a:lstStyle>
            <a:lvl1pPr defTabSz="606425" eaLnBrk="0" hangingPunct="0">
              <a:defRPr sz="1200">
                <a:solidFill>
                  <a:schemeClr val="tx1"/>
                </a:solidFill>
                <a:latin typeface="Arial" charset="0"/>
                <a:cs typeface="Arial" charset="0"/>
              </a:defRPr>
            </a:lvl1pPr>
            <a:lvl2pPr marL="742950" indent="-285750" defTabSz="606425" eaLnBrk="0" hangingPunct="0">
              <a:defRPr sz="1200">
                <a:solidFill>
                  <a:schemeClr val="tx1"/>
                </a:solidFill>
                <a:latin typeface="Arial" charset="0"/>
                <a:cs typeface="Arial" charset="0"/>
              </a:defRPr>
            </a:lvl2pPr>
            <a:lvl3pPr marL="1143000" indent="-228600" defTabSz="606425" eaLnBrk="0" hangingPunct="0">
              <a:defRPr sz="1200">
                <a:solidFill>
                  <a:schemeClr val="tx1"/>
                </a:solidFill>
                <a:latin typeface="Arial" charset="0"/>
                <a:cs typeface="Arial" charset="0"/>
              </a:defRPr>
            </a:lvl3pPr>
            <a:lvl4pPr marL="1600200" indent="-228600" defTabSz="606425" eaLnBrk="0" hangingPunct="0">
              <a:defRPr sz="1200">
                <a:solidFill>
                  <a:schemeClr val="tx1"/>
                </a:solidFill>
                <a:latin typeface="Arial" charset="0"/>
                <a:cs typeface="Arial" charset="0"/>
              </a:defRPr>
            </a:lvl4pPr>
            <a:lvl5pPr marL="2057400" indent="-228600" defTabSz="606425" eaLnBrk="0" hangingPunct="0">
              <a:defRPr sz="1200">
                <a:solidFill>
                  <a:schemeClr val="tx1"/>
                </a:solidFill>
                <a:latin typeface="Arial" charset="0"/>
                <a:cs typeface="Arial" charset="0"/>
              </a:defRPr>
            </a:lvl5pPr>
            <a:lvl6pPr marL="2514600" indent="-228600" defTabSz="606425" eaLnBrk="0" fontAlgn="base" hangingPunct="0">
              <a:spcBef>
                <a:spcPct val="0"/>
              </a:spcBef>
              <a:spcAft>
                <a:spcPct val="0"/>
              </a:spcAft>
              <a:defRPr sz="1200">
                <a:solidFill>
                  <a:schemeClr val="tx1"/>
                </a:solidFill>
                <a:latin typeface="Arial" charset="0"/>
                <a:cs typeface="Arial" charset="0"/>
              </a:defRPr>
            </a:lvl6pPr>
            <a:lvl7pPr marL="2971800" indent="-228600" defTabSz="606425" eaLnBrk="0" fontAlgn="base" hangingPunct="0">
              <a:spcBef>
                <a:spcPct val="0"/>
              </a:spcBef>
              <a:spcAft>
                <a:spcPct val="0"/>
              </a:spcAft>
              <a:defRPr sz="1200">
                <a:solidFill>
                  <a:schemeClr val="tx1"/>
                </a:solidFill>
                <a:latin typeface="Arial" charset="0"/>
                <a:cs typeface="Arial" charset="0"/>
              </a:defRPr>
            </a:lvl7pPr>
            <a:lvl8pPr marL="3429000" indent="-228600" defTabSz="606425" eaLnBrk="0" fontAlgn="base" hangingPunct="0">
              <a:spcBef>
                <a:spcPct val="0"/>
              </a:spcBef>
              <a:spcAft>
                <a:spcPct val="0"/>
              </a:spcAft>
              <a:defRPr sz="1200">
                <a:solidFill>
                  <a:schemeClr val="tx1"/>
                </a:solidFill>
                <a:latin typeface="Arial" charset="0"/>
                <a:cs typeface="Arial" charset="0"/>
              </a:defRPr>
            </a:lvl8pPr>
            <a:lvl9pPr marL="3886200" indent="-228600" defTabSz="606425" eaLnBrk="0" fontAlgn="base" hangingPunct="0">
              <a:spcBef>
                <a:spcPct val="0"/>
              </a:spcBef>
              <a:spcAft>
                <a:spcPct val="0"/>
              </a:spcAft>
              <a:defRPr sz="1200">
                <a:solidFill>
                  <a:schemeClr val="tx1"/>
                </a:solidFill>
                <a:latin typeface="Arial" charset="0"/>
                <a:cs typeface="Arial" charset="0"/>
              </a:defRPr>
            </a:lvl9pPr>
          </a:lstStyle>
          <a:p>
            <a:r>
              <a:rPr kumimoji="1" lang="en-AU" altLang="en-US" sz="1400" b="1"/>
              <a:t>GE</a:t>
            </a:r>
          </a:p>
        </p:txBody>
      </p:sp>
      <p:sp>
        <p:nvSpPr>
          <p:cNvPr id="131096" name="Rectangle 25"/>
          <p:cNvSpPr>
            <a:spLocks noChangeArrowheads="1"/>
          </p:cNvSpPr>
          <p:nvPr/>
        </p:nvSpPr>
        <p:spPr bwMode="auto">
          <a:xfrm>
            <a:off x="3417888" y="4214813"/>
            <a:ext cx="1004887"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71974" tIns="35356" rIns="71974" bIns="35356">
            <a:spAutoFit/>
          </a:bodyPr>
          <a:lstStyle>
            <a:lvl1pPr defTabSz="606425" eaLnBrk="0" hangingPunct="0">
              <a:defRPr sz="1200">
                <a:solidFill>
                  <a:schemeClr val="tx1"/>
                </a:solidFill>
                <a:latin typeface="Arial" charset="0"/>
                <a:cs typeface="Arial" charset="0"/>
              </a:defRPr>
            </a:lvl1pPr>
            <a:lvl2pPr marL="742950" indent="-285750" defTabSz="606425" eaLnBrk="0" hangingPunct="0">
              <a:defRPr sz="1200">
                <a:solidFill>
                  <a:schemeClr val="tx1"/>
                </a:solidFill>
                <a:latin typeface="Arial" charset="0"/>
                <a:cs typeface="Arial" charset="0"/>
              </a:defRPr>
            </a:lvl2pPr>
            <a:lvl3pPr marL="1143000" indent="-228600" defTabSz="606425" eaLnBrk="0" hangingPunct="0">
              <a:defRPr sz="1200">
                <a:solidFill>
                  <a:schemeClr val="tx1"/>
                </a:solidFill>
                <a:latin typeface="Arial" charset="0"/>
                <a:cs typeface="Arial" charset="0"/>
              </a:defRPr>
            </a:lvl3pPr>
            <a:lvl4pPr marL="1600200" indent="-228600" defTabSz="606425" eaLnBrk="0" hangingPunct="0">
              <a:defRPr sz="1200">
                <a:solidFill>
                  <a:schemeClr val="tx1"/>
                </a:solidFill>
                <a:latin typeface="Arial" charset="0"/>
                <a:cs typeface="Arial" charset="0"/>
              </a:defRPr>
            </a:lvl4pPr>
            <a:lvl5pPr marL="2057400" indent="-228600" defTabSz="606425" eaLnBrk="0" hangingPunct="0">
              <a:defRPr sz="1200">
                <a:solidFill>
                  <a:schemeClr val="tx1"/>
                </a:solidFill>
                <a:latin typeface="Arial" charset="0"/>
                <a:cs typeface="Arial" charset="0"/>
              </a:defRPr>
            </a:lvl5pPr>
            <a:lvl6pPr marL="2514600" indent="-228600" defTabSz="606425" eaLnBrk="0" fontAlgn="base" hangingPunct="0">
              <a:spcBef>
                <a:spcPct val="0"/>
              </a:spcBef>
              <a:spcAft>
                <a:spcPct val="0"/>
              </a:spcAft>
              <a:defRPr sz="1200">
                <a:solidFill>
                  <a:schemeClr val="tx1"/>
                </a:solidFill>
                <a:latin typeface="Arial" charset="0"/>
                <a:cs typeface="Arial" charset="0"/>
              </a:defRPr>
            </a:lvl6pPr>
            <a:lvl7pPr marL="2971800" indent="-228600" defTabSz="606425" eaLnBrk="0" fontAlgn="base" hangingPunct="0">
              <a:spcBef>
                <a:spcPct val="0"/>
              </a:spcBef>
              <a:spcAft>
                <a:spcPct val="0"/>
              </a:spcAft>
              <a:defRPr sz="1200">
                <a:solidFill>
                  <a:schemeClr val="tx1"/>
                </a:solidFill>
                <a:latin typeface="Arial" charset="0"/>
                <a:cs typeface="Arial" charset="0"/>
              </a:defRPr>
            </a:lvl7pPr>
            <a:lvl8pPr marL="3429000" indent="-228600" defTabSz="606425" eaLnBrk="0" fontAlgn="base" hangingPunct="0">
              <a:spcBef>
                <a:spcPct val="0"/>
              </a:spcBef>
              <a:spcAft>
                <a:spcPct val="0"/>
              </a:spcAft>
              <a:defRPr sz="1200">
                <a:solidFill>
                  <a:schemeClr val="tx1"/>
                </a:solidFill>
                <a:latin typeface="Arial" charset="0"/>
                <a:cs typeface="Arial" charset="0"/>
              </a:defRPr>
            </a:lvl8pPr>
            <a:lvl9pPr marL="3886200" indent="-228600" defTabSz="606425" eaLnBrk="0" fontAlgn="base" hangingPunct="0">
              <a:spcBef>
                <a:spcPct val="0"/>
              </a:spcBef>
              <a:spcAft>
                <a:spcPct val="0"/>
              </a:spcAft>
              <a:defRPr sz="1200">
                <a:solidFill>
                  <a:schemeClr val="tx1"/>
                </a:solidFill>
                <a:latin typeface="Arial" charset="0"/>
                <a:cs typeface="Arial" charset="0"/>
              </a:defRPr>
            </a:lvl9pPr>
          </a:lstStyle>
          <a:p>
            <a:pPr algn="ctr"/>
            <a:r>
              <a:rPr kumimoji="1" lang="en-AU" altLang="en-US" sz="1100" b="1"/>
              <a:t>LDS=40%</a:t>
            </a:r>
          </a:p>
          <a:p>
            <a:pPr algn="ctr"/>
            <a:r>
              <a:rPr kumimoji="1" lang="en-AU" altLang="en-US" sz="1100" b="1"/>
              <a:t>Contract</a:t>
            </a:r>
          </a:p>
          <a:p>
            <a:pPr algn="ctr"/>
            <a:r>
              <a:rPr kumimoji="1" lang="en-AU" altLang="en-US" sz="1100" b="1"/>
              <a:t>Price</a:t>
            </a:r>
          </a:p>
        </p:txBody>
      </p:sp>
      <p:sp>
        <p:nvSpPr>
          <p:cNvPr id="131097" name="Rectangle 26"/>
          <p:cNvSpPr>
            <a:spLocks noChangeArrowheads="1"/>
          </p:cNvSpPr>
          <p:nvPr/>
        </p:nvSpPr>
        <p:spPr bwMode="auto">
          <a:xfrm>
            <a:off x="5764213" y="5334000"/>
            <a:ext cx="1492250"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71974" tIns="35356" rIns="71974" bIns="35356">
            <a:spAutoFit/>
          </a:bodyPr>
          <a:lstStyle>
            <a:lvl1pPr defTabSz="606425" eaLnBrk="0" hangingPunct="0">
              <a:defRPr sz="1200">
                <a:solidFill>
                  <a:schemeClr val="tx1"/>
                </a:solidFill>
                <a:latin typeface="Arial" charset="0"/>
                <a:cs typeface="Arial" charset="0"/>
              </a:defRPr>
            </a:lvl1pPr>
            <a:lvl2pPr marL="742950" indent="-285750" defTabSz="606425" eaLnBrk="0" hangingPunct="0">
              <a:defRPr sz="1200">
                <a:solidFill>
                  <a:schemeClr val="tx1"/>
                </a:solidFill>
                <a:latin typeface="Arial" charset="0"/>
                <a:cs typeface="Arial" charset="0"/>
              </a:defRPr>
            </a:lvl2pPr>
            <a:lvl3pPr marL="1143000" indent="-228600" defTabSz="606425" eaLnBrk="0" hangingPunct="0">
              <a:defRPr sz="1200">
                <a:solidFill>
                  <a:schemeClr val="tx1"/>
                </a:solidFill>
                <a:latin typeface="Arial" charset="0"/>
                <a:cs typeface="Arial" charset="0"/>
              </a:defRPr>
            </a:lvl3pPr>
            <a:lvl4pPr marL="1600200" indent="-228600" defTabSz="606425" eaLnBrk="0" hangingPunct="0">
              <a:defRPr sz="1200">
                <a:solidFill>
                  <a:schemeClr val="tx1"/>
                </a:solidFill>
                <a:latin typeface="Arial" charset="0"/>
                <a:cs typeface="Arial" charset="0"/>
              </a:defRPr>
            </a:lvl4pPr>
            <a:lvl5pPr marL="2057400" indent="-228600" defTabSz="606425" eaLnBrk="0" hangingPunct="0">
              <a:defRPr sz="1200">
                <a:solidFill>
                  <a:schemeClr val="tx1"/>
                </a:solidFill>
                <a:latin typeface="Arial" charset="0"/>
                <a:cs typeface="Arial" charset="0"/>
              </a:defRPr>
            </a:lvl5pPr>
            <a:lvl6pPr marL="2514600" indent="-228600" defTabSz="606425" eaLnBrk="0" fontAlgn="base" hangingPunct="0">
              <a:spcBef>
                <a:spcPct val="0"/>
              </a:spcBef>
              <a:spcAft>
                <a:spcPct val="0"/>
              </a:spcAft>
              <a:defRPr sz="1200">
                <a:solidFill>
                  <a:schemeClr val="tx1"/>
                </a:solidFill>
                <a:latin typeface="Arial" charset="0"/>
                <a:cs typeface="Arial" charset="0"/>
              </a:defRPr>
            </a:lvl6pPr>
            <a:lvl7pPr marL="2971800" indent="-228600" defTabSz="606425" eaLnBrk="0" fontAlgn="base" hangingPunct="0">
              <a:spcBef>
                <a:spcPct val="0"/>
              </a:spcBef>
              <a:spcAft>
                <a:spcPct val="0"/>
              </a:spcAft>
              <a:defRPr sz="1200">
                <a:solidFill>
                  <a:schemeClr val="tx1"/>
                </a:solidFill>
                <a:latin typeface="Arial" charset="0"/>
                <a:cs typeface="Arial" charset="0"/>
              </a:defRPr>
            </a:lvl7pPr>
            <a:lvl8pPr marL="3429000" indent="-228600" defTabSz="606425" eaLnBrk="0" fontAlgn="base" hangingPunct="0">
              <a:spcBef>
                <a:spcPct val="0"/>
              </a:spcBef>
              <a:spcAft>
                <a:spcPct val="0"/>
              </a:spcAft>
              <a:defRPr sz="1200">
                <a:solidFill>
                  <a:schemeClr val="tx1"/>
                </a:solidFill>
                <a:latin typeface="Arial" charset="0"/>
                <a:cs typeface="Arial" charset="0"/>
              </a:defRPr>
            </a:lvl8pPr>
            <a:lvl9pPr marL="3886200" indent="-228600" defTabSz="606425" eaLnBrk="0" fontAlgn="base" hangingPunct="0">
              <a:spcBef>
                <a:spcPct val="0"/>
              </a:spcBef>
              <a:spcAft>
                <a:spcPct val="0"/>
              </a:spcAft>
              <a:defRPr sz="1200">
                <a:solidFill>
                  <a:schemeClr val="tx1"/>
                </a:solidFill>
                <a:latin typeface="Arial" charset="0"/>
                <a:cs typeface="Arial" charset="0"/>
              </a:defRPr>
            </a:lvl9pPr>
          </a:lstStyle>
          <a:p>
            <a:pPr algn="ctr"/>
            <a:r>
              <a:rPr kumimoji="1" lang="en-AU" altLang="en-US" sz="1300" b="1"/>
              <a:t>1st  ever</a:t>
            </a:r>
          </a:p>
          <a:p>
            <a:pPr algn="ctr"/>
            <a:r>
              <a:rPr kumimoji="1" lang="en-AU" altLang="en-US" sz="1300" b="1"/>
              <a:t>7FA Turbines</a:t>
            </a:r>
          </a:p>
        </p:txBody>
      </p:sp>
      <p:sp>
        <p:nvSpPr>
          <p:cNvPr id="131098" name="Rectangle 27"/>
          <p:cNvSpPr>
            <a:spLocks noChangeArrowheads="1"/>
          </p:cNvSpPr>
          <p:nvPr/>
        </p:nvSpPr>
        <p:spPr bwMode="auto">
          <a:xfrm>
            <a:off x="698500" y="628650"/>
            <a:ext cx="1741488" cy="874713"/>
          </a:xfrm>
          <a:prstGeom prst="rect">
            <a:avLst/>
          </a:prstGeom>
          <a:noFill/>
          <a:ln w="12700">
            <a:solidFill>
              <a:schemeClr val="tx1"/>
            </a:solidFill>
            <a:prstDash val="dashDot"/>
            <a:miter lim="800000"/>
            <a:headEnd/>
            <a:tailEnd/>
          </a:ln>
          <a:extLst>
            <a:ext uri="{909E8E84-426E-40DD-AFC4-6F175D3DCCD1}">
              <a14:hiddenFill xmlns:a14="http://schemas.microsoft.com/office/drawing/2010/main">
                <a:solidFill>
                  <a:srgbClr val="FFFFFF"/>
                </a:solidFill>
              </a14:hiddenFill>
            </a:ext>
          </a:extLst>
        </p:spPr>
        <p:txBody>
          <a:bodyPr lIns="71974" tIns="35356" rIns="71974" bIns="35356">
            <a:spAutoFit/>
          </a:bodyPr>
          <a:lstStyle>
            <a:lvl1pPr defTabSz="606425" eaLnBrk="0" hangingPunct="0">
              <a:defRPr sz="1200">
                <a:solidFill>
                  <a:schemeClr val="tx1"/>
                </a:solidFill>
                <a:latin typeface="Arial" charset="0"/>
                <a:cs typeface="Arial" charset="0"/>
              </a:defRPr>
            </a:lvl1pPr>
            <a:lvl2pPr marL="742950" indent="-285750" defTabSz="606425" eaLnBrk="0" hangingPunct="0">
              <a:defRPr sz="1200">
                <a:solidFill>
                  <a:schemeClr val="tx1"/>
                </a:solidFill>
                <a:latin typeface="Arial" charset="0"/>
                <a:cs typeface="Arial" charset="0"/>
              </a:defRPr>
            </a:lvl2pPr>
            <a:lvl3pPr marL="1143000" indent="-228600" defTabSz="606425" eaLnBrk="0" hangingPunct="0">
              <a:defRPr sz="1200">
                <a:solidFill>
                  <a:schemeClr val="tx1"/>
                </a:solidFill>
                <a:latin typeface="Arial" charset="0"/>
                <a:cs typeface="Arial" charset="0"/>
              </a:defRPr>
            </a:lvl3pPr>
            <a:lvl4pPr marL="1600200" indent="-228600" defTabSz="606425" eaLnBrk="0" hangingPunct="0">
              <a:defRPr sz="1200">
                <a:solidFill>
                  <a:schemeClr val="tx1"/>
                </a:solidFill>
                <a:latin typeface="Arial" charset="0"/>
                <a:cs typeface="Arial" charset="0"/>
              </a:defRPr>
            </a:lvl4pPr>
            <a:lvl5pPr marL="2057400" indent="-228600" defTabSz="606425" eaLnBrk="0" hangingPunct="0">
              <a:defRPr sz="1200">
                <a:solidFill>
                  <a:schemeClr val="tx1"/>
                </a:solidFill>
                <a:latin typeface="Arial" charset="0"/>
                <a:cs typeface="Arial" charset="0"/>
              </a:defRPr>
            </a:lvl5pPr>
            <a:lvl6pPr marL="2514600" indent="-228600" defTabSz="606425" eaLnBrk="0" fontAlgn="base" hangingPunct="0">
              <a:spcBef>
                <a:spcPct val="0"/>
              </a:spcBef>
              <a:spcAft>
                <a:spcPct val="0"/>
              </a:spcAft>
              <a:defRPr sz="1200">
                <a:solidFill>
                  <a:schemeClr val="tx1"/>
                </a:solidFill>
                <a:latin typeface="Arial" charset="0"/>
                <a:cs typeface="Arial" charset="0"/>
              </a:defRPr>
            </a:lvl6pPr>
            <a:lvl7pPr marL="2971800" indent="-228600" defTabSz="606425" eaLnBrk="0" fontAlgn="base" hangingPunct="0">
              <a:spcBef>
                <a:spcPct val="0"/>
              </a:spcBef>
              <a:spcAft>
                <a:spcPct val="0"/>
              </a:spcAft>
              <a:defRPr sz="1200">
                <a:solidFill>
                  <a:schemeClr val="tx1"/>
                </a:solidFill>
                <a:latin typeface="Arial" charset="0"/>
                <a:cs typeface="Arial" charset="0"/>
              </a:defRPr>
            </a:lvl7pPr>
            <a:lvl8pPr marL="3429000" indent="-228600" defTabSz="606425" eaLnBrk="0" fontAlgn="base" hangingPunct="0">
              <a:spcBef>
                <a:spcPct val="0"/>
              </a:spcBef>
              <a:spcAft>
                <a:spcPct val="0"/>
              </a:spcAft>
              <a:defRPr sz="1200">
                <a:solidFill>
                  <a:schemeClr val="tx1"/>
                </a:solidFill>
                <a:latin typeface="Arial" charset="0"/>
                <a:cs typeface="Arial" charset="0"/>
              </a:defRPr>
            </a:lvl8pPr>
            <a:lvl9pPr marL="3886200" indent="-228600" defTabSz="606425" eaLnBrk="0" fontAlgn="base" hangingPunct="0">
              <a:spcBef>
                <a:spcPct val="0"/>
              </a:spcBef>
              <a:spcAft>
                <a:spcPct val="0"/>
              </a:spcAft>
              <a:defRPr sz="1200">
                <a:solidFill>
                  <a:schemeClr val="tx1"/>
                </a:solidFill>
                <a:latin typeface="Arial" charset="0"/>
                <a:cs typeface="Arial" charset="0"/>
              </a:defRPr>
            </a:lvl9pPr>
          </a:lstStyle>
          <a:p>
            <a:pPr>
              <a:buFontTx/>
              <a:buChar char="•"/>
            </a:pPr>
            <a:r>
              <a:rPr kumimoji="1" lang="en-AU" altLang="en-US" sz="1100" b="1"/>
              <a:t>470MW</a:t>
            </a:r>
          </a:p>
          <a:p>
            <a:pPr>
              <a:buFontTx/>
              <a:buChar char="•"/>
            </a:pPr>
            <a:r>
              <a:rPr kumimoji="1" lang="en-AU" altLang="en-US" sz="1100" b="1"/>
              <a:t>20 Plants</a:t>
            </a:r>
          </a:p>
          <a:p>
            <a:pPr>
              <a:buFontTx/>
              <a:buChar char="•"/>
            </a:pPr>
            <a:r>
              <a:rPr kumimoji="1" lang="en-AU" altLang="en-US" sz="1100" b="1"/>
              <a:t>US/Canada</a:t>
            </a:r>
          </a:p>
          <a:p>
            <a:r>
              <a:rPr kumimoji="1" lang="en-AU" altLang="en-US" sz="1100" b="1"/>
              <a:t> (+ 3 = 308MW</a:t>
            </a:r>
          </a:p>
          <a:p>
            <a:r>
              <a:rPr kumimoji="1" lang="en-AU" altLang="en-US" sz="1100" b="1"/>
              <a:t> Constructing)</a:t>
            </a:r>
          </a:p>
        </p:txBody>
      </p:sp>
      <p:sp>
        <p:nvSpPr>
          <p:cNvPr id="131099" name="Line 28"/>
          <p:cNvSpPr>
            <a:spLocks noChangeShapeType="1"/>
          </p:cNvSpPr>
          <p:nvPr/>
        </p:nvSpPr>
        <p:spPr bwMode="auto">
          <a:xfrm>
            <a:off x="2667000" y="2217738"/>
            <a:ext cx="0" cy="28575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1100" name="Line 29"/>
          <p:cNvSpPr>
            <a:spLocks noChangeShapeType="1"/>
          </p:cNvSpPr>
          <p:nvPr/>
        </p:nvSpPr>
        <p:spPr bwMode="auto">
          <a:xfrm>
            <a:off x="2681288" y="2362200"/>
            <a:ext cx="1038225"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31101" name="Oval 30"/>
          <p:cNvSpPr>
            <a:spLocks noChangeArrowheads="1"/>
          </p:cNvSpPr>
          <p:nvPr/>
        </p:nvSpPr>
        <p:spPr bwMode="auto">
          <a:xfrm>
            <a:off x="1758950" y="3206750"/>
            <a:ext cx="1284288" cy="82550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sp>
        <p:nvSpPr>
          <p:cNvPr id="131102" name="Oval 31"/>
          <p:cNvSpPr>
            <a:spLocks noChangeArrowheads="1"/>
          </p:cNvSpPr>
          <p:nvPr/>
        </p:nvSpPr>
        <p:spPr bwMode="auto">
          <a:xfrm>
            <a:off x="6100763" y="2979738"/>
            <a:ext cx="603250" cy="601662"/>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sp>
        <p:nvSpPr>
          <p:cNvPr id="131103" name="Oval 32"/>
          <p:cNvSpPr>
            <a:spLocks noChangeArrowheads="1"/>
          </p:cNvSpPr>
          <p:nvPr/>
        </p:nvSpPr>
        <p:spPr bwMode="auto">
          <a:xfrm>
            <a:off x="6100763" y="3657600"/>
            <a:ext cx="603250" cy="52705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sp>
        <p:nvSpPr>
          <p:cNvPr id="131104" name="Oval 33"/>
          <p:cNvSpPr>
            <a:spLocks noChangeArrowheads="1"/>
          </p:cNvSpPr>
          <p:nvPr/>
        </p:nvSpPr>
        <p:spPr bwMode="auto">
          <a:xfrm>
            <a:off x="6100763" y="4273550"/>
            <a:ext cx="674687" cy="29210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sp>
        <p:nvSpPr>
          <p:cNvPr id="131105" name="Oval 34"/>
          <p:cNvSpPr>
            <a:spLocks noChangeArrowheads="1"/>
          </p:cNvSpPr>
          <p:nvPr/>
        </p:nvSpPr>
        <p:spPr bwMode="auto">
          <a:xfrm>
            <a:off x="3435350" y="4197350"/>
            <a:ext cx="977900" cy="67310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sp>
        <p:nvSpPr>
          <p:cNvPr id="131106" name="Oval 35"/>
          <p:cNvSpPr>
            <a:spLocks noChangeArrowheads="1"/>
          </p:cNvSpPr>
          <p:nvPr/>
        </p:nvSpPr>
        <p:spPr bwMode="auto">
          <a:xfrm>
            <a:off x="1528763" y="4349750"/>
            <a:ext cx="1519237" cy="83185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sp>
        <p:nvSpPr>
          <p:cNvPr id="131107" name="Oval 36"/>
          <p:cNvSpPr>
            <a:spLocks noChangeArrowheads="1"/>
          </p:cNvSpPr>
          <p:nvPr/>
        </p:nvSpPr>
        <p:spPr bwMode="auto">
          <a:xfrm>
            <a:off x="4502150" y="4503738"/>
            <a:ext cx="1206500" cy="823912"/>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sp>
        <p:nvSpPr>
          <p:cNvPr id="131108" name="Line 37"/>
          <p:cNvSpPr>
            <a:spLocks noChangeShapeType="1"/>
          </p:cNvSpPr>
          <p:nvPr/>
        </p:nvSpPr>
        <p:spPr bwMode="auto">
          <a:xfrm flipH="1">
            <a:off x="4865688" y="3208338"/>
            <a:ext cx="328612" cy="125412"/>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31109" name="Line 38"/>
          <p:cNvSpPr>
            <a:spLocks noChangeShapeType="1"/>
          </p:cNvSpPr>
          <p:nvPr/>
        </p:nvSpPr>
        <p:spPr bwMode="auto">
          <a:xfrm flipV="1">
            <a:off x="4814888" y="1893888"/>
            <a:ext cx="1116012" cy="404812"/>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31110" name="Line 39"/>
          <p:cNvSpPr>
            <a:spLocks noChangeShapeType="1"/>
          </p:cNvSpPr>
          <p:nvPr/>
        </p:nvSpPr>
        <p:spPr bwMode="auto">
          <a:xfrm flipH="1">
            <a:off x="5394325" y="2300288"/>
            <a:ext cx="555625" cy="508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1111" name="Line 40"/>
          <p:cNvSpPr>
            <a:spLocks noChangeShapeType="1"/>
          </p:cNvSpPr>
          <p:nvPr/>
        </p:nvSpPr>
        <p:spPr bwMode="auto">
          <a:xfrm flipV="1">
            <a:off x="4891088" y="3189288"/>
            <a:ext cx="1192212" cy="25241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1112" name="Line 41"/>
          <p:cNvSpPr>
            <a:spLocks noChangeShapeType="1"/>
          </p:cNvSpPr>
          <p:nvPr/>
        </p:nvSpPr>
        <p:spPr bwMode="auto">
          <a:xfrm>
            <a:off x="6719888" y="3124200"/>
            <a:ext cx="736600"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31113" name="Line 42"/>
          <p:cNvSpPr>
            <a:spLocks noChangeShapeType="1"/>
          </p:cNvSpPr>
          <p:nvPr/>
        </p:nvSpPr>
        <p:spPr bwMode="auto">
          <a:xfrm>
            <a:off x="4891088" y="3671888"/>
            <a:ext cx="1192212" cy="20161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1114" name="Line 43"/>
          <p:cNvSpPr>
            <a:spLocks noChangeShapeType="1"/>
          </p:cNvSpPr>
          <p:nvPr/>
        </p:nvSpPr>
        <p:spPr bwMode="auto">
          <a:xfrm>
            <a:off x="6719888" y="3976688"/>
            <a:ext cx="1047750" cy="436562"/>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31115" name="Line 44"/>
          <p:cNvSpPr>
            <a:spLocks noChangeShapeType="1"/>
          </p:cNvSpPr>
          <p:nvPr/>
        </p:nvSpPr>
        <p:spPr bwMode="auto">
          <a:xfrm>
            <a:off x="4891088" y="3824288"/>
            <a:ext cx="1344612" cy="43021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1116" name="Line 45"/>
          <p:cNvSpPr>
            <a:spLocks noChangeShapeType="1"/>
          </p:cNvSpPr>
          <p:nvPr/>
        </p:nvSpPr>
        <p:spPr bwMode="auto">
          <a:xfrm>
            <a:off x="6789738" y="4503738"/>
            <a:ext cx="811212" cy="658812"/>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31117" name="Oval 46"/>
          <p:cNvSpPr>
            <a:spLocks noChangeArrowheads="1"/>
          </p:cNvSpPr>
          <p:nvPr/>
        </p:nvSpPr>
        <p:spPr bwMode="auto">
          <a:xfrm>
            <a:off x="6180138" y="4730750"/>
            <a:ext cx="595312" cy="52070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sp>
        <p:nvSpPr>
          <p:cNvPr id="131118" name="Line 47"/>
          <p:cNvSpPr>
            <a:spLocks noChangeShapeType="1"/>
          </p:cNvSpPr>
          <p:nvPr/>
        </p:nvSpPr>
        <p:spPr bwMode="auto">
          <a:xfrm>
            <a:off x="4891088" y="3976688"/>
            <a:ext cx="1344612" cy="8128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1119" name="Line 48"/>
          <p:cNvSpPr>
            <a:spLocks noChangeShapeType="1"/>
          </p:cNvSpPr>
          <p:nvPr/>
        </p:nvSpPr>
        <p:spPr bwMode="auto">
          <a:xfrm>
            <a:off x="6789738" y="5037138"/>
            <a:ext cx="825500" cy="442912"/>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31120" name="Oval 49"/>
          <p:cNvSpPr>
            <a:spLocks noChangeArrowheads="1"/>
          </p:cNvSpPr>
          <p:nvPr/>
        </p:nvSpPr>
        <p:spPr bwMode="auto">
          <a:xfrm>
            <a:off x="5873750" y="5334000"/>
            <a:ext cx="1290638" cy="60325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sp>
        <p:nvSpPr>
          <p:cNvPr id="131121" name="Line 50"/>
          <p:cNvSpPr>
            <a:spLocks noChangeShapeType="1"/>
          </p:cNvSpPr>
          <p:nvPr/>
        </p:nvSpPr>
        <p:spPr bwMode="auto">
          <a:xfrm>
            <a:off x="5121275" y="5715000"/>
            <a:ext cx="733425"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1122" name="Line 51"/>
          <p:cNvSpPr>
            <a:spLocks noChangeShapeType="1"/>
          </p:cNvSpPr>
          <p:nvPr/>
        </p:nvSpPr>
        <p:spPr bwMode="auto">
          <a:xfrm flipH="1" flipV="1">
            <a:off x="5627688" y="5094288"/>
            <a:ext cx="473075" cy="322262"/>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31123" name="Line 52"/>
          <p:cNvSpPr>
            <a:spLocks noChangeShapeType="1"/>
          </p:cNvSpPr>
          <p:nvPr/>
        </p:nvSpPr>
        <p:spPr bwMode="auto">
          <a:xfrm flipV="1">
            <a:off x="3521075" y="5094288"/>
            <a:ext cx="1038225" cy="328612"/>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31124" name="Line 53"/>
          <p:cNvSpPr>
            <a:spLocks noChangeShapeType="1"/>
          </p:cNvSpPr>
          <p:nvPr/>
        </p:nvSpPr>
        <p:spPr bwMode="auto">
          <a:xfrm flipV="1">
            <a:off x="4586288" y="5170488"/>
            <a:ext cx="49212" cy="252412"/>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31125" name="Arc 54"/>
          <p:cNvSpPr>
            <a:spLocks/>
          </p:cNvSpPr>
          <p:nvPr/>
        </p:nvSpPr>
        <p:spPr bwMode="auto">
          <a:xfrm>
            <a:off x="3276600" y="4876800"/>
            <a:ext cx="595313" cy="520700"/>
          </a:xfrm>
          <a:custGeom>
            <a:avLst/>
            <a:gdLst>
              <a:gd name="T0" fmla="*/ 2147483647 w 21600"/>
              <a:gd name="T1" fmla="*/ 0 h 21600"/>
              <a:gd name="T2" fmla="*/ 0 w 21600"/>
              <a:gd name="T3" fmla="*/ 2147483647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lnTo>
                  <a:pt x="21600" y="0"/>
                </a:lnTo>
                <a:close/>
              </a:path>
            </a:pathLst>
          </a:custGeom>
          <a:noFill/>
          <a:ln w="12700" cap="rnd">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31126" name="Arc 55"/>
          <p:cNvSpPr>
            <a:spLocks/>
          </p:cNvSpPr>
          <p:nvPr/>
        </p:nvSpPr>
        <p:spPr bwMode="auto">
          <a:xfrm>
            <a:off x="3978275" y="4876800"/>
            <a:ext cx="519113" cy="674688"/>
          </a:xfrm>
          <a:custGeom>
            <a:avLst/>
            <a:gdLst>
              <a:gd name="T0" fmla="*/ 2147483647 w 21600"/>
              <a:gd name="T1" fmla="*/ 2147483647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lnTo>
                  <a:pt x="21600" y="21600"/>
                </a:lnTo>
                <a:close/>
              </a:path>
            </a:pathLst>
          </a:custGeom>
          <a:noFill/>
          <a:ln w="12700" cap="rnd">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31127" name="Line 56"/>
          <p:cNvSpPr>
            <a:spLocks noChangeShapeType="1"/>
          </p:cNvSpPr>
          <p:nvPr/>
        </p:nvSpPr>
        <p:spPr bwMode="auto">
          <a:xfrm flipV="1">
            <a:off x="3976688" y="4027488"/>
            <a:ext cx="125412" cy="176212"/>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31128" name="Line 57"/>
          <p:cNvSpPr>
            <a:spLocks noChangeShapeType="1"/>
          </p:cNvSpPr>
          <p:nvPr/>
        </p:nvSpPr>
        <p:spPr bwMode="auto">
          <a:xfrm flipH="1" flipV="1">
            <a:off x="4486275" y="4027488"/>
            <a:ext cx="479425" cy="481012"/>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31129" name="Oval 58"/>
          <p:cNvSpPr>
            <a:spLocks noChangeArrowheads="1"/>
          </p:cNvSpPr>
          <p:nvPr/>
        </p:nvSpPr>
        <p:spPr bwMode="auto">
          <a:xfrm>
            <a:off x="311150" y="4046538"/>
            <a:ext cx="1358900" cy="519112"/>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sp>
        <p:nvSpPr>
          <p:cNvPr id="131130" name="Arc 59"/>
          <p:cNvSpPr>
            <a:spLocks/>
          </p:cNvSpPr>
          <p:nvPr/>
        </p:nvSpPr>
        <p:spPr bwMode="auto">
          <a:xfrm>
            <a:off x="930275" y="4572000"/>
            <a:ext cx="596900" cy="217488"/>
          </a:xfrm>
          <a:custGeom>
            <a:avLst/>
            <a:gdLst>
              <a:gd name="T0" fmla="*/ 2147483647 w 21600"/>
              <a:gd name="T1" fmla="*/ 2147483647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lnTo>
                  <a:pt x="21600" y="21600"/>
                </a:lnTo>
                <a:close/>
              </a:path>
            </a:pathLst>
          </a:custGeom>
          <a:noFill/>
          <a:ln w="12700"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31131" name="Line 60"/>
          <p:cNvSpPr>
            <a:spLocks noChangeShapeType="1"/>
          </p:cNvSpPr>
          <p:nvPr/>
        </p:nvSpPr>
        <p:spPr bwMode="auto">
          <a:xfrm flipV="1">
            <a:off x="762000" y="3798888"/>
            <a:ext cx="0" cy="252412"/>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31132" name="Line 61"/>
          <p:cNvSpPr>
            <a:spLocks noChangeShapeType="1"/>
          </p:cNvSpPr>
          <p:nvPr/>
        </p:nvSpPr>
        <p:spPr bwMode="auto">
          <a:xfrm flipH="1">
            <a:off x="2808288" y="3976688"/>
            <a:ext cx="785812" cy="506412"/>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31133" name="Line 62"/>
          <p:cNvSpPr>
            <a:spLocks noChangeShapeType="1"/>
          </p:cNvSpPr>
          <p:nvPr/>
        </p:nvSpPr>
        <p:spPr bwMode="auto">
          <a:xfrm>
            <a:off x="1309688" y="3581400"/>
            <a:ext cx="43021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1134" name="Line 63"/>
          <p:cNvSpPr>
            <a:spLocks noChangeShapeType="1"/>
          </p:cNvSpPr>
          <p:nvPr/>
        </p:nvSpPr>
        <p:spPr bwMode="auto">
          <a:xfrm>
            <a:off x="3062288" y="3581400"/>
            <a:ext cx="506412"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31135" name="Oval 64"/>
          <p:cNvSpPr>
            <a:spLocks noChangeArrowheads="1"/>
          </p:cNvSpPr>
          <p:nvPr/>
        </p:nvSpPr>
        <p:spPr bwMode="auto">
          <a:xfrm>
            <a:off x="304800" y="2362200"/>
            <a:ext cx="1155700" cy="60325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sp>
        <p:nvSpPr>
          <p:cNvPr id="131136" name="Line 65"/>
          <p:cNvSpPr>
            <a:spLocks noChangeShapeType="1"/>
          </p:cNvSpPr>
          <p:nvPr/>
        </p:nvSpPr>
        <p:spPr bwMode="auto">
          <a:xfrm flipV="1">
            <a:off x="762000" y="2960688"/>
            <a:ext cx="0" cy="404812"/>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31137" name="Line 66"/>
          <p:cNvSpPr>
            <a:spLocks noChangeShapeType="1"/>
          </p:cNvSpPr>
          <p:nvPr/>
        </p:nvSpPr>
        <p:spPr bwMode="auto">
          <a:xfrm flipH="1" flipV="1">
            <a:off x="1436688" y="2046288"/>
            <a:ext cx="250825" cy="404812"/>
          </a:xfrm>
          <a:prstGeom prst="line">
            <a:avLst/>
          </a:prstGeom>
          <a:noFill/>
          <a:ln w="12700">
            <a:solidFill>
              <a:schemeClr val="tx1"/>
            </a:solidFill>
            <a:prstDash val="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31138" name="Line 67"/>
          <p:cNvSpPr>
            <a:spLocks noChangeShapeType="1"/>
          </p:cNvSpPr>
          <p:nvPr/>
        </p:nvSpPr>
        <p:spPr bwMode="auto">
          <a:xfrm>
            <a:off x="4116388" y="2909888"/>
            <a:ext cx="0" cy="3556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31139" name="Rectangle 68"/>
          <p:cNvSpPr>
            <a:spLocks noGrp="1" noChangeArrowheads="1"/>
          </p:cNvSpPr>
          <p:nvPr>
            <p:ph type="title"/>
          </p:nvPr>
        </p:nvSpPr>
        <p:spPr/>
        <p:txBody>
          <a:bodyPr/>
          <a:lstStyle/>
          <a:p>
            <a:pPr algn="ctr"/>
            <a:r>
              <a:rPr lang="en-US" altLang="en-US" smtClean="0"/>
              <a:t>Deal Diagram – Sithe Cogen</a:t>
            </a:r>
          </a:p>
        </p:txBody>
      </p:sp>
    </p:spTree>
  </p:cSld>
  <p:clrMapOvr>
    <a:masterClrMapping/>
  </p:clrMapOvr>
  <p:transition>
    <p:zoom/>
  </p:transition>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altLang="en-US" dirty="0" smtClean="0"/>
              <a:t>Contract Risks</a:t>
            </a:r>
          </a:p>
        </p:txBody>
      </p:sp>
      <p:pic>
        <p:nvPicPr>
          <p:cNvPr id="2" name="Content Placeholder 1"/>
          <p:cNvPicPr>
            <a:picLocks noGrp="1" noChangeAspect="1"/>
          </p:cNvPicPr>
          <p:nvPr>
            <p:ph idx="1"/>
          </p:nvPr>
        </p:nvPicPr>
        <p:blipFill>
          <a:blip r:embed="rId2"/>
          <a:stretch>
            <a:fillRect/>
          </a:stretch>
        </p:blipFill>
        <p:spPr>
          <a:xfrm>
            <a:off x="587023" y="1371600"/>
            <a:ext cx="7720894" cy="4724400"/>
          </a:xfrm>
          <a:prstGeom prst="rect">
            <a:avLst/>
          </a:prstGeom>
        </p:spPr>
      </p:pic>
    </p:spTree>
    <p:extLst>
      <p:ext uri="{BB962C8B-B14F-4D97-AF65-F5344CB8AC3E}">
        <p14:creationId xmlns:p14="http://schemas.microsoft.com/office/powerpoint/2010/main" val="2706560902"/>
      </p:ext>
    </p:extLst>
  </p:cSld>
  <p:clrMapOvr>
    <a:masterClrMapping/>
  </p:clrMapOvr>
  <p:transition>
    <p:zoom/>
  </p:transition>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smtClean="0"/>
              <a:t>Risk Classification , Mitigation and Importance</a:t>
            </a:r>
          </a:p>
        </p:txBody>
      </p:sp>
      <p:pic>
        <p:nvPicPr>
          <p:cNvPr id="1433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457200" y="1701800"/>
            <a:ext cx="8001000" cy="4135438"/>
          </a:xfrm>
          <a:noFill/>
          <a:extLst>
            <a:ext uri="{91240B29-F687-4F45-9708-019B960494DF}">
              <a14:hiddenLine xmlns:a14="http://schemas.microsoft.com/office/drawing/2010/main" w="12700" cap="flat">
                <a:solidFill>
                  <a:srgbClr val="000000"/>
                </a:solidFill>
                <a:miter lim="800000"/>
                <a:headEnd type="none" w="sm" len="sm"/>
                <a:tailEnd type="none" w="lg" len="lg"/>
              </a14:hiddenLine>
            </a:ext>
          </a:extLst>
        </p:spPr>
      </p:pic>
    </p:spTree>
    <p:extLst>
      <p:ext uri="{BB962C8B-B14F-4D97-AF65-F5344CB8AC3E}">
        <p14:creationId xmlns:p14="http://schemas.microsoft.com/office/powerpoint/2010/main" val="1290097046"/>
      </p:ext>
    </p:extLst>
  </p:cSld>
  <p:clrMapOvr>
    <a:masterClrMapping/>
  </p:clrMapOvr>
  <p:transition>
    <p:zoom/>
  </p:transition>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altLang="en-US" smtClean="0"/>
              <a:t>Risk Classification , Mitigation and Importance</a:t>
            </a:r>
          </a:p>
        </p:txBody>
      </p:sp>
      <p:pic>
        <p:nvPicPr>
          <p:cNvPr id="15363"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457200" y="1874838"/>
            <a:ext cx="8001000" cy="3802062"/>
          </a:xfrm>
          <a:noFill/>
          <a:extLst>
            <a:ext uri="{91240B29-F687-4F45-9708-019B960494DF}">
              <a14:hiddenLine xmlns:a14="http://schemas.microsoft.com/office/drawing/2010/main" w="12700" cap="flat">
                <a:solidFill>
                  <a:srgbClr val="000000"/>
                </a:solidFill>
                <a:miter lim="800000"/>
                <a:headEnd type="none" w="sm" len="sm"/>
                <a:tailEnd type="none" w="lg" len="lg"/>
              </a14:hiddenLine>
            </a:ext>
          </a:extLst>
        </p:spPr>
      </p:pic>
    </p:spTree>
    <p:extLst>
      <p:ext uri="{BB962C8B-B14F-4D97-AF65-F5344CB8AC3E}">
        <p14:creationId xmlns:p14="http://schemas.microsoft.com/office/powerpoint/2010/main" val="1522665752"/>
      </p:ext>
    </p:extLst>
  </p:cSld>
  <p:clrMapOvr>
    <a:masterClrMapping/>
  </p:clrMapOvr>
  <p:transition>
    <p:zoom/>
  </p:transition>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smtClean="0"/>
              <a:t>Risk Classification , Mitigation and Importance</a:t>
            </a:r>
          </a:p>
        </p:txBody>
      </p:sp>
      <p:pic>
        <p:nvPicPr>
          <p:cNvPr id="16387"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73063" y="1981200"/>
            <a:ext cx="8266112" cy="3492500"/>
          </a:xfrm>
          <a:noFill/>
          <a:extLst>
            <a:ext uri="{91240B29-F687-4F45-9708-019B960494DF}">
              <a14:hiddenLine xmlns:a14="http://schemas.microsoft.com/office/drawing/2010/main" w="12700" cap="flat">
                <a:solidFill>
                  <a:srgbClr val="000000"/>
                </a:solidFill>
                <a:miter lim="800000"/>
                <a:headEnd type="none" w="sm" len="sm"/>
                <a:tailEnd type="none" w="lg" len="lg"/>
              </a14:hiddenLine>
            </a:ext>
          </a:extLst>
        </p:spPr>
      </p:pic>
    </p:spTree>
    <p:extLst>
      <p:ext uri="{BB962C8B-B14F-4D97-AF65-F5344CB8AC3E}">
        <p14:creationId xmlns:p14="http://schemas.microsoft.com/office/powerpoint/2010/main" val="2336300306"/>
      </p:ext>
    </p:extLst>
  </p:cSld>
  <p:clrMapOvr>
    <a:masterClrMapping/>
  </p:clrMapOvr>
  <p:transition>
    <p:zo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Drivers and Cost of Electricity – Slide 2</a:t>
            </a:r>
            <a:endParaRPr lang="en-US" dirty="0"/>
          </a:p>
        </p:txBody>
      </p:sp>
      <p:sp>
        <p:nvSpPr>
          <p:cNvPr id="6" name="Content Placeholder 5"/>
          <p:cNvSpPr>
            <a:spLocks noGrp="1"/>
          </p:cNvSpPr>
          <p:nvPr>
            <p:ph idx="1"/>
          </p:nvPr>
        </p:nvSpPr>
        <p:spPr/>
        <p:txBody>
          <a:bodyPr>
            <a:normAutofit fontScale="70000" lnSpcReduction="20000"/>
          </a:bodyPr>
          <a:lstStyle/>
          <a:p>
            <a:r>
              <a:rPr lang="en-US" dirty="0"/>
              <a:t>Efficiency (Heat Rate</a:t>
            </a:r>
            <a:r>
              <a:rPr lang="en-US" dirty="0" smtClean="0"/>
              <a:t>)</a:t>
            </a:r>
          </a:p>
          <a:p>
            <a:pPr lvl="1"/>
            <a:r>
              <a:rPr lang="en-US" dirty="0" err="1" smtClean="0"/>
              <a:t>Kj</a:t>
            </a:r>
            <a:r>
              <a:rPr lang="en-US" dirty="0" smtClean="0"/>
              <a:t>/kWh, BTU/MWH, </a:t>
            </a:r>
            <a:r>
              <a:rPr lang="en-US" dirty="0" err="1" smtClean="0"/>
              <a:t>kBTU</a:t>
            </a:r>
            <a:r>
              <a:rPr lang="en-US" dirty="0" smtClean="0"/>
              <a:t>/MWH, MMBTU/MWH, kWh/kWh</a:t>
            </a:r>
          </a:p>
          <a:p>
            <a:pPr lvl="1"/>
            <a:r>
              <a:rPr lang="en-US" dirty="0" smtClean="0"/>
              <a:t>Fuel Use or Resource Use = HR x Generation</a:t>
            </a:r>
          </a:p>
          <a:p>
            <a:pPr lvl="1"/>
            <a:r>
              <a:rPr lang="en-US" dirty="0" smtClean="0"/>
              <a:t>MMBTU = HR x Generation</a:t>
            </a:r>
          </a:p>
          <a:p>
            <a:pPr lvl="1"/>
            <a:r>
              <a:rPr lang="en-US" dirty="0" smtClean="0"/>
              <a:t>MMBTU = (MMBTU/kWh) x </a:t>
            </a:r>
            <a:r>
              <a:rPr lang="en-US" dirty="0" err="1" smtClean="0"/>
              <a:t>MWh</a:t>
            </a:r>
            <a:endParaRPr lang="en-US" dirty="0"/>
          </a:p>
          <a:p>
            <a:r>
              <a:rPr lang="en-US" dirty="0"/>
              <a:t>Fuel </a:t>
            </a:r>
            <a:r>
              <a:rPr lang="en-US" dirty="0" smtClean="0"/>
              <a:t>Price</a:t>
            </a:r>
          </a:p>
          <a:p>
            <a:pPr lvl="1"/>
            <a:r>
              <a:rPr lang="en-US" dirty="0" smtClean="0"/>
              <a:t>Measured in </a:t>
            </a:r>
            <a:r>
              <a:rPr lang="en-US" dirty="0"/>
              <a:t>€</a:t>
            </a:r>
            <a:r>
              <a:rPr lang="en-US" dirty="0" smtClean="0"/>
              <a:t>/MMBTU, </a:t>
            </a:r>
            <a:r>
              <a:rPr lang="en-US" dirty="0"/>
              <a:t>€</a:t>
            </a:r>
            <a:r>
              <a:rPr lang="en-US" dirty="0" smtClean="0"/>
              <a:t>/kJ, </a:t>
            </a:r>
            <a:r>
              <a:rPr lang="en-US" dirty="0"/>
              <a:t>€/</a:t>
            </a:r>
            <a:r>
              <a:rPr lang="en-US" dirty="0" smtClean="0"/>
              <a:t>kWh</a:t>
            </a:r>
          </a:p>
          <a:p>
            <a:pPr lvl="1"/>
            <a:r>
              <a:rPr lang="en-US" dirty="0" smtClean="0"/>
              <a:t>Fuel Cost = Fuel Price x Fuel Price</a:t>
            </a:r>
          </a:p>
          <a:p>
            <a:pPr lvl="1"/>
            <a:r>
              <a:rPr lang="en-US" dirty="0" smtClean="0"/>
              <a:t>Fuel Cost/MWH = Fuel Cost/Generation</a:t>
            </a:r>
          </a:p>
          <a:p>
            <a:pPr lvl="1"/>
            <a:r>
              <a:rPr lang="en-US" dirty="0" smtClean="0"/>
              <a:t>Fuel Cost/MWH = HR x Generation x Fuel Price/Generation = HR x Fuel Cost</a:t>
            </a:r>
          </a:p>
          <a:p>
            <a:pPr lvl="1"/>
            <a:r>
              <a:rPr lang="en-US" dirty="0" smtClean="0"/>
              <a:t>Fuel Cost/MWH = HR x Fuel Price = kJ/MWH x €/kJ (kJ cancels)</a:t>
            </a:r>
            <a:endParaRPr lang="en-US" dirty="0"/>
          </a:p>
          <a:p>
            <a:r>
              <a:rPr lang="en-US" dirty="0"/>
              <a:t>Variable O&amp;M </a:t>
            </a:r>
            <a:r>
              <a:rPr lang="en-US" dirty="0" smtClean="0"/>
              <a:t>Expense</a:t>
            </a:r>
          </a:p>
          <a:p>
            <a:pPr lvl="1"/>
            <a:r>
              <a:rPr lang="en-US" dirty="0" smtClean="0"/>
              <a:t>Cost that depends on running the plant  - €/MWH</a:t>
            </a:r>
            <a:endParaRPr lang="en-US" dirty="0"/>
          </a:p>
          <a:p>
            <a:r>
              <a:rPr lang="en-US" dirty="0"/>
              <a:t>Fixed O&amp;M </a:t>
            </a:r>
            <a:r>
              <a:rPr lang="en-US" dirty="0" smtClean="0"/>
              <a:t>Expense</a:t>
            </a:r>
          </a:p>
          <a:p>
            <a:pPr lvl="1"/>
            <a:r>
              <a:rPr lang="en-US" dirty="0" smtClean="0"/>
              <a:t>Cost independent of running the plant </a:t>
            </a:r>
            <a:r>
              <a:rPr lang="en-US" dirty="0"/>
              <a:t>€/kW </a:t>
            </a:r>
            <a:r>
              <a:rPr lang="en-US" dirty="0" smtClean="0"/>
              <a:t>-year</a:t>
            </a:r>
          </a:p>
          <a:p>
            <a:pPr marL="566738" lvl="1" indent="0">
              <a:buNone/>
            </a:pPr>
            <a:endParaRPr lang="en-US" dirty="0"/>
          </a:p>
          <a:p>
            <a:endParaRPr lang="en-US" dirty="0"/>
          </a:p>
        </p:txBody>
      </p:sp>
    </p:spTree>
    <p:extLst>
      <p:ext uri="{BB962C8B-B14F-4D97-AF65-F5344CB8AC3E}">
        <p14:creationId xmlns:p14="http://schemas.microsoft.com/office/powerpoint/2010/main" val="2609487583"/>
      </p:ext>
    </p:extLst>
  </p:cSld>
  <p:clrMapOvr>
    <a:masterClrMapping/>
  </p:clrMapOvr>
  <p:transition>
    <p:zoom/>
  </p:transition>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altLang="en-US" smtClean="0"/>
              <a:t>Risk Classification , Mitigation and Importance</a:t>
            </a:r>
          </a:p>
        </p:txBody>
      </p:sp>
      <p:pic>
        <p:nvPicPr>
          <p:cNvPr id="17411"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84163" y="2133600"/>
            <a:ext cx="8267700" cy="3276600"/>
          </a:xfrm>
          <a:noFill/>
          <a:extLst>
            <a:ext uri="{91240B29-F687-4F45-9708-019B960494DF}">
              <a14:hiddenLine xmlns:a14="http://schemas.microsoft.com/office/drawing/2010/main" w="12700" cap="flat">
                <a:solidFill>
                  <a:srgbClr val="000000"/>
                </a:solidFill>
                <a:miter lim="800000"/>
                <a:headEnd type="none" w="sm" len="sm"/>
                <a:tailEnd type="none" w="lg" len="lg"/>
              </a14:hiddenLine>
            </a:ext>
          </a:extLst>
        </p:spPr>
      </p:pic>
    </p:spTree>
    <p:extLst>
      <p:ext uri="{BB962C8B-B14F-4D97-AF65-F5344CB8AC3E}">
        <p14:creationId xmlns:p14="http://schemas.microsoft.com/office/powerpoint/2010/main" val="544400685"/>
      </p:ext>
    </p:extLst>
  </p:cSld>
  <p:clrMapOvr>
    <a:masterClrMapping/>
  </p:clrMapOvr>
  <p:transition>
    <p:zoom/>
  </p:transition>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smtClean="0"/>
              <a:t>Risk Classification , Mitigation and Importance</a:t>
            </a:r>
          </a:p>
        </p:txBody>
      </p:sp>
      <p:pic>
        <p:nvPicPr>
          <p:cNvPr id="18435"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457200" y="1219200"/>
            <a:ext cx="8380413" cy="4860925"/>
          </a:xfrm>
          <a:noFill/>
          <a:extLst>
            <a:ext uri="{91240B29-F687-4F45-9708-019B960494DF}">
              <a14:hiddenLine xmlns:a14="http://schemas.microsoft.com/office/drawing/2010/main" w="12700" cap="flat">
                <a:solidFill>
                  <a:srgbClr val="000000"/>
                </a:solidFill>
                <a:miter lim="800000"/>
                <a:headEnd type="none" w="sm" len="sm"/>
                <a:tailEnd type="none" w="lg" len="lg"/>
              </a14:hiddenLine>
            </a:ext>
          </a:extLst>
        </p:spPr>
      </p:pic>
    </p:spTree>
    <p:extLst>
      <p:ext uri="{BB962C8B-B14F-4D97-AF65-F5344CB8AC3E}">
        <p14:creationId xmlns:p14="http://schemas.microsoft.com/office/powerpoint/2010/main" val="2829557650"/>
      </p:ext>
    </p:extLst>
  </p:cSld>
  <p:clrMapOvr>
    <a:masterClrMapping/>
  </p:clrMapOvr>
  <p:transition>
    <p:zoom/>
  </p:transition>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altLang="en-US" smtClean="0"/>
              <a:t>Risk Classification , Mitigation and Importance</a:t>
            </a:r>
          </a:p>
        </p:txBody>
      </p:sp>
      <p:pic>
        <p:nvPicPr>
          <p:cNvPr id="19459"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81000" y="2133600"/>
            <a:ext cx="8480425" cy="3138488"/>
          </a:xfrm>
          <a:noFill/>
          <a:extLst>
            <a:ext uri="{91240B29-F687-4F45-9708-019B960494DF}">
              <a14:hiddenLine xmlns:a14="http://schemas.microsoft.com/office/drawing/2010/main" w="12700" cap="flat">
                <a:solidFill>
                  <a:srgbClr val="000000"/>
                </a:solidFill>
                <a:miter lim="800000"/>
                <a:headEnd type="none" w="sm" len="sm"/>
                <a:tailEnd type="none" w="lg" len="lg"/>
              </a14:hiddenLine>
            </a:ext>
          </a:extLst>
        </p:spPr>
      </p:pic>
    </p:spTree>
    <p:extLst>
      <p:ext uri="{BB962C8B-B14F-4D97-AF65-F5344CB8AC3E}">
        <p14:creationId xmlns:p14="http://schemas.microsoft.com/office/powerpoint/2010/main" val="972245702"/>
      </p:ext>
    </p:extLst>
  </p:cSld>
  <p:clrMapOvr>
    <a:masterClrMapping/>
  </p:clrMapOvr>
  <p:transition>
    <p:zoom/>
  </p:transition>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Title 1"/>
          <p:cNvSpPr>
            <a:spLocks noGrp="1"/>
          </p:cNvSpPr>
          <p:nvPr>
            <p:ph type="title"/>
          </p:nvPr>
        </p:nvSpPr>
        <p:spPr/>
        <p:txBody>
          <a:bodyPr/>
          <a:lstStyle/>
          <a:p>
            <a:r>
              <a:rPr lang="en-US" altLang="en-US" smtClean="0"/>
              <a:t>Risk Allocation with PPA Contracts</a:t>
            </a:r>
          </a:p>
        </p:txBody>
      </p:sp>
      <p:pic>
        <p:nvPicPr>
          <p:cNvPr id="132099"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762000" y="1825625"/>
            <a:ext cx="7620000" cy="3968750"/>
          </a:xfrm>
        </p:spPr>
      </p:pic>
    </p:spTree>
  </p:cSld>
  <p:clrMapOvr>
    <a:masterClrMapping/>
  </p:clrMapOvr>
  <p:transition>
    <p:zoom/>
  </p:transition>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p:txBody>
          <a:bodyPr/>
          <a:lstStyle/>
          <a:p>
            <a:r>
              <a:rPr lang="en-US" altLang="en-US" smtClean="0"/>
              <a:t>Central Question in Finance and Valuation</a:t>
            </a:r>
          </a:p>
        </p:txBody>
      </p:sp>
      <p:sp>
        <p:nvSpPr>
          <p:cNvPr id="133123" name="Rectangle 3"/>
          <p:cNvSpPr>
            <a:spLocks noGrp="1" noChangeArrowheads="1"/>
          </p:cNvSpPr>
          <p:nvPr>
            <p:ph type="body" idx="1"/>
          </p:nvPr>
        </p:nvSpPr>
        <p:spPr/>
        <p:txBody>
          <a:bodyPr/>
          <a:lstStyle/>
          <a:p>
            <a:r>
              <a:rPr lang="en-US" altLang="en-US" smtClean="0"/>
              <a:t>When making any investment or any decision, the central issue is how to make forecasts of cash flow and then assess risks with those forecasts.</a:t>
            </a:r>
          </a:p>
          <a:p>
            <a:pPr lvl="1"/>
            <a:r>
              <a:rPr lang="en-US" altLang="en-US" smtClean="0"/>
              <a:t>The underlying idea of project finance is to manage, quantify and understand risks – this is one of the most difficult issues in all of economics</a:t>
            </a:r>
          </a:p>
          <a:p>
            <a:pPr lvl="1"/>
            <a:r>
              <a:rPr lang="en-US" altLang="en-US" smtClean="0"/>
              <a:t>The central idea of project finance is to focus on cash flow from the perspectives of debt holders and equity holders</a:t>
            </a:r>
          </a:p>
          <a:p>
            <a:pPr lvl="1"/>
            <a:r>
              <a:rPr lang="en-US" altLang="en-US" smtClean="0"/>
              <a:t>Project finance involves many contracts, debt features and financial terms, but the underlying idea is to evaluate costs and benefits of capital intensive decisions. </a:t>
            </a:r>
          </a:p>
        </p:txBody>
      </p:sp>
    </p:spTree>
  </p:cSld>
  <p:clrMapOvr>
    <a:masterClrMapping/>
  </p:clrMapOvr>
  <p:transition>
    <p:zoom/>
  </p:transition>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p:txBody>
          <a:bodyPr/>
          <a:lstStyle/>
          <a:p>
            <a:r>
              <a:rPr lang="en-US" altLang="en-US" smtClean="0"/>
              <a:t>Project Finance Background - Issues</a:t>
            </a:r>
          </a:p>
        </p:txBody>
      </p:sp>
      <p:sp>
        <p:nvSpPr>
          <p:cNvPr id="134147" name="Rectangle 4"/>
          <p:cNvSpPr>
            <a:spLocks noGrp="1" noChangeArrowheads="1"/>
          </p:cNvSpPr>
          <p:nvPr>
            <p:ph type="body" idx="1"/>
          </p:nvPr>
        </p:nvSpPr>
        <p:spPr/>
        <p:txBody>
          <a:bodyPr/>
          <a:lstStyle/>
          <a:p>
            <a:r>
              <a:rPr lang="en-US" altLang="en-US" smtClean="0"/>
              <a:t>What is the big deal about project finance – does the financing of a project affect actual investment? </a:t>
            </a:r>
          </a:p>
          <a:p>
            <a:r>
              <a:rPr lang="en-US" altLang="en-US" smtClean="0"/>
              <a:t>Are the benefits of project finance worth the high fees received by lawyers and bankers for all of the contracts? </a:t>
            </a:r>
          </a:p>
          <a:p>
            <a:r>
              <a:rPr lang="en-US" altLang="en-US" smtClean="0"/>
              <a:t>How should risks be evaluated and mitigated in project finance; for example how much return should be given up if contracts reduce the risk? </a:t>
            </a:r>
          </a:p>
          <a:p>
            <a:r>
              <a:rPr lang="en-US" altLang="en-US" smtClean="0"/>
              <a:t>What are the financial criteria used to quantify project financings – what is the return required by equity investors and what are the financial ratios used by lenders?</a:t>
            </a:r>
          </a:p>
          <a:p>
            <a:r>
              <a:rPr lang="en-US" altLang="en-US" smtClean="0"/>
              <a:t>How does one measure the cost and benefits of alternative project finance features such as cash flow sweeps, covenants, contract terms, and debt service reserves?</a:t>
            </a:r>
          </a:p>
        </p:txBody>
      </p:sp>
    </p:spTree>
  </p:cSld>
  <p:clrMapOvr>
    <a:masterClrMapping/>
  </p:clrMapOvr>
  <p:transition>
    <p:zoom/>
  </p:transition>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p:txBody>
          <a:bodyPr/>
          <a:lstStyle/>
          <a:p>
            <a:r>
              <a:rPr lang="en-US" altLang="en-US" smtClean="0"/>
              <a:t>Basic Project Finance Concepts</a:t>
            </a:r>
          </a:p>
        </p:txBody>
      </p:sp>
      <p:sp>
        <p:nvSpPr>
          <p:cNvPr id="135171" name="Rectangle 3"/>
          <p:cNvSpPr>
            <a:spLocks noGrp="1" noChangeArrowheads="1"/>
          </p:cNvSpPr>
          <p:nvPr>
            <p:ph type="body" idx="1"/>
          </p:nvPr>
        </p:nvSpPr>
        <p:spPr/>
        <p:txBody>
          <a:bodyPr/>
          <a:lstStyle/>
          <a:p>
            <a:r>
              <a:rPr lang="en-US" altLang="en-US" sz="1600" smtClean="0"/>
              <a:t>Project finance, also known as limited-recourse or non-recourse finance, consists in financing very specific assets or projects, with the repayment coming ONLY from the cash-flow generated by that project or asset, without any claims (with some very specific exceptions)  on the companies that develop these projects. </a:t>
            </a:r>
          </a:p>
          <a:p>
            <a:r>
              <a:rPr lang="en-US" altLang="en-US" sz="1600" smtClean="0"/>
              <a:t>Project finance, comes from a combination of both equity and debt. </a:t>
            </a:r>
            <a:r>
              <a:rPr lang="en-US" altLang="en-US" sz="1600" b="1" i="1" smtClean="0">
                <a:solidFill>
                  <a:srgbClr val="3366CC"/>
                </a:solidFill>
              </a:rPr>
              <a:t>The split between equity and debt depends on the individual project and, most importantly, on the risk profile of each project.</a:t>
            </a:r>
            <a:r>
              <a:rPr lang="en-US" altLang="en-US" sz="1600" smtClean="0"/>
              <a:t> The higher the risk, the greater the share of equity will be required by the lending banks. The risk of an individual project is also decisive for the level of debt which a project can take on.</a:t>
            </a:r>
          </a:p>
          <a:p>
            <a:r>
              <a:rPr lang="en-US" altLang="en-US" sz="1600" smtClean="0"/>
              <a:t>The principle is simple: a bank finances a specific asset, and gets repaid only from the revenues generated by that asset, without recourse to the investors that own the project. It works well for project with well identified assets with high initial investment costs, and strong cash flows after that, like big infrastructure items (toll bridges, pipelines) and energy assets (oil fields, power plants). </a:t>
            </a:r>
          </a:p>
        </p:txBody>
      </p:sp>
    </p:spTree>
  </p:cSld>
  <p:clrMapOvr>
    <a:masterClrMapping/>
  </p:clrMapOvr>
  <p:transition>
    <p:zoom/>
  </p:transition>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p:txBody>
          <a:bodyPr/>
          <a:lstStyle/>
          <a:p>
            <a:r>
              <a:rPr lang="en-US" altLang="en-US" smtClean="0"/>
              <a:t>Debt Sizing</a:t>
            </a:r>
          </a:p>
        </p:txBody>
      </p:sp>
      <p:sp>
        <p:nvSpPr>
          <p:cNvPr id="136195" name="Rectangle 3"/>
          <p:cNvSpPr>
            <a:spLocks noGrp="1" noChangeArrowheads="1"/>
          </p:cNvSpPr>
          <p:nvPr>
            <p:ph type="body" idx="1"/>
          </p:nvPr>
        </p:nvSpPr>
        <p:spPr/>
        <p:txBody>
          <a:bodyPr/>
          <a:lstStyle/>
          <a:p>
            <a:pPr marL="406400" indent="-406400">
              <a:lnSpc>
                <a:spcPct val="90000"/>
              </a:lnSpc>
            </a:pPr>
            <a:r>
              <a:rPr lang="en-US" altLang="en-US" sz="1600" smtClean="0"/>
              <a:t>Project Finance is all about risk analysis</a:t>
            </a:r>
          </a:p>
          <a:p>
            <a:pPr marL="635000" lvl="1" indent="165100">
              <a:lnSpc>
                <a:spcPct val="90000"/>
              </a:lnSpc>
            </a:pPr>
            <a:r>
              <a:rPr lang="en-US" altLang="en-US" sz="1600" smtClean="0"/>
              <a:t>Banks loan money depending on the difference between the cash flow and the amount of the debt service – this is the debt service coverage ratio</a:t>
            </a:r>
          </a:p>
          <a:p>
            <a:pPr lvl="2" indent="-279400">
              <a:lnSpc>
                <a:spcPct val="90000"/>
              </a:lnSpc>
            </a:pPr>
            <a:r>
              <a:rPr lang="en-US" altLang="en-US" sz="1400" smtClean="0"/>
              <a:t>The higher the risk the higher the debt service coverage ratio, because banks need a margin.</a:t>
            </a:r>
          </a:p>
          <a:p>
            <a:pPr lvl="2" indent="-279400">
              <a:lnSpc>
                <a:spcPct val="90000"/>
              </a:lnSpc>
            </a:pPr>
            <a:r>
              <a:rPr lang="en-US" altLang="en-US" sz="1400" smtClean="0"/>
              <a:t>A project with a lot of risk may have a debt service coverage ratio of 1.8 whilst a project with little risk may have a DSCR of 1.2.  (Look at graphs on the next chart)</a:t>
            </a:r>
          </a:p>
          <a:p>
            <a:pPr lvl="2" indent="-279400">
              <a:lnSpc>
                <a:spcPct val="90000"/>
              </a:lnSpc>
            </a:pPr>
            <a:r>
              <a:rPr lang="en-US" altLang="en-US" sz="1400" smtClean="0"/>
              <a:t>Once you have the DSCR, you can find the level of gearing from the DSCR (using the goal seek).</a:t>
            </a:r>
          </a:p>
          <a:p>
            <a:pPr marL="635000" lvl="1" indent="165100">
              <a:lnSpc>
                <a:spcPct val="90000"/>
              </a:lnSpc>
            </a:pPr>
            <a:r>
              <a:rPr lang="en-US" altLang="en-US" sz="1600" smtClean="0"/>
              <a:t>The equity IRR which is the main thing that the sponsors are concerned about depends on the debt terms</a:t>
            </a:r>
          </a:p>
          <a:p>
            <a:pPr lvl="2" indent="-279400">
              <a:lnSpc>
                <a:spcPct val="90000"/>
              </a:lnSpc>
            </a:pPr>
            <a:r>
              <a:rPr lang="en-US" altLang="en-US" sz="1400" smtClean="0"/>
              <a:t>It is better to have longer tenor</a:t>
            </a:r>
          </a:p>
          <a:p>
            <a:pPr lvl="2" indent="-279400">
              <a:lnSpc>
                <a:spcPct val="90000"/>
              </a:lnSpc>
            </a:pPr>
            <a:r>
              <a:rPr lang="en-US" altLang="en-US" sz="1400" smtClean="0"/>
              <a:t>It is better to have level debt service instead of declining debt service (annuity payments)</a:t>
            </a:r>
          </a:p>
          <a:p>
            <a:pPr lvl="2" indent="-279400">
              <a:lnSpc>
                <a:spcPct val="90000"/>
              </a:lnSpc>
            </a:pPr>
            <a:r>
              <a:rPr lang="en-US" altLang="en-US" sz="1400" smtClean="0"/>
              <a:t>It is better to have lower DSCR</a:t>
            </a:r>
          </a:p>
        </p:txBody>
      </p:sp>
    </p:spTree>
  </p:cSld>
  <p:clrMapOvr>
    <a:masterClrMapping/>
  </p:clrMapOvr>
  <p:transition>
    <p:zoom/>
  </p:transition>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Title 1"/>
          <p:cNvSpPr>
            <a:spLocks noGrp="1"/>
          </p:cNvSpPr>
          <p:nvPr>
            <p:ph type="title"/>
          </p:nvPr>
        </p:nvSpPr>
        <p:spPr/>
        <p:txBody>
          <a:bodyPr/>
          <a:lstStyle/>
          <a:p>
            <a:r>
              <a:rPr lang="en-US" altLang="en-US" smtClean="0"/>
              <a:t>Sample Market Data in Different Regions</a:t>
            </a:r>
          </a:p>
        </p:txBody>
      </p:sp>
      <p:sp>
        <p:nvSpPr>
          <p:cNvPr id="137219" name="Content Placeholder 2"/>
          <p:cNvSpPr>
            <a:spLocks noGrp="1"/>
          </p:cNvSpPr>
          <p:nvPr>
            <p:ph idx="1"/>
          </p:nvPr>
        </p:nvSpPr>
        <p:spPr>
          <a:xfrm>
            <a:off x="685800" y="1371600"/>
            <a:ext cx="7620000" cy="4572000"/>
          </a:xfrm>
        </p:spPr>
        <p:txBody>
          <a:bodyPr/>
          <a:lstStyle/>
          <a:p>
            <a:r>
              <a:rPr lang="en-US" altLang="en-US" sz="1400" smtClean="0"/>
              <a:t>Middle East</a:t>
            </a:r>
          </a:p>
          <a:p>
            <a:pPr lvl="1"/>
            <a:r>
              <a:rPr lang="en-US" altLang="en-US" sz="1400" smtClean="0"/>
              <a:t>IRR 10-12%</a:t>
            </a:r>
          </a:p>
          <a:p>
            <a:pPr lvl="1"/>
            <a:r>
              <a:rPr lang="en-US" altLang="en-US" sz="1400" smtClean="0"/>
              <a:t>DSCR 1.2-1.3</a:t>
            </a:r>
          </a:p>
          <a:p>
            <a:pPr lvl="1"/>
            <a:r>
              <a:rPr lang="en-US" altLang="en-US" sz="1400" smtClean="0"/>
              <a:t>Debt Tenor 17 ++yrs</a:t>
            </a:r>
          </a:p>
          <a:p>
            <a:r>
              <a:rPr lang="en-US" altLang="en-US" sz="1400" smtClean="0"/>
              <a:t>Africa</a:t>
            </a:r>
          </a:p>
          <a:p>
            <a:pPr lvl="1"/>
            <a:r>
              <a:rPr lang="en-US" altLang="en-US" sz="1400" smtClean="0"/>
              <a:t>IRR 18% - 20%</a:t>
            </a:r>
          </a:p>
          <a:p>
            <a:pPr lvl="1"/>
            <a:r>
              <a:rPr lang="en-US" altLang="en-US" sz="1400" smtClean="0"/>
              <a:t>DSCR 1.4-1.5</a:t>
            </a:r>
          </a:p>
          <a:p>
            <a:pPr lvl="1"/>
            <a:r>
              <a:rPr lang="en-US" altLang="en-US" sz="1400" smtClean="0"/>
              <a:t>Debt Tenor 10-15 yrs</a:t>
            </a:r>
          </a:p>
          <a:p>
            <a:r>
              <a:rPr lang="en-US" altLang="en-US" sz="1400" smtClean="0"/>
              <a:t>Vietnam</a:t>
            </a:r>
          </a:p>
          <a:p>
            <a:pPr lvl="1"/>
            <a:r>
              <a:rPr lang="en-US" altLang="en-US" sz="1400" smtClean="0"/>
              <a:t>IRR 13%</a:t>
            </a:r>
          </a:p>
          <a:p>
            <a:pPr lvl="1"/>
            <a:r>
              <a:rPr lang="en-US" altLang="en-US" sz="1400" smtClean="0"/>
              <a:t>	DSCR .1.3</a:t>
            </a:r>
          </a:p>
          <a:p>
            <a:pPr lvl="1"/>
            <a:r>
              <a:rPr lang="en-US" altLang="en-US" sz="1400" smtClean="0"/>
              <a:t>Debt Tenor 15 years</a:t>
            </a:r>
          </a:p>
        </p:txBody>
      </p:sp>
    </p:spTree>
  </p:cSld>
  <p:clrMapOvr>
    <a:masterClrMapping/>
  </p:clrMapOvr>
  <p:transition>
    <p:zoom/>
  </p:transition>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Title 1"/>
          <p:cNvSpPr>
            <a:spLocks noGrp="1"/>
          </p:cNvSpPr>
          <p:nvPr>
            <p:ph type="title"/>
          </p:nvPr>
        </p:nvSpPr>
        <p:spPr/>
        <p:txBody>
          <a:bodyPr/>
          <a:lstStyle/>
          <a:p>
            <a:r>
              <a:rPr lang="en-US" altLang="en-US" smtClean="0"/>
              <a:t>Middle East Example</a:t>
            </a:r>
          </a:p>
        </p:txBody>
      </p:sp>
      <p:sp>
        <p:nvSpPr>
          <p:cNvPr id="138243" name="Content Placeholder 2"/>
          <p:cNvSpPr>
            <a:spLocks noGrp="1"/>
          </p:cNvSpPr>
          <p:nvPr>
            <p:ph idx="1"/>
          </p:nvPr>
        </p:nvSpPr>
        <p:spPr/>
        <p:txBody>
          <a:bodyPr/>
          <a:lstStyle/>
          <a:p>
            <a:r>
              <a:rPr lang="en-JM" altLang="en-US" sz="1200" smtClean="0"/>
              <a:t>Qurayyah IPP/Hajr Electricity Company</a:t>
            </a:r>
          </a:p>
          <a:p>
            <a:r>
              <a:rPr lang="en-US" altLang="en-US" sz="1200" smtClean="0"/>
              <a:t>4,000 MW (Only Power No Water)</a:t>
            </a:r>
          </a:p>
          <a:p>
            <a:r>
              <a:rPr lang="en-US" altLang="en-US" sz="1200" smtClean="0"/>
              <a:t>PPA 20 years/ Energy Conversion Agreement</a:t>
            </a:r>
          </a:p>
          <a:p>
            <a:r>
              <a:rPr lang="en-US" altLang="en-US" sz="1200" smtClean="0"/>
              <a:t>Financing</a:t>
            </a:r>
          </a:p>
          <a:p>
            <a:pPr lvl="1"/>
            <a:r>
              <a:rPr lang="en-US" altLang="en-US" sz="1200" smtClean="0"/>
              <a:t>19.5 Years</a:t>
            </a:r>
          </a:p>
          <a:p>
            <a:pPr lvl="1"/>
            <a:r>
              <a:rPr lang="en-US" altLang="en-US" sz="1200" smtClean="0"/>
              <a:t>DSCR 1.20</a:t>
            </a:r>
          </a:p>
          <a:p>
            <a:pPr lvl="1"/>
            <a:r>
              <a:rPr lang="en-US" altLang="en-US" sz="1200" smtClean="0"/>
              <a:t>Debt to Equity at Commercial Operation: 80:20</a:t>
            </a:r>
          </a:p>
          <a:p>
            <a:pPr lvl="1"/>
            <a:r>
              <a:rPr lang="en-US" altLang="en-US" sz="1200" smtClean="0"/>
              <a:t>Balloon and cash trap</a:t>
            </a:r>
          </a:p>
          <a:p>
            <a:pPr lvl="1"/>
            <a:r>
              <a:rPr lang="en-US" altLang="en-US" sz="1200" smtClean="0"/>
              <a:t>Levelized tariff low because of financing</a:t>
            </a:r>
          </a:p>
          <a:p>
            <a:pPr lvl="1"/>
            <a:r>
              <a:rPr lang="en-US" altLang="en-US" sz="1200" smtClean="0"/>
              <a:t>Average Loan Life 13.32</a:t>
            </a:r>
          </a:p>
          <a:p>
            <a:pPr lvl="1"/>
            <a:r>
              <a:rPr lang="en-US" altLang="en-US" sz="1200" smtClean="0"/>
              <a:t>Credit Spread</a:t>
            </a:r>
          </a:p>
          <a:p>
            <a:pPr lvl="2"/>
            <a:r>
              <a:rPr lang="en-US" altLang="en-US" sz="1100" smtClean="0"/>
              <a:t>Pre-completion: 125 BPS</a:t>
            </a:r>
          </a:p>
          <a:p>
            <a:pPr lvl="2"/>
            <a:r>
              <a:rPr lang="en-US" altLang="en-US" sz="1100" smtClean="0"/>
              <a:t> Post completion: 130-175 BPS</a:t>
            </a:r>
          </a:p>
          <a:p>
            <a:r>
              <a:rPr lang="en-US" altLang="en-US" sz="1200" smtClean="0"/>
              <a:t>IRR 12% to 16%</a:t>
            </a:r>
          </a:p>
        </p:txBody>
      </p:sp>
    </p:spTree>
  </p:cSld>
  <p:clrMapOvr>
    <a:masterClrMapping/>
  </p:clrMapOvr>
  <p:transition>
    <p:zo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Drivers and Profit and Loss Statement - </a:t>
            </a:r>
            <a:r>
              <a:rPr lang="en-US" dirty="0" err="1" smtClean="0"/>
              <a:t>Dispatchable</a:t>
            </a:r>
            <a:endParaRPr lang="en-US" dirty="0"/>
          </a:p>
        </p:txBody>
      </p:sp>
      <p:sp>
        <p:nvSpPr>
          <p:cNvPr id="4" name="Content Placeholder 3"/>
          <p:cNvSpPr>
            <a:spLocks noGrp="1"/>
          </p:cNvSpPr>
          <p:nvPr>
            <p:ph sz="half" idx="1"/>
          </p:nvPr>
        </p:nvSpPr>
        <p:spPr/>
        <p:txBody>
          <a:bodyPr>
            <a:normAutofit fontScale="47500" lnSpcReduction="20000"/>
          </a:bodyPr>
          <a:lstStyle/>
          <a:p>
            <a:r>
              <a:rPr lang="en-US" dirty="0" smtClean="0"/>
              <a:t>Cost Driver</a:t>
            </a:r>
          </a:p>
          <a:p>
            <a:r>
              <a:rPr lang="en-US" dirty="0" smtClean="0"/>
              <a:t>Cost x Carrying Charge + Fuel Cost + Variable O&amp;M + Fixed O&amp;M</a:t>
            </a:r>
          </a:p>
          <a:p>
            <a:endParaRPr lang="en-US" dirty="0" smtClean="0"/>
          </a:p>
          <a:p>
            <a:r>
              <a:rPr lang="en-US" dirty="0" smtClean="0"/>
              <a:t>Fuel Cost – HR x Gen x Fuel </a:t>
            </a:r>
            <a:r>
              <a:rPr lang="en-US" dirty="0" err="1" smtClean="0"/>
              <a:t>Pr</a:t>
            </a:r>
            <a:endParaRPr lang="en-US" dirty="0" smtClean="0"/>
          </a:p>
          <a:p>
            <a:endParaRPr lang="en-US" dirty="0" smtClean="0"/>
          </a:p>
          <a:p>
            <a:r>
              <a:rPr lang="en-US" dirty="0" smtClean="0"/>
              <a:t>Variable and Fixed O&amp;M</a:t>
            </a:r>
          </a:p>
          <a:p>
            <a:endParaRPr lang="en-US" dirty="0" smtClean="0"/>
          </a:p>
          <a:p>
            <a:r>
              <a:rPr lang="en-US" dirty="0"/>
              <a:t>Capacity Charge Revenue (€/kW-year x kW)</a:t>
            </a:r>
          </a:p>
          <a:p>
            <a:endParaRPr lang="en-US" dirty="0" smtClean="0"/>
          </a:p>
          <a:p>
            <a:r>
              <a:rPr lang="en-US" dirty="0" smtClean="0"/>
              <a:t>Portion of Capacity Charge</a:t>
            </a:r>
            <a:endParaRPr lang="en-US" dirty="0"/>
          </a:p>
          <a:p>
            <a:r>
              <a:rPr lang="en-US" dirty="0" smtClean="0"/>
              <a:t>Portion of Capacity Charge</a:t>
            </a:r>
          </a:p>
          <a:p>
            <a:r>
              <a:rPr lang="en-US" dirty="0" smtClean="0"/>
              <a:t>Portion of Capacity Charge</a:t>
            </a:r>
          </a:p>
          <a:p>
            <a:endParaRPr lang="en-US" dirty="0" smtClean="0"/>
          </a:p>
          <a:p>
            <a:r>
              <a:rPr lang="en-US" dirty="0" smtClean="0"/>
              <a:t>Portion of Capacity Charge</a:t>
            </a:r>
          </a:p>
        </p:txBody>
      </p:sp>
      <p:sp>
        <p:nvSpPr>
          <p:cNvPr id="5" name="Content Placeholder 4"/>
          <p:cNvSpPr>
            <a:spLocks noGrp="1"/>
          </p:cNvSpPr>
          <p:nvPr>
            <p:ph sz="half" idx="2"/>
          </p:nvPr>
        </p:nvSpPr>
        <p:spPr/>
        <p:txBody>
          <a:bodyPr>
            <a:normAutofit fontScale="47500" lnSpcReduction="20000"/>
          </a:bodyPr>
          <a:lstStyle/>
          <a:p>
            <a:r>
              <a:rPr lang="en-US" dirty="0" smtClean="0"/>
              <a:t>Profit and Loss Account</a:t>
            </a:r>
          </a:p>
          <a:p>
            <a:r>
              <a:rPr lang="en-US" dirty="0" smtClean="0"/>
              <a:t>Total Revenue from Four Part Tariff </a:t>
            </a:r>
          </a:p>
          <a:p>
            <a:endParaRPr lang="en-US" dirty="0" smtClean="0"/>
          </a:p>
          <a:p>
            <a:r>
              <a:rPr lang="en-US" dirty="0" smtClean="0"/>
              <a:t>Fuel Expense</a:t>
            </a:r>
          </a:p>
          <a:p>
            <a:endParaRPr lang="en-US" dirty="0" smtClean="0"/>
          </a:p>
          <a:p>
            <a:r>
              <a:rPr lang="en-US" dirty="0" smtClean="0"/>
              <a:t>Fixed and Variable O&amp;M Expense</a:t>
            </a:r>
          </a:p>
          <a:p>
            <a:endParaRPr lang="en-US" dirty="0" smtClean="0"/>
          </a:p>
          <a:p>
            <a:endParaRPr lang="en-US" dirty="0" smtClean="0"/>
          </a:p>
          <a:p>
            <a:r>
              <a:rPr lang="en-US" dirty="0" smtClean="0"/>
              <a:t>EBITDA (Operating Margin)</a:t>
            </a:r>
          </a:p>
          <a:p>
            <a:endParaRPr lang="en-US" dirty="0" smtClean="0"/>
          </a:p>
          <a:p>
            <a:r>
              <a:rPr lang="en-US" dirty="0"/>
              <a:t>Depreciation</a:t>
            </a:r>
          </a:p>
          <a:p>
            <a:r>
              <a:rPr lang="en-US" dirty="0"/>
              <a:t>Taxes</a:t>
            </a:r>
          </a:p>
          <a:p>
            <a:r>
              <a:rPr lang="en-US" dirty="0"/>
              <a:t>Interest</a:t>
            </a:r>
          </a:p>
          <a:p>
            <a:endParaRPr lang="en-US" dirty="0" smtClean="0"/>
          </a:p>
          <a:p>
            <a:r>
              <a:rPr lang="en-US" dirty="0" smtClean="0"/>
              <a:t>Net </a:t>
            </a:r>
            <a:r>
              <a:rPr lang="en-US" dirty="0"/>
              <a:t>Income</a:t>
            </a:r>
          </a:p>
          <a:p>
            <a:endParaRPr lang="en-US" dirty="0" smtClean="0"/>
          </a:p>
          <a:p>
            <a:endParaRPr lang="en-US" dirty="0"/>
          </a:p>
        </p:txBody>
      </p:sp>
    </p:spTree>
    <p:extLst>
      <p:ext uri="{BB962C8B-B14F-4D97-AF65-F5344CB8AC3E}">
        <p14:creationId xmlns:p14="http://schemas.microsoft.com/office/powerpoint/2010/main" val="2474691035"/>
      </p:ext>
    </p:extLst>
  </p:cSld>
  <p:clrMapOvr>
    <a:masterClrMapping/>
  </p:clrMapOvr>
  <p:transition>
    <p:zoom/>
  </p:transition>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itle 1"/>
          <p:cNvSpPr>
            <a:spLocks noGrp="1"/>
          </p:cNvSpPr>
          <p:nvPr>
            <p:ph type="title"/>
          </p:nvPr>
        </p:nvSpPr>
        <p:spPr/>
        <p:txBody>
          <a:bodyPr/>
          <a:lstStyle/>
          <a:p>
            <a:r>
              <a:rPr lang="en-US" altLang="en-US" smtClean="0"/>
              <a:t>Loan Terms - Continued</a:t>
            </a:r>
          </a:p>
        </p:txBody>
      </p:sp>
      <p:sp>
        <p:nvSpPr>
          <p:cNvPr id="139267" name="Content Placeholder 2"/>
          <p:cNvSpPr>
            <a:spLocks noGrp="1"/>
          </p:cNvSpPr>
          <p:nvPr>
            <p:ph idx="1"/>
          </p:nvPr>
        </p:nvSpPr>
        <p:spPr>
          <a:xfrm>
            <a:off x="304800" y="1524000"/>
            <a:ext cx="3962400" cy="4572000"/>
          </a:xfrm>
        </p:spPr>
        <p:txBody>
          <a:bodyPr/>
          <a:lstStyle/>
          <a:p>
            <a:r>
              <a:rPr lang="en-US" altLang="en-US" smtClean="0"/>
              <a:t>Loan tenor is explained by</a:t>
            </a:r>
          </a:p>
          <a:p>
            <a:pPr lvl="1"/>
            <a:r>
              <a:rPr lang="en-US" altLang="en-US" smtClean="0"/>
              <a:t>the repayment period is still within the PPA terms (i.e. 20 years from PCOD), giving a one year tail, and</a:t>
            </a:r>
          </a:p>
          <a:p>
            <a:pPr lvl="1"/>
            <a:r>
              <a:rPr lang="en-US" altLang="en-US" smtClean="0"/>
              <a:t>the project is a Build, Own and Operate (BOO) and a BOOT. </a:t>
            </a:r>
          </a:p>
          <a:p>
            <a:r>
              <a:rPr lang="en-US" altLang="en-US" smtClean="0"/>
              <a:t>Debt Service Reserve Account (DSRA) covering debt service for 6 months or a letter of credit of the same amount;</a:t>
            </a:r>
          </a:p>
          <a:p>
            <a:pPr lvl="1"/>
            <a:endParaRPr lang="en-US" altLang="en-US" smtClean="0"/>
          </a:p>
        </p:txBody>
      </p:sp>
      <p:pic>
        <p:nvPicPr>
          <p:cNvPr id="13926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3400" y="2286000"/>
            <a:ext cx="4800600" cy="348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pic>
    </p:spTree>
  </p:cSld>
  <p:clrMapOvr>
    <a:masterClrMapping/>
  </p:clrMapOvr>
  <p:transition>
    <p:zoom/>
  </p:transition>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Title 1"/>
          <p:cNvSpPr>
            <a:spLocks noGrp="1"/>
          </p:cNvSpPr>
          <p:nvPr>
            <p:ph type="title"/>
          </p:nvPr>
        </p:nvSpPr>
        <p:spPr/>
        <p:txBody>
          <a:bodyPr/>
          <a:lstStyle/>
          <a:p>
            <a:r>
              <a:rPr lang="en-US" altLang="en-US" smtClean="0"/>
              <a:t>Example of Pricing and Changing Credit Spreads</a:t>
            </a:r>
          </a:p>
        </p:txBody>
      </p:sp>
      <p:pic>
        <p:nvPicPr>
          <p:cNvPr id="140291"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647825" y="2171700"/>
            <a:ext cx="5848350" cy="3276600"/>
          </a:xfrm>
          <a:noFill/>
        </p:spPr>
      </p:pic>
    </p:spTree>
  </p:cSld>
  <p:clrMapOvr>
    <a:masterClrMapping/>
  </p:clrMapOvr>
  <p:transition>
    <p:zoom/>
  </p:transition>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Title 1"/>
          <p:cNvSpPr>
            <a:spLocks noGrp="1"/>
          </p:cNvSpPr>
          <p:nvPr>
            <p:ph type="title"/>
          </p:nvPr>
        </p:nvSpPr>
        <p:spPr/>
        <p:txBody>
          <a:bodyPr/>
          <a:lstStyle/>
          <a:p>
            <a:r>
              <a:rPr lang="en-US" altLang="en-US" smtClean="0"/>
              <a:t>Example of Covenants</a:t>
            </a:r>
          </a:p>
        </p:txBody>
      </p:sp>
      <p:sp>
        <p:nvSpPr>
          <p:cNvPr id="141315" name="Content Placeholder 2"/>
          <p:cNvSpPr>
            <a:spLocks noGrp="1"/>
          </p:cNvSpPr>
          <p:nvPr>
            <p:ph idx="1"/>
          </p:nvPr>
        </p:nvSpPr>
        <p:spPr/>
        <p:txBody>
          <a:bodyPr/>
          <a:lstStyle/>
          <a:p>
            <a:r>
              <a:rPr lang="en-US" altLang="en-US" smtClean="0"/>
              <a:t>Minimum Senior DSCR  of 1.20x in Base Case,</a:t>
            </a:r>
          </a:p>
          <a:p>
            <a:r>
              <a:rPr lang="en-US" altLang="en-US" smtClean="0"/>
              <a:t>Minimum Senior DSCR for the previous 12 months to be  greater than 1.10x for distribution,</a:t>
            </a:r>
          </a:p>
          <a:p>
            <a:r>
              <a:rPr lang="en-US" altLang="en-US" smtClean="0"/>
              <a:t>Minimum Senior DSCR of 1.05x for Event of default,</a:t>
            </a:r>
          </a:p>
          <a:p>
            <a:r>
              <a:rPr lang="en-US" altLang="en-US" smtClean="0"/>
              <a:t>Senior Debt not to exceed 80% of the total project costs </a:t>
            </a:r>
          </a:p>
          <a:p>
            <a:endParaRPr lang="en-US" altLang="en-US" smtClean="0"/>
          </a:p>
        </p:txBody>
      </p:sp>
    </p:spTree>
  </p:cSld>
  <p:clrMapOvr>
    <a:masterClrMapping/>
  </p:clrMapOvr>
  <p:transition>
    <p:zoom/>
  </p:transition>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Title 1"/>
          <p:cNvSpPr>
            <a:spLocks noGrp="1"/>
          </p:cNvSpPr>
          <p:nvPr>
            <p:ph type="title"/>
          </p:nvPr>
        </p:nvSpPr>
        <p:spPr/>
        <p:txBody>
          <a:bodyPr/>
          <a:lstStyle/>
          <a:p>
            <a:r>
              <a:rPr lang="en-US" altLang="en-US" smtClean="0"/>
              <a:t>Off-Taker</a:t>
            </a:r>
          </a:p>
        </p:txBody>
      </p:sp>
      <p:sp>
        <p:nvSpPr>
          <p:cNvPr id="142339" name="Content Placeholder 2"/>
          <p:cNvSpPr>
            <a:spLocks noGrp="1"/>
          </p:cNvSpPr>
          <p:nvPr>
            <p:ph idx="1"/>
          </p:nvPr>
        </p:nvSpPr>
        <p:spPr/>
        <p:txBody>
          <a:bodyPr/>
          <a:lstStyle/>
          <a:p>
            <a:r>
              <a:rPr lang="en-US" altLang="en-US" smtClean="0"/>
              <a:t>Saudi Electricity Company is a strong credit:</a:t>
            </a:r>
          </a:p>
          <a:p>
            <a:pPr lvl="1"/>
            <a:r>
              <a:rPr lang="en-US" altLang="en-US" smtClean="0"/>
              <a:t>74% ownership by the Government of Saudi Arabia (which has a rating of AA- S&amp;P and Fitch and Aa3 from Moody’s – all rating for Long Term Foreign Currency Debt of KSA) and </a:t>
            </a:r>
          </a:p>
          <a:p>
            <a:pPr lvl="1"/>
            <a:r>
              <a:rPr lang="en-US" altLang="en-US" smtClean="0"/>
              <a:t>7% by Saudi Aramco and Is rated AA- (stable outlook) by S&amp;P and Fitch and A1 (positive outlook) by Moody’s; </a:t>
            </a:r>
          </a:p>
          <a:p>
            <a:r>
              <a:rPr lang="en-US" altLang="en-US" smtClean="0"/>
              <a:t>Project is 50% owned by the off-taker</a:t>
            </a:r>
          </a:p>
          <a:p>
            <a:r>
              <a:rPr lang="en-US" altLang="en-US" smtClean="0"/>
              <a:t>PPA of 20 years</a:t>
            </a:r>
          </a:p>
          <a:p>
            <a:r>
              <a:rPr lang="en-US" altLang="en-US" smtClean="0"/>
              <a:t>Build own and operate</a:t>
            </a:r>
          </a:p>
        </p:txBody>
      </p:sp>
    </p:spTree>
  </p:cSld>
  <p:clrMapOvr>
    <a:masterClrMapping/>
  </p:clrMapOvr>
  <p:transition>
    <p:zoom/>
  </p:transition>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Title 4"/>
          <p:cNvSpPr>
            <a:spLocks noGrp="1"/>
          </p:cNvSpPr>
          <p:nvPr>
            <p:ph type="title"/>
          </p:nvPr>
        </p:nvSpPr>
        <p:spPr/>
        <p:txBody>
          <a:bodyPr/>
          <a:lstStyle/>
          <a:p>
            <a:r>
              <a:rPr lang="en-US" altLang="en-US" smtClean="0"/>
              <a:t>Example of Sources and Uses of Funds</a:t>
            </a:r>
          </a:p>
        </p:txBody>
      </p:sp>
      <p:pic>
        <p:nvPicPr>
          <p:cNvPr id="143363"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457200" y="1770063"/>
            <a:ext cx="8418513" cy="3725862"/>
          </a:xfrm>
          <a:noFill/>
        </p:spPr>
      </p:pic>
    </p:spTree>
  </p:cSld>
  <p:clrMapOvr>
    <a:masterClrMapping/>
  </p:clrMapOvr>
  <p:transition>
    <p:zoom/>
  </p:transition>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p:txBody>
          <a:bodyPr/>
          <a:lstStyle/>
          <a:p>
            <a:r>
              <a:rPr lang="en-US" altLang="en-US" smtClean="0"/>
              <a:t>DSCR with High and Low Risk</a:t>
            </a:r>
          </a:p>
        </p:txBody>
      </p:sp>
      <p:sp>
        <p:nvSpPr>
          <p:cNvPr id="144387" name="Rectangle 3"/>
          <p:cNvSpPr>
            <a:spLocks noGrp="1" noChangeArrowheads="1"/>
          </p:cNvSpPr>
          <p:nvPr>
            <p:ph type="body" sz="half" idx="1"/>
          </p:nvPr>
        </p:nvSpPr>
        <p:spPr/>
        <p:txBody>
          <a:bodyPr/>
          <a:lstStyle/>
          <a:p>
            <a:pPr marL="406400" indent="-406400"/>
            <a:r>
              <a:rPr lang="en-US" altLang="en-US" sz="1600" smtClean="0"/>
              <a:t>High Risk Cash Flows</a:t>
            </a:r>
          </a:p>
          <a:p>
            <a:pPr marL="406400" indent="-406400"/>
            <a:endParaRPr lang="en-US" altLang="en-US" sz="1600" smtClean="0"/>
          </a:p>
        </p:txBody>
      </p:sp>
      <p:sp>
        <p:nvSpPr>
          <p:cNvPr id="144388" name="Rectangle 4"/>
          <p:cNvSpPr>
            <a:spLocks noGrp="1" noChangeArrowheads="1"/>
          </p:cNvSpPr>
          <p:nvPr>
            <p:ph type="body" sz="half" idx="2"/>
          </p:nvPr>
        </p:nvSpPr>
        <p:spPr/>
        <p:txBody>
          <a:bodyPr/>
          <a:lstStyle/>
          <a:p>
            <a:pPr marL="406400" indent="-406400"/>
            <a:r>
              <a:rPr lang="en-US" altLang="en-US" sz="1600" smtClean="0"/>
              <a:t>Low Risk Cash Flows</a:t>
            </a:r>
          </a:p>
        </p:txBody>
      </p:sp>
      <p:pic>
        <p:nvPicPr>
          <p:cNvPr id="14438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2235200"/>
            <a:ext cx="4495800" cy="307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14439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2438400"/>
            <a:ext cx="4186238"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
        <p:nvSpPr>
          <p:cNvPr id="144391" name="Text Box 7"/>
          <p:cNvSpPr txBox="1">
            <a:spLocks noChangeArrowheads="1"/>
          </p:cNvSpPr>
          <p:nvPr/>
        </p:nvSpPr>
        <p:spPr bwMode="auto">
          <a:xfrm>
            <a:off x="1143000" y="5562600"/>
            <a:ext cx="6400800" cy="457200"/>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spcBef>
                <a:spcPct val="50000"/>
              </a:spcBef>
            </a:pPr>
            <a:r>
              <a:rPr lang="en-US" altLang="en-US"/>
              <a:t>High Risk Project has higher margin, shorter-term and declining debt service.  Low risk has flat debt service, and longer-term and higher IRR on Equity</a:t>
            </a:r>
          </a:p>
        </p:txBody>
      </p:sp>
      <p:sp>
        <p:nvSpPr>
          <p:cNvPr id="144392" name="Line 8"/>
          <p:cNvSpPr>
            <a:spLocks noChangeShapeType="1"/>
          </p:cNvSpPr>
          <p:nvPr/>
        </p:nvSpPr>
        <p:spPr bwMode="auto">
          <a:xfrm flipV="1">
            <a:off x="1981200" y="2971800"/>
            <a:ext cx="0" cy="914400"/>
          </a:xfrm>
          <a:prstGeom prst="line">
            <a:avLst/>
          </a:prstGeom>
          <a:noFill/>
          <a:ln w="12700">
            <a:solidFill>
              <a:schemeClr val="tx1"/>
            </a:solidFill>
            <a:round/>
            <a:headEnd type="triangl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144393" name="Line 9"/>
          <p:cNvSpPr>
            <a:spLocks noChangeShapeType="1"/>
          </p:cNvSpPr>
          <p:nvPr/>
        </p:nvSpPr>
        <p:spPr bwMode="auto">
          <a:xfrm flipV="1">
            <a:off x="6096000" y="3048000"/>
            <a:ext cx="0" cy="457200"/>
          </a:xfrm>
          <a:prstGeom prst="line">
            <a:avLst/>
          </a:prstGeom>
          <a:noFill/>
          <a:ln w="12700">
            <a:solidFill>
              <a:schemeClr val="tx1"/>
            </a:solidFill>
            <a:round/>
            <a:headEnd type="triangle" w="sm" len="sm"/>
            <a:tailEnd type="triangle" w="sm" len="sm"/>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ransition>
    <p:zoom/>
  </p:transition>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idx="4294967295"/>
          </p:nvPr>
        </p:nvSpPr>
        <p:spPr/>
        <p:txBody>
          <a:bodyPr/>
          <a:lstStyle/>
          <a:p>
            <a:r>
              <a:rPr lang="en-US" altLang="en-US" smtClean="0"/>
              <a:t>Example of Project Finance as Risk Measurement Survey of Electric Plants</a:t>
            </a:r>
          </a:p>
        </p:txBody>
      </p:sp>
      <p:pic>
        <p:nvPicPr>
          <p:cNvPr id="14541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2438400"/>
            <a:ext cx="6092825" cy="3382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5412" name="Text Box 5"/>
          <p:cNvSpPr txBox="1">
            <a:spLocks noChangeArrowheads="1"/>
          </p:cNvSpPr>
          <p:nvPr/>
        </p:nvSpPr>
        <p:spPr bwMode="auto">
          <a:xfrm>
            <a:off x="6477000" y="1143000"/>
            <a:ext cx="2286000" cy="2374900"/>
          </a:xfrm>
          <a:prstGeom prst="rect">
            <a:avLst/>
          </a:prstGeom>
          <a:solidFill>
            <a:srgbClr val="FFFF66"/>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spcBef>
                <a:spcPct val="50000"/>
              </a:spcBef>
            </a:pPr>
            <a:r>
              <a:rPr lang="en-US" altLang="en-US"/>
              <a:t>Merchant generation is a cyclical, capital intensive, and commodity¬based industry that is subject to volatile cash flows. As a result, the companies in this sector generally have business profile scores that range from '8' to '10'. (Business profiles are categorized from '1' (excellent) to '10' (vulnerable).) </a:t>
            </a:r>
          </a:p>
          <a:p>
            <a:pPr>
              <a:spcBef>
                <a:spcPct val="50000"/>
              </a:spcBef>
            </a:pPr>
            <a:endParaRPr lang="en-US" altLang="en-US"/>
          </a:p>
        </p:txBody>
      </p:sp>
      <p:sp>
        <p:nvSpPr>
          <p:cNvPr id="145413" name="Text Box 6"/>
          <p:cNvSpPr txBox="1">
            <a:spLocks noChangeArrowheads="1"/>
          </p:cNvSpPr>
          <p:nvPr/>
        </p:nvSpPr>
        <p:spPr bwMode="auto">
          <a:xfrm>
            <a:off x="6934200" y="3886200"/>
            <a:ext cx="1524000" cy="1004888"/>
          </a:xfrm>
          <a:prstGeom prst="rect">
            <a:avLst/>
          </a:prstGeom>
          <a:solidFill>
            <a:srgbClr val="FFFF66"/>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spcBef>
                <a:spcPct val="50000"/>
              </a:spcBef>
            </a:pPr>
            <a:r>
              <a:rPr lang="en-US" altLang="en-US"/>
              <a:t>One could theoretically do the same thing for EPC contracts and O&amp;M contracts</a:t>
            </a:r>
          </a:p>
        </p:txBody>
      </p:sp>
    </p:spTree>
  </p:cSld>
  <p:clrMapOvr>
    <a:masterClrMapping/>
  </p:clrMapOvr>
  <p:transition>
    <p:zoom dir="in"/>
  </p:transition>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p:txBody>
          <a:bodyPr/>
          <a:lstStyle/>
          <a:p>
            <a:r>
              <a:rPr lang="en-US" altLang="en-US" smtClean="0"/>
              <a:t>Risk Analysis</a:t>
            </a:r>
          </a:p>
        </p:txBody>
      </p:sp>
      <p:sp>
        <p:nvSpPr>
          <p:cNvPr id="146435" name="Rectangle 3"/>
          <p:cNvSpPr>
            <a:spLocks noGrp="1" noChangeArrowheads="1"/>
          </p:cNvSpPr>
          <p:nvPr>
            <p:ph type="body" idx="1"/>
          </p:nvPr>
        </p:nvSpPr>
        <p:spPr/>
        <p:txBody>
          <a:bodyPr/>
          <a:lstStyle/>
          <a:p>
            <a:pPr marL="406400" indent="-406400">
              <a:lnSpc>
                <a:spcPct val="90000"/>
              </a:lnSpc>
            </a:pPr>
            <a:r>
              <a:rPr lang="en-US" altLang="en-US" smtClean="0"/>
              <a:t>Once cash flows are established in project finance, a risk analysis should be performed.  This includes:</a:t>
            </a:r>
          </a:p>
          <a:p>
            <a:pPr marL="635000" lvl="1" indent="165100">
              <a:lnSpc>
                <a:spcPct val="90000"/>
              </a:lnSpc>
            </a:pPr>
            <a:r>
              <a:rPr lang="en-US" altLang="en-US" smtClean="0"/>
              <a:t>Create a risk matrix that shows what the various risks are and whether they are mitigated.</a:t>
            </a:r>
          </a:p>
          <a:p>
            <a:pPr marL="635000" lvl="1" indent="165100">
              <a:lnSpc>
                <a:spcPct val="90000"/>
              </a:lnSpc>
            </a:pPr>
            <a:r>
              <a:rPr lang="en-US" altLang="en-US" smtClean="0"/>
              <a:t>For the remaining risks that are not mitigated:</a:t>
            </a:r>
          </a:p>
          <a:p>
            <a:pPr lvl="2" indent="-279400">
              <a:lnSpc>
                <a:spcPct val="90000"/>
              </a:lnSpc>
            </a:pPr>
            <a:r>
              <a:rPr lang="en-US" altLang="en-US" smtClean="0"/>
              <a:t>Develop a sensitivity analysis that illustrates on a graph (with a spinner button) how much a variable can change before the debt cannot be re-paid.</a:t>
            </a:r>
          </a:p>
          <a:p>
            <a:pPr lvl="2" indent="-279400">
              <a:lnSpc>
                <a:spcPct val="90000"/>
              </a:lnSpc>
            </a:pPr>
            <a:r>
              <a:rPr lang="en-US" altLang="en-US" smtClean="0"/>
              <a:t>Develop a sensitivity table that shows how a variable is affect by different terms of the transaction (such as gearing and tenor)</a:t>
            </a:r>
          </a:p>
          <a:p>
            <a:pPr lvl="2" indent="-279400">
              <a:lnSpc>
                <a:spcPct val="90000"/>
              </a:lnSpc>
            </a:pPr>
            <a:r>
              <a:rPr lang="en-US" altLang="en-US" smtClean="0"/>
              <a:t>Develop a scenario analysis that shows a downside case and the level of gearing that supports cash flow in a downside case</a:t>
            </a:r>
          </a:p>
          <a:p>
            <a:pPr lvl="2" indent="-279400">
              <a:lnSpc>
                <a:spcPct val="90000"/>
              </a:lnSpc>
            </a:pPr>
            <a:r>
              <a:rPr lang="en-US" altLang="en-US" smtClean="0"/>
              <a:t>Add a tornado diagram or Monte Carlo simulation to extend the risk analysis</a:t>
            </a:r>
          </a:p>
          <a:p>
            <a:pPr lvl="2" indent="-279400">
              <a:lnSpc>
                <a:spcPct val="90000"/>
              </a:lnSpc>
            </a:pPr>
            <a:endParaRPr lang="en-US" altLang="en-US" smtClean="0"/>
          </a:p>
        </p:txBody>
      </p:sp>
    </p:spTree>
  </p:cSld>
  <p:clrMapOvr>
    <a:masterClrMapping/>
  </p:clrMapOvr>
  <p:transition>
    <p:zoom/>
  </p:transition>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ChangeArrowheads="1"/>
          </p:cNvSpPr>
          <p:nvPr>
            <p:ph type="title"/>
          </p:nvPr>
        </p:nvSpPr>
        <p:spPr/>
        <p:txBody>
          <a:bodyPr/>
          <a:lstStyle/>
          <a:p>
            <a:r>
              <a:rPr lang="en-US" altLang="en-US" smtClean="0"/>
              <a:t>Project Finance Process  Used in Investment</a:t>
            </a:r>
          </a:p>
        </p:txBody>
      </p:sp>
      <p:sp>
        <p:nvSpPr>
          <p:cNvPr id="147459" name="Rectangle 4"/>
          <p:cNvSpPr>
            <a:spLocks noGrp="1" noChangeArrowheads="1"/>
          </p:cNvSpPr>
          <p:nvPr>
            <p:ph type="body" sz="half" idx="2"/>
          </p:nvPr>
        </p:nvSpPr>
        <p:spPr/>
        <p:txBody>
          <a:bodyPr/>
          <a:lstStyle/>
          <a:p>
            <a:pPr>
              <a:lnSpc>
                <a:spcPct val="90000"/>
              </a:lnSpc>
            </a:pPr>
            <a:r>
              <a:rPr lang="en-US" altLang="en-US" sz="1600" smtClean="0"/>
              <a:t>In project finance</a:t>
            </a:r>
          </a:p>
          <a:p>
            <a:pPr marL="566738" lvl="1" indent="-219075">
              <a:lnSpc>
                <a:spcPct val="90000"/>
              </a:lnSpc>
            </a:pPr>
            <a:r>
              <a:rPr lang="en-US" altLang="en-US" sz="1600" smtClean="0"/>
              <a:t>The projected cash flows are reviewed by financial experts outside of the company with no vested interest in the project</a:t>
            </a:r>
          </a:p>
          <a:p>
            <a:pPr marL="566738" lvl="1" indent="-219075">
              <a:lnSpc>
                <a:spcPct val="90000"/>
              </a:lnSpc>
            </a:pPr>
            <a:r>
              <a:rPr lang="en-US" altLang="en-US" sz="1600" smtClean="0"/>
              <a:t>The amount of gearing drives the return on the project and the gearing is in turn driven by lenders assessment of the cash flow</a:t>
            </a:r>
          </a:p>
          <a:p>
            <a:pPr marL="566738" lvl="1" indent="-219075">
              <a:lnSpc>
                <a:spcPct val="90000"/>
              </a:lnSpc>
            </a:pPr>
            <a:r>
              <a:rPr lang="en-US" altLang="en-US" sz="1600" smtClean="0"/>
              <a:t>The rate of return in not subjectively adjusted for risk, it is the lenders – who have their own money at risk – who drive the investment</a:t>
            </a:r>
          </a:p>
          <a:p>
            <a:pPr marL="566738" lvl="1" indent="-219075">
              <a:lnSpc>
                <a:spcPct val="90000"/>
              </a:lnSpc>
            </a:pPr>
            <a:r>
              <a:rPr lang="en-US" altLang="en-US" sz="1600" smtClean="0"/>
              <a:t>Specific risks can be evaluated and measured</a:t>
            </a:r>
          </a:p>
        </p:txBody>
      </p:sp>
      <p:sp>
        <p:nvSpPr>
          <p:cNvPr id="147460" name="Rectangle 5"/>
          <p:cNvSpPr>
            <a:spLocks noGrp="1" noChangeArrowheads="1"/>
          </p:cNvSpPr>
          <p:nvPr>
            <p:ph type="body" sz="half" idx="1"/>
          </p:nvPr>
        </p:nvSpPr>
        <p:spPr/>
        <p:txBody>
          <a:bodyPr/>
          <a:lstStyle/>
          <a:p>
            <a:pPr>
              <a:lnSpc>
                <a:spcPct val="90000"/>
              </a:lnSpc>
            </a:pPr>
            <a:r>
              <a:rPr lang="en-US" altLang="en-US" sz="1600" smtClean="0"/>
              <a:t>Project Finance Process</a:t>
            </a:r>
          </a:p>
          <a:p>
            <a:pPr marL="623888" lvl="1" indent="-276225">
              <a:lnSpc>
                <a:spcPct val="90000"/>
              </a:lnSpc>
            </a:pPr>
            <a:r>
              <a:rPr lang="en-US" altLang="en-US" sz="1600" smtClean="0"/>
              <a:t>In development process, develop a set of contracts with construction companies, suppliers and off-takers</a:t>
            </a:r>
          </a:p>
          <a:p>
            <a:pPr marL="623888" lvl="1" indent="-276225">
              <a:lnSpc>
                <a:spcPct val="90000"/>
              </a:lnSpc>
            </a:pPr>
            <a:r>
              <a:rPr lang="en-US" altLang="en-US" sz="1600" smtClean="0"/>
              <a:t>Once cash flows and contracts are defined, secure bank financing</a:t>
            </a:r>
          </a:p>
          <a:p>
            <a:pPr marL="623888" lvl="1" indent="-276225">
              <a:lnSpc>
                <a:spcPct val="90000"/>
              </a:lnSpc>
            </a:pPr>
            <a:r>
              <a:rPr lang="en-US" altLang="en-US" sz="1600" smtClean="0"/>
              <a:t>Assure that the return to equity holders is in line with equity returns generally known to be required for investments.</a:t>
            </a:r>
          </a:p>
          <a:p>
            <a:pPr>
              <a:lnSpc>
                <a:spcPct val="90000"/>
              </a:lnSpc>
            </a:pPr>
            <a:endParaRPr lang="en-US" altLang="en-US" sz="1600" smtClean="0"/>
          </a:p>
        </p:txBody>
      </p:sp>
    </p:spTree>
  </p:cSld>
  <p:clrMapOvr>
    <a:masterClrMapping/>
  </p:clrMapOvr>
  <p:transition>
    <p:zoom/>
  </p:transition>
  <p:timing>
    <p:tnLst>
      <p:par>
        <p:cTn id="1" dur="indefinite" restart="never" nodeType="tmRoot"/>
      </p:par>
    </p:tn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4"/>
          <p:cNvSpPr>
            <a:spLocks noGrp="1" noChangeArrowheads="1"/>
          </p:cNvSpPr>
          <p:nvPr>
            <p:ph type="title"/>
          </p:nvPr>
        </p:nvSpPr>
        <p:spPr/>
        <p:txBody>
          <a:bodyPr/>
          <a:lstStyle/>
          <a:p>
            <a:pPr algn="ctr"/>
            <a:r>
              <a:rPr lang="en-US" altLang="en-US" smtClean="0"/>
              <a:t>Evaluation of Project Investments with Equity IRR and Debt Capacity</a:t>
            </a:r>
          </a:p>
        </p:txBody>
      </p:sp>
      <p:sp>
        <p:nvSpPr>
          <p:cNvPr id="148483" name="Rectangle 5"/>
          <p:cNvSpPr>
            <a:spLocks noGrp="1" noChangeArrowheads="1"/>
          </p:cNvSpPr>
          <p:nvPr>
            <p:ph type="body" sz="half" idx="1"/>
          </p:nvPr>
        </p:nvSpPr>
        <p:spPr/>
        <p:txBody>
          <a:bodyPr/>
          <a:lstStyle/>
          <a:p>
            <a:r>
              <a:rPr lang="en-US" altLang="en-US" sz="2000" smtClean="0"/>
              <a:t>PROJECT A</a:t>
            </a:r>
          </a:p>
          <a:p>
            <a:endParaRPr lang="en-US" altLang="en-US" sz="2000" smtClean="0"/>
          </a:p>
        </p:txBody>
      </p:sp>
      <p:sp>
        <p:nvSpPr>
          <p:cNvPr id="148484" name="Rectangle 8"/>
          <p:cNvSpPr>
            <a:spLocks noGrp="1" noChangeArrowheads="1"/>
          </p:cNvSpPr>
          <p:nvPr>
            <p:ph type="body" sz="half" idx="2"/>
          </p:nvPr>
        </p:nvSpPr>
        <p:spPr/>
        <p:txBody>
          <a:bodyPr/>
          <a:lstStyle/>
          <a:p>
            <a:r>
              <a:rPr lang="en-US" altLang="en-US" sz="2000" smtClean="0"/>
              <a:t>PROJECT B</a:t>
            </a:r>
          </a:p>
        </p:txBody>
      </p:sp>
      <p:pic>
        <p:nvPicPr>
          <p:cNvPr id="148485"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800" y="2286000"/>
            <a:ext cx="3267075" cy="328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148486" name="Picture 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2286000"/>
            <a:ext cx="3114675" cy="328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
        <p:nvSpPr>
          <p:cNvPr id="148487" name="Text Box 16"/>
          <p:cNvSpPr txBox="1">
            <a:spLocks noChangeArrowheads="1"/>
          </p:cNvSpPr>
          <p:nvPr/>
        </p:nvSpPr>
        <p:spPr bwMode="auto">
          <a:xfrm>
            <a:off x="1676400" y="5791200"/>
            <a:ext cx="5562600" cy="274638"/>
          </a:xfrm>
          <a:prstGeom prst="rect">
            <a:avLst/>
          </a:prstGeom>
          <a:solidFill>
            <a:srgbClr val="FFFF66"/>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spcBef>
                <a:spcPct val="50000"/>
              </a:spcBef>
            </a:pPr>
            <a:r>
              <a:rPr lang="en-US" altLang="en-US"/>
              <a:t>Project IRR minus WACC – traditional finance – would make A look better</a:t>
            </a:r>
          </a:p>
        </p:txBody>
      </p:sp>
    </p:spTree>
  </p:cSld>
  <p:clrMapOvr>
    <a:masterClrMapping/>
  </p:clrMapOvr>
  <p:transition>
    <p:zo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Drivers and Cash Flow Statement - </a:t>
            </a:r>
            <a:r>
              <a:rPr lang="en-US" dirty="0" err="1" smtClean="0"/>
              <a:t>Dispatchable</a:t>
            </a:r>
            <a:endParaRPr lang="en-US" dirty="0"/>
          </a:p>
        </p:txBody>
      </p:sp>
      <p:sp>
        <p:nvSpPr>
          <p:cNvPr id="4" name="Content Placeholder 3"/>
          <p:cNvSpPr>
            <a:spLocks noGrp="1"/>
          </p:cNvSpPr>
          <p:nvPr>
            <p:ph sz="half" idx="1"/>
          </p:nvPr>
        </p:nvSpPr>
        <p:spPr/>
        <p:txBody>
          <a:bodyPr>
            <a:normAutofit fontScale="47500" lnSpcReduction="20000"/>
          </a:bodyPr>
          <a:lstStyle/>
          <a:p>
            <a:r>
              <a:rPr lang="en-US" dirty="0" smtClean="0"/>
              <a:t>Cost Driver</a:t>
            </a:r>
          </a:p>
          <a:p>
            <a:r>
              <a:rPr lang="en-US" dirty="0" smtClean="0"/>
              <a:t>Cost x Carrying Charge + Fuel Cost + Variable O&amp;M + Fixed O&amp;M</a:t>
            </a:r>
          </a:p>
          <a:p>
            <a:endParaRPr lang="en-US" dirty="0" smtClean="0"/>
          </a:p>
          <a:p>
            <a:r>
              <a:rPr lang="en-US" dirty="0" smtClean="0"/>
              <a:t>Fuel Cost – HR x Gen x Fuel </a:t>
            </a:r>
            <a:r>
              <a:rPr lang="en-US" dirty="0" err="1" smtClean="0"/>
              <a:t>Pr</a:t>
            </a:r>
            <a:endParaRPr lang="en-US" dirty="0" smtClean="0"/>
          </a:p>
          <a:p>
            <a:endParaRPr lang="en-US" dirty="0" smtClean="0"/>
          </a:p>
          <a:p>
            <a:r>
              <a:rPr lang="en-US" dirty="0" smtClean="0"/>
              <a:t>Variable and Fixed O&amp;M</a:t>
            </a:r>
          </a:p>
          <a:p>
            <a:endParaRPr lang="en-US" dirty="0" smtClean="0"/>
          </a:p>
          <a:p>
            <a:r>
              <a:rPr lang="en-US" dirty="0"/>
              <a:t>Capacity Charge Revenue (€/kW-year x kW)</a:t>
            </a:r>
          </a:p>
          <a:p>
            <a:endParaRPr lang="en-US" dirty="0" smtClean="0"/>
          </a:p>
          <a:p>
            <a:r>
              <a:rPr lang="en-US" dirty="0" smtClean="0"/>
              <a:t>Portion of Capacity Charge</a:t>
            </a:r>
            <a:endParaRPr lang="en-US" dirty="0"/>
          </a:p>
          <a:p>
            <a:r>
              <a:rPr lang="en-US" dirty="0" smtClean="0"/>
              <a:t>Portion of Capacity Charge</a:t>
            </a:r>
          </a:p>
          <a:p>
            <a:r>
              <a:rPr lang="en-US" dirty="0" smtClean="0"/>
              <a:t>Portion of Capacity Charge</a:t>
            </a:r>
          </a:p>
          <a:p>
            <a:endParaRPr lang="en-US" dirty="0" smtClean="0"/>
          </a:p>
          <a:p>
            <a:r>
              <a:rPr lang="en-US" dirty="0" smtClean="0"/>
              <a:t>Portion of Capacity Charge</a:t>
            </a:r>
          </a:p>
        </p:txBody>
      </p:sp>
      <p:sp>
        <p:nvSpPr>
          <p:cNvPr id="5" name="Content Placeholder 4"/>
          <p:cNvSpPr>
            <a:spLocks noGrp="1"/>
          </p:cNvSpPr>
          <p:nvPr>
            <p:ph sz="half" idx="2"/>
          </p:nvPr>
        </p:nvSpPr>
        <p:spPr/>
        <p:txBody>
          <a:bodyPr>
            <a:normAutofit fontScale="47500" lnSpcReduction="20000"/>
          </a:bodyPr>
          <a:lstStyle/>
          <a:p>
            <a:r>
              <a:rPr lang="en-US" dirty="0" smtClean="0"/>
              <a:t>Profit and Loss Account</a:t>
            </a:r>
          </a:p>
          <a:p>
            <a:r>
              <a:rPr lang="en-US" dirty="0" smtClean="0"/>
              <a:t>Total Revenue from Four Part Tariff </a:t>
            </a:r>
          </a:p>
          <a:p>
            <a:endParaRPr lang="en-US" dirty="0" smtClean="0"/>
          </a:p>
          <a:p>
            <a:r>
              <a:rPr lang="en-US" dirty="0" smtClean="0"/>
              <a:t>Fuel Expense</a:t>
            </a:r>
          </a:p>
          <a:p>
            <a:endParaRPr lang="en-US" dirty="0" smtClean="0"/>
          </a:p>
          <a:p>
            <a:r>
              <a:rPr lang="en-US" dirty="0" smtClean="0"/>
              <a:t>Fixed and Variable O&amp;M Expense</a:t>
            </a:r>
          </a:p>
          <a:p>
            <a:endParaRPr lang="en-US" dirty="0" smtClean="0"/>
          </a:p>
          <a:p>
            <a:endParaRPr lang="en-US" dirty="0" smtClean="0"/>
          </a:p>
          <a:p>
            <a:r>
              <a:rPr lang="en-US" dirty="0" smtClean="0"/>
              <a:t>EBITDA (Operating Margin)</a:t>
            </a:r>
          </a:p>
          <a:p>
            <a:endParaRPr lang="en-US" dirty="0" smtClean="0"/>
          </a:p>
          <a:p>
            <a:r>
              <a:rPr lang="en-US" dirty="0" smtClean="0"/>
              <a:t>Taxes</a:t>
            </a:r>
            <a:endParaRPr lang="en-US" dirty="0"/>
          </a:p>
          <a:p>
            <a:r>
              <a:rPr lang="en-US" dirty="0" smtClean="0"/>
              <a:t>Debt Repayment</a:t>
            </a:r>
            <a:endParaRPr lang="en-US" dirty="0"/>
          </a:p>
          <a:p>
            <a:r>
              <a:rPr lang="en-US" dirty="0"/>
              <a:t>Interest</a:t>
            </a:r>
          </a:p>
          <a:p>
            <a:endParaRPr lang="en-US" dirty="0" smtClean="0"/>
          </a:p>
          <a:p>
            <a:r>
              <a:rPr lang="en-US" dirty="0" smtClean="0"/>
              <a:t>Net </a:t>
            </a:r>
            <a:r>
              <a:rPr lang="en-US" dirty="0"/>
              <a:t>Income</a:t>
            </a:r>
          </a:p>
          <a:p>
            <a:endParaRPr lang="en-US" dirty="0" smtClean="0"/>
          </a:p>
          <a:p>
            <a:endParaRPr lang="en-US" dirty="0"/>
          </a:p>
        </p:txBody>
      </p:sp>
    </p:spTree>
    <p:extLst>
      <p:ext uri="{BB962C8B-B14F-4D97-AF65-F5344CB8AC3E}">
        <p14:creationId xmlns:p14="http://schemas.microsoft.com/office/powerpoint/2010/main" val="3111531849"/>
      </p:ext>
    </p:extLst>
  </p:cSld>
  <p:clrMapOvr>
    <a:masterClrMapping/>
  </p:clrMapOvr>
  <p:transition>
    <p:zoom/>
  </p:transition>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ctrTitle"/>
          </p:nvPr>
        </p:nvSpPr>
        <p:spPr>
          <a:ln>
            <a:miter lim="800000"/>
            <a:headEnd/>
            <a:tailEnd/>
          </a:ln>
        </p:spPr>
        <p:txBody>
          <a:bodyPr/>
          <a:lstStyle/>
          <a:p>
            <a:r>
              <a:rPr lang="en-US" altLang="en-US" smtClean="0"/>
              <a:t>Project Finance Terms</a:t>
            </a:r>
          </a:p>
        </p:txBody>
      </p:sp>
    </p:spTree>
  </p:cSld>
  <p:clrMapOvr>
    <a:masterClrMapping/>
  </p:clrMapOvr>
  <p:transition>
    <p:zoom/>
  </p:transition>
  <p:timing>
    <p:tnLst>
      <p:par>
        <p:cTn id="1" dur="indefinite" restart="never" nodeType="tmRoot"/>
      </p:par>
    </p:tn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p:txBody>
          <a:bodyPr/>
          <a:lstStyle/>
          <a:p>
            <a:r>
              <a:rPr lang="en-US" altLang="en-US" smtClean="0"/>
              <a:t>Project Finance Overview</a:t>
            </a:r>
          </a:p>
        </p:txBody>
      </p:sp>
      <p:sp>
        <p:nvSpPr>
          <p:cNvPr id="150531" name="Rectangle 3"/>
          <p:cNvSpPr>
            <a:spLocks noGrp="1" noChangeArrowheads="1"/>
          </p:cNvSpPr>
          <p:nvPr>
            <p:ph type="body" idx="1"/>
          </p:nvPr>
        </p:nvSpPr>
        <p:spPr/>
        <p:txBody>
          <a:bodyPr/>
          <a:lstStyle/>
          <a:p>
            <a:pPr marL="342900" indent="-342900">
              <a:lnSpc>
                <a:spcPct val="80000"/>
              </a:lnSpc>
            </a:pPr>
            <a:r>
              <a:rPr lang="en-US" altLang="en-US" sz="1200" smtClean="0"/>
              <a:t>Phases</a:t>
            </a:r>
          </a:p>
          <a:p>
            <a:pPr marL="742950" lvl="1" indent="-285750">
              <a:lnSpc>
                <a:spcPct val="80000"/>
              </a:lnSpc>
            </a:pPr>
            <a:r>
              <a:rPr lang="en-US" altLang="en-US" sz="1200" smtClean="0"/>
              <a:t>Development Phase and Financial Close</a:t>
            </a:r>
          </a:p>
          <a:p>
            <a:pPr marL="742950" lvl="1" indent="-285750">
              <a:lnSpc>
                <a:spcPct val="80000"/>
              </a:lnSpc>
            </a:pPr>
            <a:r>
              <a:rPr lang="en-US" altLang="en-US" sz="1200" smtClean="0"/>
              <a:t>Construction Phase and Commercial Operation Date</a:t>
            </a:r>
          </a:p>
          <a:p>
            <a:pPr marL="742950" lvl="1" indent="-285750">
              <a:lnSpc>
                <a:spcPct val="80000"/>
              </a:lnSpc>
            </a:pPr>
            <a:r>
              <a:rPr lang="en-US" altLang="en-US" sz="1200" smtClean="0"/>
              <a:t>Debt Repayment Phase and Debt Tenor</a:t>
            </a:r>
          </a:p>
          <a:p>
            <a:pPr marL="742950" lvl="1" indent="-285750">
              <a:lnSpc>
                <a:spcPct val="80000"/>
              </a:lnSpc>
            </a:pPr>
            <a:r>
              <a:rPr lang="en-US" altLang="en-US" sz="1200" smtClean="0"/>
              <a:t>Operation Phase and Contract Completion</a:t>
            </a:r>
          </a:p>
          <a:p>
            <a:pPr marL="342900" indent="-342900">
              <a:lnSpc>
                <a:spcPct val="80000"/>
              </a:lnSpc>
            </a:pPr>
            <a:r>
              <a:rPr lang="en-US" altLang="en-US" sz="1200" smtClean="0"/>
              <a:t>Contracts</a:t>
            </a:r>
          </a:p>
          <a:p>
            <a:pPr marL="742950" lvl="1" indent="-285750">
              <a:lnSpc>
                <a:spcPct val="80000"/>
              </a:lnSpc>
            </a:pPr>
            <a:r>
              <a:rPr lang="en-US" altLang="en-US" sz="1200" smtClean="0"/>
              <a:t>EPC Contract/Lump Sum Turnkey Construction Contract</a:t>
            </a:r>
          </a:p>
          <a:p>
            <a:pPr marL="742950" lvl="1" indent="-285750">
              <a:lnSpc>
                <a:spcPct val="80000"/>
              </a:lnSpc>
            </a:pPr>
            <a:r>
              <a:rPr lang="en-US" altLang="en-US" sz="1200" smtClean="0"/>
              <a:t>Off-take/Sales Contracts</a:t>
            </a:r>
          </a:p>
          <a:p>
            <a:pPr marL="742950" lvl="1" indent="-285750">
              <a:lnSpc>
                <a:spcPct val="80000"/>
              </a:lnSpc>
            </a:pPr>
            <a:r>
              <a:rPr lang="en-US" altLang="en-US" sz="1200" smtClean="0"/>
              <a:t>Concession Agreement</a:t>
            </a:r>
          </a:p>
          <a:p>
            <a:pPr marL="742950" lvl="1" indent="-285750">
              <a:lnSpc>
                <a:spcPct val="80000"/>
              </a:lnSpc>
            </a:pPr>
            <a:r>
              <a:rPr lang="en-US" altLang="en-US" sz="1200" smtClean="0"/>
              <a:t>O&amp;M Contract</a:t>
            </a:r>
          </a:p>
          <a:p>
            <a:pPr marL="342900" indent="-342900">
              <a:lnSpc>
                <a:spcPct val="80000"/>
              </a:lnSpc>
            </a:pPr>
            <a:r>
              <a:rPr lang="en-US" altLang="en-US" sz="1200" smtClean="0"/>
              <a:t>Debt Provisions</a:t>
            </a:r>
          </a:p>
          <a:p>
            <a:pPr marL="742950" lvl="1" indent="-285750">
              <a:lnSpc>
                <a:spcPct val="80000"/>
              </a:lnSpc>
            </a:pPr>
            <a:r>
              <a:rPr lang="en-US" altLang="en-US" sz="1200" smtClean="0"/>
              <a:t>Non-Recourse</a:t>
            </a:r>
          </a:p>
          <a:p>
            <a:pPr marL="742950" lvl="1" indent="-285750">
              <a:lnSpc>
                <a:spcPct val="80000"/>
              </a:lnSpc>
            </a:pPr>
            <a:r>
              <a:rPr lang="en-US" altLang="en-US" sz="1200" smtClean="0"/>
              <a:t>Cash Flow Waterfall</a:t>
            </a:r>
          </a:p>
          <a:p>
            <a:pPr marL="742950" lvl="1" indent="-285750">
              <a:lnSpc>
                <a:spcPct val="80000"/>
              </a:lnSpc>
            </a:pPr>
            <a:r>
              <a:rPr lang="en-US" altLang="en-US" sz="1200" smtClean="0"/>
              <a:t>Debt Service Reserve Accounts</a:t>
            </a:r>
          </a:p>
          <a:p>
            <a:pPr marL="742950" lvl="1" indent="-285750">
              <a:lnSpc>
                <a:spcPct val="80000"/>
              </a:lnSpc>
            </a:pPr>
            <a:r>
              <a:rPr lang="en-US" altLang="en-US" sz="1200" smtClean="0"/>
              <a:t>Cash Lock-up Covenants</a:t>
            </a:r>
          </a:p>
          <a:p>
            <a:pPr marL="742950" lvl="1" indent="-285750">
              <a:lnSpc>
                <a:spcPct val="80000"/>
              </a:lnSpc>
            </a:pPr>
            <a:r>
              <a:rPr lang="en-US" altLang="en-US" sz="1200" smtClean="0"/>
              <a:t>Cash Flow Sweeps</a:t>
            </a:r>
          </a:p>
        </p:txBody>
      </p:sp>
    </p:spTree>
  </p:cSld>
  <p:clrMapOvr>
    <a:masterClrMapping/>
  </p:clrMapOvr>
  <p:transition>
    <p:zoom/>
  </p:transition>
  <p:timing>
    <p:tnLst>
      <p:par>
        <p:cTn id="1" dur="indefinite" restart="never" nodeType="tmRoot"/>
      </p:par>
    </p:tn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Title 1"/>
          <p:cNvSpPr>
            <a:spLocks noGrp="1"/>
          </p:cNvSpPr>
          <p:nvPr>
            <p:ph type="title"/>
          </p:nvPr>
        </p:nvSpPr>
        <p:spPr/>
        <p:txBody>
          <a:bodyPr/>
          <a:lstStyle/>
          <a:p>
            <a:r>
              <a:rPr lang="en-US" altLang="en-US" smtClean="0"/>
              <a:t>Non-Recourse In PPA</a:t>
            </a:r>
          </a:p>
        </p:txBody>
      </p:sp>
      <p:sp>
        <p:nvSpPr>
          <p:cNvPr id="151555" name="Content Placeholder 2"/>
          <p:cNvSpPr>
            <a:spLocks noGrp="1"/>
          </p:cNvSpPr>
          <p:nvPr>
            <p:ph idx="1"/>
          </p:nvPr>
        </p:nvSpPr>
        <p:spPr/>
        <p:txBody>
          <a:bodyPr/>
          <a:lstStyle/>
          <a:p>
            <a:r>
              <a:rPr lang="en-US" altLang="en-US" smtClean="0"/>
              <a:t>The obligations of the IPP are limited obligations of the SPV payable solely from amounts received with respect to the plant and do not constitute a debt of the IPP company in contravention of any statutory limitation or restriction and do not constitute obligations for which the IPP company is obligated. The IPP company shall not be obligated to meet its obligations from any funds other than moneys received with respect to the plant held by the SPV.</a:t>
            </a:r>
          </a:p>
        </p:txBody>
      </p:sp>
    </p:spTree>
  </p:cSld>
  <p:clrMapOvr>
    <a:masterClrMapping/>
  </p:clrMapOvr>
  <p:transition>
    <p:zoom/>
  </p:transition>
  <p:timing>
    <p:tnLst>
      <p:par>
        <p:cTn id="1" dur="indefinite" restart="never" nodeType="tmRoot"/>
      </p:par>
    </p:tn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ChangeArrowheads="1"/>
          </p:cNvSpPr>
          <p:nvPr>
            <p:ph type="title"/>
          </p:nvPr>
        </p:nvSpPr>
        <p:spPr/>
        <p:txBody>
          <a:bodyPr/>
          <a:lstStyle/>
          <a:p>
            <a:r>
              <a:rPr lang="en-US" altLang="en-US" smtClean="0"/>
              <a:t>What Is Project Finance</a:t>
            </a:r>
          </a:p>
        </p:txBody>
      </p:sp>
      <p:sp>
        <p:nvSpPr>
          <p:cNvPr id="152579" name="Rectangle 3"/>
          <p:cNvSpPr>
            <a:spLocks noGrp="1" noChangeArrowheads="1"/>
          </p:cNvSpPr>
          <p:nvPr>
            <p:ph type="body" idx="1"/>
          </p:nvPr>
        </p:nvSpPr>
        <p:spPr/>
        <p:txBody>
          <a:bodyPr/>
          <a:lstStyle/>
          <a:p>
            <a:r>
              <a:rPr lang="en-US" altLang="en-US" sz="1600" smtClean="0"/>
              <a:t>Project Finance involves Financing of a Single Asset, </a:t>
            </a:r>
            <a:r>
              <a:rPr lang="en-US" altLang="en-US" sz="1600" smtClean="0">
                <a:solidFill>
                  <a:srgbClr val="3366CC"/>
                </a:solidFill>
              </a:rPr>
              <a:t>from the cash flow produced by the asset</a:t>
            </a:r>
            <a:r>
              <a:rPr lang="en-US" altLang="en-US" sz="1600" smtClean="0"/>
              <a:t>.  Projects must meet all of their obligations </a:t>
            </a:r>
            <a:r>
              <a:rPr lang="en-US" altLang="en-US" sz="1600" smtClean="0">
                <a:solidFill>
                  <a:srgbClr val="0000FF"/>
                </a:solidFill>
              </a:rPr>
              <a:t>without reliance on corporate or parental guarantees.</a:t>
            </a:r>
          </a:p>
          <a:p>
            <a:r>
              <a:rPr lang="en-US" altLang="en-US" sz="1600" smtClean="0"/>
              <a:t>Project Finance is </a:t>
            </a:r>
            <a:r>
              <a:rPr lang="en-US" altLang="en-US" sz="1600" smtClean="0">
                <a:solidFill>
                  <a:srgbClr val="0000FF"/>
                </a:solidFill>
              </a:rPr>
              <a:t>highly leveraged at financial close</a:t>
            </a:r>
            <a:r>
              <a:rPr lang="en-US" altLang="en-US" sz="1600" smtClean="0"/>
              <a:t> because of contracts or because of cost structures that are profitable relative to commodity prices.</a:t>
            </a:r>
          </a:p>
          <a:p>
            <a:r>
              <a:rPr lang="en-US" altLang="en-US" sz="1600" smtClean="0"/>
              <a:t>Project financing involves a </a:t>
            </a:r>
            <a:r>
              <a:rPr lang="en-US" altLang="en-US" sz="1600" smtClean="0">
                <a:solidFill>
                  <a:srgbClr val="0000FF"/>
                </a:solidFill>
              </a:rPr>
              <a:t>debt funding structure that relies on future cash flows</a:t>
            </a:r>
            <a:r>
              <a:rPr lang="en-US" altLang="en-US" sz="1600" smtClean="0"/>
              <a:t> from a specific development as the primary source of repayment, with that development’s assets, rights and interests held as collateral security.</a:t>
            </a:r>
          </a:p>
          <a:p>
            <a:r>
              <a:rPr lang="en-US" altLang="en-US" sz="1600" smtClean="0"/>
              <a:t>Assets financed are </a:t>
            </a:r>
            <a:r>
              <a:rPr lang="en-US" altLang="en-US" sz="1600" smtClean="0">
                <a:solidFill>
                  <a:srgbClr val="0000FF"/>
                </a:solidFill>
              </a:rPr>
              <a:t>capital intensive</a:t>
            </a:r>
            <a:r>
              <a:rPr lang="en-US" altLang="en-US" sz="1600" smtClean="0"/>
              <a:t> – long lives, high capital cost relative to revenues, capital cost important.</a:t>
            </a:r>
          </a:p>
          <a:p>
            <a:r>
              <a:rPr lang="en-US" altLang="en-US" sz="1600" smtClean="0"/>
              <a:t>Attempt to have debt tailored to the cashflow characteristics of the project; but, </a:t>
            </a:r>
          </a:p>
          <a:p>
            <a:r>
              <a:rPr lang="en-US" altLang="en-US" sz="1600" smtClean="0"/>
              <a:t>Some lenders have limited flexibility in varying amortization profiles (e.g., agency lenders)</a:t>
            </a:r>
          </a:p>
        </p:txBody>
      </p:sp>
    </p:spTree>
  </p:cSld>
  <p:clrMapOvr>
    <a:masterClrMapping/>
  </p:clrMapOvr>
  <p:transition>
    <p:zoom/>
  </p:transition>
  <p:timing>
    <p:tnLst>
      <p:par>
        <p:cTn id="1" dur="indefinite" restart="never" nodeType="tmRoot"/>
      </p:par>
    </p:tn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ChangeArrowheads="1"/>
          </p:cNvSpPr>
          <p:nvPr>
            <p:ph type="title"/>
          </p:nvPr>
        </p:nvSpPr>
        <p:spPr/>
        <p:txBody>
          <a:bodyPr/>
          <a:lstStyle/>
          <a:p>
            <a:r>
              <a:rPr lang="en-US" altLang="en-US" smtClean="0"/>
              <a:t>Project Finance Characteristics</a:t>
            </a:r>
          </a:p>
        </p:txBody>
      </p:sp>
      <p:sp>
        <p:nvSpPr>
          <p:cNvPr id="153603" name="Rectangle 3"/>
          <p:cNvSpPr>
            <a:spLocks noGrp="1" noChangeArrowheads="1"/>
          </p:cNvSpPr>
          <p:nvPr>
            <p:ph type="body" idx="1"/>
          </p:nvPr>
        </p:nvSpPr>
        <p:spPr/>
        <p:txBody>
          <a:bodyPr/>
          <a:lstStyle/>
          <a:p>
            <a:r>
              <a:rPr lang="en-US" altLang="en-US" smtClean="0"/>
              <a:t>Usually an </a:t>
            </a:r>
            <a:r>
              <a:rPr lang="en-US" altLang="en-US" b="1" i="1" smtClean="0">
                <a:solidFill>
                  <a:srgbClr val="0000FF"/>
                </a:solidFill>
              </a:rPr>
              <a:t>new project</a:t>
            </a:r>
            <a:r>
              <a:rPr lang="en-US" altLang="en-US" smtClean="0"/>
              <a:t>.</a:t>
            </a:r>
          </a:p>
          <a:p>
            <a:r>
              <a:rPr lang="en-US" altLang="en-US" b="1" i="1" smtClean="0">
                <a:solidFill>
                  <a:srgbClr val="0000FF"/>
                </a:solidFill>
              </a:rPr>
              <a:t>High</a:t>
            </a:r>
            <a:r>
              <a:rPr lang="en-US" altLang="en-US" smtClean="0"/>
              <a:t> ratio of </a:t>
            </a:r>
            <a:r>
              <a:rPr lang="en-US" altLang="en-US" b="1" i="1" smtClean="0">
                <a:solidFill>
                  <a:srgbClr val="0000FF"/>
                </a:solidFill>
              </a:rPr>
              <a:t>debt to capital and long debt term</a:t>
            </a:r>
            <a:r>
              <a:rPr lang="en-US" altLang="en-US" smtClean="0"/>
              <a:t>.</a:t>
            </a:r>
          </a:p>
          <a:p>
            <a:r>
              <a:rPr lang="en-US" altLang="en-US" b="1" i="1" smtClean="0">
                <a:solidFill>
                  <a:srgbClr val="0000FF"/>
                </a:solidFill>
              </a:rPr>
              <a:t>No corporate guarantees</a:t>
            </a:r>
            <a:r>
              <a:rPr lang="en-US" altLang="en-US" smtClean="0"/>
              <a:t> after the project begins operation.</a:t>
            </a:r>
          </a:p>
          <a:p>
            <a:r>
              <a:rPr lang="en-US" altLang="en-US" b="1" i="1" smtClean="0">
                <a:solidFill>
                  <a:srgbClr val="0000FF"/>
                </a:solidFill>
              </a:rPr>
              <a:t>Lenders rely on the cash flow</a:t>
            </a:r>
            <a:r>
              <a:rPr lang="en-US" altLang="en-US" smtClean="0"/>
              <a:t> of the project, rather than the value of the assets or the ability to re-finance.</a:t>
            </a:r>
          </a:p>
          <a:p>
            <a:r>
              <a:rPr lang="en-US" altLang="en-US" smtClean="0"/>
              <a:t>Exposure to risk of political influence by host governments leading to use of </a:t>
            </a:r>
            <a:r>
              <a:rPr lang="en-US" altLang="en-US" b="1" i="1" smtClean="0">
                <a:solidFill>
                  <a:schemeClr val="accent2"/>
                </a:solidFill>
              </a:rPr>
              <a:t>political risk guarantees</a:t>
            </a:r>
            <a:r>
              <a:rPr lang="en-US" altLang="en-US" b="1" i="1" smtClean="0">
                <a:solidFill>
                  <a:srgbClr val="3366CC"/>
                </a:solidFill>
              </a:rPr>
              <a:t> </a:t>
            </a:r>
            <a:r>
              <a:rPr lang="en-US" altLang="en-US" smtClean="0"/>
              <a:t>providing a cross-country assessment.</a:t>
            </a:r>
          </a:p>
          <a:p>
            <a:r>
              <a:rPr lang="en-US" altLang="en-US" smtClean="0"/>
              <a:t>Security is the contracts, the </a:t>
            </a:r>
            <a:r>
              <a:rPr lang="en-US" altLang="en-US" b="1" i="1" smtClean="0">
                <a:solidFill>
                  <a:srgbClr val="0000FF"/>
                </a:solidFill>
              </a:rPr>
              <a:t>resource rights, etc</a:t>
            </a:r>
            <a:r>
              <a:rPr lang="en-US" altLang="en-US" smtClean="0"/>
              <a:t>.</a:t>
            </a:r>
          </a:p>
          <a:p>
            <a:r>
              <a:rPr lang="en-US" altLang="en-US" smtClean="0"/>
              <a:t>The project has a </a:t>
            </a:r>
            <a:r>
              <a:rPr lang="en-US" altLang="en-US" b="1" i="1" smtClean="0">
                <a:solidFill>
                  <a:srgbClr val="0000FF"/>
                </a:solidFill>
              </a:rPr>
              <a:t>definite life</a:t>
            </a:r>
            <a:r>
              <a:rPr lang="en-US" altLang="en-US" smtClean="0"/>
              <a:t>.</a:t>
            </a:r>
          </a:p>
        </p:txBody>
      </p:sp>
    </p:spTree>
  </p:cSld>
  <p:clrMapOvr>
    <a:masterClrMapping/>
  </p:clrMapOvr>
  <p:transition>
    <p:zoom/>
  </p:transition>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ChangeArrowheads="1"/>
          </p:cNvSpPr>
          <p:nvPr>
            <p:ph type="title"/>
          </p:nvPr>
        </p:nvSpPr>
        <p:spPr/>
        <p:txBody>
          <a:bodyPr/>
          <a:lstStyle/>
          <a:p>
            <a:r>
              <a:rPr lang="en-US" altLang="en-US" smtClean="0"/>
              <a:t>A Little Project Finance Terminology</a:t>
            </a:r>
          </a:p>
        </p:txBody>
      </p:sp>
      <p:sp>
        <p:nvSpPr>
          <p:cNvPr id="154627" name="Rectangle 3"/>
          <p:cNvSpPr>
            <a:spLocks noGrp="1" noChangeArrowheads="1"/>
          </p:cNvSpPr>
          <p:nvPr>
            <p:ph type="body" idx="1"/>
          </p:nvPr>
        </p:nvSpPr>
        <p:spPr/>
        <p:txBody>
          <a:bodyPr/>
          <a:lstStyle/>
          <a:p>
            <a:pPr>
              <a:lnSpc>
                <a:spcPct val="90000"/>
              </a:lnSpc>
            </a:pPr>
            <a:r>
              <a:rPr lang="en-US" altLang="en-US" sz="1600" smtClean="0"/>
              <a:t>Developers</a:t>
            </a:r>
          </a:p>
          <a:p>
            <a:pPr>
              <a:lnSpc>
                <a:spcPct val="90000"/>
              </a:lnSpc>
            </a:pPr>
            <a:r>
              <a:rPr lang="en-US" altLang="en-US" sz="1600" smtClean="0"/>
              <a:t>Sponsors</a:t>
            </a:r>
          </a:p>
          <a:p>
            <a:pPr>
              <a:lnSpc>
                <a:spcPct val="90000"/>
              </a:lnSpc>
            </a:pPr>
            <a:r>
              <a:rPr lang="en-US" altLang="en-US" sz="1600" smtClean="0"/>
              <a:t>SPV</a:t>
            </a:r>
          </a:p>
          <a:p>
            <a:pPr>
              <a:lnSpc>
                <a:spcPct val="90000"/>
              </a:lnSpc>
            </a:pPr>
            <a:r>
              <a:rPr lang="en-US" altLang="en-US" sz="1600" smtClean="0"/>
              <a:t>EPC Contract (LSTK Contract)</a:t>
            </a:r>
          </a:p>
          <a:p>
            <a:pPr>
              <a:lnSpc>
                <a:spcPct val="90000"/>
              </a:lnSpc>
            </a:pPr>
            <a:r>
              <a:rPr lang="en-US" altLang="en-US" sz="1600" smtClean="0"/>
              <a:t>Product Off-takers</a:t>
            </a:r>
          </a:p>
          <a:p>
            <a:pPr>
              <a:lnSpc>
                <a:spcPct val="90000"/>
              </a:lnSpc>
            </a:pPr>
            <a:r>
              <a:rPr lang="en-US" altLang="en-US" sz="1600" smtClean="0"/>
              <a:t>Debt Service Cover Ratio</a:t>
            </a:r>
          </a:p>
          <a:p>
            <a:pPr>
              <a:lnSpc>
                <a:spcPct val="90000"/>
              </a:lnSpc>
            </a:pPr>
            <a:r>
              <a:rPr lang="en-US" altLang="en-US" sz="1600" smtClean="0"/>
              <a:t>Debt Service Reserve Account</a:t>
            </a:r>
          </a:p>
          <a:p>
            <a:pPr>
              <a:lnSpc>
                <a:spcPct val="90000"/>
              </a:lnSpc>
            </a:pPr>
            <a:r>
              <a:rPr lang="en-US" altLang="en-US" sz="1600" smtClean="0"/>
              <a:t>Loan Life Coverage Ratio</a:t>
            </a:r>
          </a:p>
          <a:p>
            <a:pPr>
              <a:lnSpc>
                <a:spcPct val="90000"/>
              </a:lnSpc>
            </a:pPr>
            <a:r>
              <a:rPr lang="en-US" altLang="en-US" sz="1600" smtClean="0"/>
              <a:t>Cash Flow Waterfall</a:t>
            </a:r>
          </a:p>
          <a:p>
            <a:pPr>
              <a:lnSpc>
                <a:spcPct val="90000"/>
              </a:lnSpc>
            </a:pPr>
            <a:r>
              <a:rPr lang="en-US" altLang="en-US" sz="1600" smtClean="0"/>
              <a:t>Concession Agreements</a:t>
            </a:r>
          </a:p>
          <a:p>
            <a:pPr>
              <a:lnSpc>
                <a:spcPct val="90000"/>
              </a:lnSpc>
            </a:pPr>
            <a:r>
              <a:rPr lang="en-US" altLang="en-US" sz="1600" smtClean="0"/>
              <a:t>Export Credit Agencies and International Funding Agencies</a:t>
            </a:r>
          </a:p>
          <a:p>
            <a:pPr>
              <a:lnSpc>
                <a:spcPct val="90000"/>
              </a:lnSpc>
            </a:pPr>
            <a:endParaRPr lang="en-US" altLang="en-US" sz="1600" smtClean="0"/>
          </a:p>
        </p:txBody>
      </p:sp>
    </p:spTree>
  </p:cSld>
  <p:clrMapOvr>
    <a:masterClrMapping/>
  </p:clrMapOvr>
  <p:transition>
    <p:zoom/>
  </p:transition>
  <p:timing>
    <p:tnLst>
      <p:par>
        <p:cTn id="1" dur="indefinite" restart="never" nodeType="tmRoot"/>
      </p:par>
    </p:tnLst>
  </p:timing>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Title 1"/>
          <p:cNvSpPr>
            <a:spLocks noGrp="1"/>
          </p:cNvSpPr>
          <p:nvPr>
            <p:ph type="title"/>
          </p:nvPr>
        </p:nvSpPr>
        <p:spPr/>
        <p:txBody>
          <a:bodyPr/>
          <a:lstStyle/>
          <a:p>
            <a:r>
              <a:rPr lang="en-US" altLang="en-US" smtClean="0"/>
              <a:t>Other Terms</a:t>
            </a:r>
          </a:p>
        </p:txBody>
      </p:sp>
      <p:sp>
        <p:nvSpPr>
          <p:cNvPr id="155651" name="Content Placeholder 2"/>
          <p:cNvSpPr>
            <a:spLocks noGrp="1"/>
          </p:cNvSpPr>
          <p:nvPr>
            <p:ph idx="1"/>
          </p:nvPr>
        </p:nvSpPr>
        <p:spPr/>
        <p:txBody>
          <a:bodyPr/>
          <a:lstStyle/>
          <a:p>
            <a:r>
              <a:rPr lang="en-US" altLang="en-US" smtClean="0"/>
              <a:t>Door to Door Tenor</a:t>
            </a:r>
          </a:p>
          <a:p>
            <a:r>
              <a:rPr lang="en-US" altLang="en-US" smtClean="0"/>
              <a:t>Commitment Fee</a:t>
            </a:r>
          </a:p>
          <a:p>
            <a:r>
              <a:rPr lang="en-US" altLang="en-US" smtClean="0"/>
              <a:t>Up-front Fee</a:t>
            </a:r>
          </a:p>
        </p:txBody>
      </p:sp>
    </p:spTree>
  </p:cSld>
  <p:clrMapOvr>
    <a:masterClrMapping/>
  </p:clrMapOvr>
  <p:transition>
    <p:zoom/>
  </p:transition>
  <p:timing>
    <p:tnLst>
      <p:par>
        <p:cTn id="1" dur="indefinite" restart="never" nodeType="tmRoot"/>
      </p:par>
    </p:tn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ChangeArrowheads="1"/>
          </p:cNvSpPr>
          <p:nvPr>
            <p:ph type="title"/>
          </p:nvPr>
        </p:nvSpPr>
        <p:spPr/>
        <p:txBody>
          <a:bodyPr/>
          <a:lstStyle/>
          <a:p>
            <a:r>
              <a:rPr lang="en-US" altLang="en-US" smtClean="0"/>
              <a:t>Project Finance Terms</a:t>
            </a:r>
          </a:p>
        </p:txBody>
      </p:sp>
      <p:sp>
        <p:nvSpPr>
          <p:cNvPr id="156675" name="Rectangle 3"/>
          <p:cNvSpPr>
            <a:spLocks noGrp="1" noChangeArrowheads="1"/>
          </p:cNvSpPr>
          <p:nvPr>
            <p:ph type="body" idx="1"/>
          </p:nvPr>
        </p:nvSpPr>
        <p:spPr/>
        <p:txBody>
          <a:bodyPr/>
          <a:lstStyle/>
          <a:p>
            <a:pPr>
              <a:lnSpc>
                <a:spcPct val="80000"/>
              </a:lnSpc>
            </a:pPr>
            <a:r>
              <a:rPr lang="en-US" altLang="en-US" sz="1600" smtClean="0"/>
              <a:t>Cash flow waterfall</a:t>
            </a:r>
          </a:p>
          <a:p>
            <a:pPr lvl="1">
              <a:lnSpc>
                <a:spcPct val="80000"/>
              </a:lnSpc>
            </a:pPr>
            <a:r>
              <a:rPr lang="en-US" altLang="en-US" sz="1600" smtClean="0"/>
              <a:t>The exact order between debt repayment, operating costs and taxes is usually a topic for lively negotiations....  </a:t>
            </a:r>
          </a:p>
          <a:p>
            <a:pPr>
              <a:lnSpc>
                <a:spcPct val="80000"/>
              </a:lnSpc>
            </a:pPr>
            <a:r>
              <a:rPr lang="en-US" altLang="en-US" sz="1600" smtClean="0"/>
              <a:t>Independent Engineers</a:t>
            </a:r>
          </a:p>
          <a:p>
            <a:pPr lvl="1">
              <a:lnSpc>
                <a:spcPct val="80000"/>
              </a:lnSpc>
            </a:pPr>
            <a:r>
              <a:rPr lang="en-US" altLang="en-US" sz="1600" smtClean="0"/>
              <a:t>Banks want to be sure that the project is properly build and then operated, so the investors have to make specific commitments in that respect, and all their plans, designs, and actual work are supervised by independent experts on behalf of the banks. </a:t>
            </a:r>
          </a:p>
          <a:p>
            <a:pPr>
              <a:lnSpc>
                <a:spcPct val="80000"/>
              </a:lnSpc>
            </a:pPr>
            <a:r>
              <a:rPr lang="en-US" altLang="en-US" sz="1600" smtClean="0"/>
              <a:t>Ring Fencing </a:t>
            </a:r>
          </a:p>
          <a:p>
            <a:pPr lvl="1">
              <a:lnSpc>
                <a:spcPct val="80000"/>
              </a:lnSpc>
            </a:pPr>
            <a:r>
              <a:rPr lang="en-US" altLang="en-US" sz="1600" smtClean="0"/>
              <a:t>Legally and economically self-contained; only business is the project.  Banks can step-in and take over the project. Protect business from other businesses</a:t>
            </a:r>
          </a:p>
          <a:p>
            <a:pPr>
              <a:lnSpc>
                <a:spcPct val="80000"/>
              </a:lnSpc>
            </a:pPr>
            <a:r>
              <a:rPr lang="en-US" altLang="en-US" sz="1600" smtClean="0"/>
              <a:t>Special Purpose Vehicle</a:t>
            </a:r>
          </a:p>
          <a:p>
            <a:pPr lvl="1">
              <a:lnSpc>
                <a:spcPct val="80000"/>
              </a:lnSpc>
            </a:pPr>
            <a:r>
              <a:rPr lang="en-US" altLang="en-US" sz="1600" smtClean="0"/>
              <a:t>Funds are not lent directly to those behind the project, but rather to a special purpose vehicle (SPV), set up for the sole purpose of owning the project and to enter into all agreements, including the loan agreement.</a:t>
            </a:r>
          </a:p>
        </p:txBody>
      </p:sp>
    </p:spTree>
  </p:cSld>
  <p:clrMapOvr>
    <a:masterClrMapping/>
  </p:clrMapOvr>
  <p:transition>
    <p:zoom/>
  </p:transition>
  <p:timing>
    <p:tnLst>
      <p:par>
        <p:cTn id="1" dur="indefinite" restart="never" nodeType="tmRoot"/>
      </p:par>
    </p:tn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p:txBody>
          <a:bodyPr/>
          <a:lstStyle/>
          <a:p>
            <a:r>
              <a:rPr lang="en-US" altLang="en-US" smtClean="0"/>
              <a:t>Project Finance Glossary</a:t>
            </a:r>
          </a:p>
        </p:txBody>
      </p:sp>
      <p:sp>
        <p:nvSpPr>
          <p:cNvPr id="157699" name="Rectangle 3"/>
          <p:cNvSpPr>
            <a:spLocks noGrp="1" noChangeArrowheads="1"/>
          </p:cNvSpPr>
          <p:nvPr>
            <p:ph type="body" idx="1"/>
          </p:nvPr>
        </p:nvSpPr>
        <p:spPr>
          <a:xfrm>
            <a:off x="762000" y="1524000"/>
            <a:ext cx="4114800" cy="4572000"/>
          </a:xfrm>
        </p:spPr>
        <p:txBody>
          <a:bodyPr/>
          <a:lstStyle/>
          <a:p>
            <a:r>
              <a:rPr lang="en-US" altLang="en-US" smtClean="0"/>
              <a:t>The CD contains three project finance glossaries</a:t>
            </a:r>
          </a:p>
          <a:p>
            <a:pPr lvl="1"/>
            <a:r>
              <a:rPr lang="en-US" altLang="en-US" smtClean="0"/>
              <a:t>HBS</a:t>
            </a:r>
          </a:p>
          <a:p>
            <a:pPr lvl="1"/>
            <a:r>
              <a:rPr lang="en-US" altLang="en-US" smtClean="0"/>
              <a:t>Euromoney Text</a:t>
            </a:r>
          </a:p>
          <a:p>
            <a:pPr lvl="1"/>
            <a:r>
              <a:rPr lang="en-US" altLang="en-US" smtClean="0"/>
              <a:t>Principles of Project Finance Text</a:t>
            </a:r>
          </a:p>
          <a:p>
            <a:endParaRPr lang="en-US" altLang="en-US" smtClean="0"/>
          </a:p>
        </p:txBody>
      </p:sp>
      <p:pic>
        <p:nvPicPr>
          <p:cNvPr id="15770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7800" y="1600200"/>
            <a:ext cx="32004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Tree>
  </p:cSld>
  <p:clrMapOvr>
    <a:masterClrMapping/>
  </p:clrMapOvr>
  <p:transition>
    <p:zoom/>
  </p:transition>
  <p:timing>
    <p:tnLst>
      <p:par>
        <p:cTn id="1" dur="indefinite" restart="never" nodeType="tmRoot"/>
      </p:par>
    </p:tnLst>
  </p:timing>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p:txBody>
          <a:bodyPr/>
          <a:lstStyle/>
          <a:p>
            <a:r>
              <a:rPr lang="en-US" altLang="en-US" smtClean="0"/>
              <a:t>Project Finance and Risk Management</a:t>
            </a:r>
          </a:p>
        </p:txBody>
      </p:sp>
      <p:sp>
        <p:nvSpPr>
          <p:cNvPr id="158723" name="Rectangle 3"/>
          <p:cNvSpPr>
            <a:spLocks noGrp="1" noChangeArrowheads="1"/>
          </p:cNvSpPr>
          <p:nvPr>
            <p:ph type="body" idx="1"/>
          </p:nvPr>
        </p:nvSpPr>
        <p:spPr/>
        <p:txBody>
          <a:bodyPr/>
          <a:lstStyle/>
          <a:p>
            <a:pPr>
              <a:lnSpc>
                <a:spcPct val="90000"/>
              </a:lnSpc>
            </a:pPr>
            <a:r>
              <a:rPr lang="en-US" altLang="en-US" smtClean="0"/>
              <a:t>A key aspect of project finance is the management of risk amongst parties.</a:t>
            </a:r>
          </a:p>
          <a:p>
            <a:pPr lvl="1">
              <a:lnSpc>
                <a:spcPct val="90000"/>
              </a:lnSpc>
            </a:pPr>
            <a:r>
              <a:rPr lang="en-US" altLang="en-US" smtClean="0"/>
              <a:t>The risk management is governed by numerous contracts including the loan agreement.</a:t>
            </a:r>
          </a:p>
          <a:p>
            <a:pPr lvl="1">
              <a:lnSpc>
                <a:spcPct val="90000"/>
              </a:lnSpc>
            </a:pPr>
            <a:r>
              <a:rPr lang="en-US" altLang="en-US" smtClean="0"/>
              <a:t>Risk can be allocated to parties who are best able to accept it an have an incentive to control it.</a:t>
            </a:r>
          </a:p>
          <a:p>
            <a:pPr lvl="1">
              <a:lnSpc>
                <a:spcPct val="90000"/>
              </a:lnSpc>
            </a:pPr>
            <a:r>
              <a:rPr lang="en-US" altLang="en-US" smtClean="0"/>
              <a:t>Risks are explicitly addressed and affect the gearing of the project</a:t>
            </a:r>
          </a:p>
          <a:p>
            <a:pPr lvl="1">
              <a:lnSpc>
                <a:spcPct val="90000"/>
              </a:lnSpc>
            </a:pPr>
            <a:r>
              <a:rPr lang="en-US" altLang="en-US" smtClean="0"/>
              <a:t>Conflict of interest between role as sponsor and contractor must be identified.</a:t>
            </a:r>
          </a:p>
          <a:p>
            <a:pPr>
              <a:lnSpc>
                <a:spcPct val="90000"/>
              </a:lnSpc>
            </a:pPr>
            <a:r>
              <a:rPr lang="en-US" altLang="en-US" smtClean="0"/>
              <a:t>Technical risk is pervasive during both pre- and post construction phases, while </a:t>
            </a:r>
            <a:r>
              <a:rPr lang="en-US" altLang="en-US" b="1" i="1" smtClean="0">
                <a:solidFill>
                  <a:srgbClr val="6600FF"/>
                </a:solidFill>
              </a:rPr>
              <a:t>the possibility of sponsors coming to the aid of a troubled project is elusive.</a:t>
            </a:r>
          </a:p>
        </p:txBody>
      </p:sp>
    </p:spTree>
  </p:cSld>
  <p:clrMapOvr>
    <a:masterClrMapping/>
  </p:clrMapOvr>
  <p:transition>
    <p:zo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Drivers and Contracts - </a:t>
            </a:r>
            <a:r>
              <a:rPr lang="en-US" dirty="0" err="1" smtClean="0"/>
              <a:t>Dispatchable</a:t>
            </a:r>
            <a:endParaRPr lang="en-US" dirty="0"/>
          </a:p>
        </p:txBody>
      </p:sp>
      <p:sp>
        <p:nvSpPr>
          <p:cNvPr id="4" name="Content Placeholder 3"/>
          <p:cNvSpPr>
            <a:spLocks noGrp="1"/>
          </p:cNvSpPr>
          <p:nvPr>
            <p:ph sz="half" idx="1"/>
          </p:nvPr>
        </p:nvSpPr>
        <p:spPr/>
        <p:txBody>
          <a:bodyPr>
            <a:normAutofit fontScale="85000" lnSpcReduction="20000"/>
          </a:bodyPr>
          <a:lstStyle/>
          <a:p>
            <a:r>
              <a:rPr lang="en-US" dirty="0" smtClean="0"/>
              <a:t>IPP Risks</a:t>
            </a:r>
          </a:p>
          <a:p>
            <a:r>
              <a:rPr lang="en-US" dirty="0" smtClean="0"/>
              <a:t>Cost of Project, Time Delay and Technology Parameters</a:t>
            </a:r>
          </a:p>
          <a:p>
            <a:r>
              <a:rPr lang="en-US" dirty="0" smtClean="0"/>
              <a:t>Availability Penalty</a:t>
            </a:r>
          </a:p>
          <a:p>
            <a:r>
              <a:rPr lang="en-US" dirty="0" smtClean="0"/>
              <a:t>Heat Rate Risk (Adjusted)</a:t>
            </a:r>
          </a:p>
          <a:p>
            <a:r>
              <a:rPr lang="en-US" dirty="0" smtClean="0"/>
              <a:t>O&amp;M Risk</a:t>
            </a:r>
          </a:p>
          <a:p>
            <a:r>
              <a:rPr lang="en-US" dirty="0" smtClean="0"/>
              <a:t>Interest Rate Fluctuation</a:t>
            </a:r>
            <a:endParaRPr lang="en-US" dirty="0"/>
          </a:p>
        </p:txBody>
      </p:sp>
      <p:sp>
        <p:nvSpPr>
          <p:cNvPr id="5" name="Content Placeholder 4"/>
          <p:cNvSpPr>
            <a:spLocks noGrp="1"/>
          </p:cNvSpPr>
          <p:nvPr>
            <p:ph sz="half" idx="2"/>
          </p:nvPr>
        </p:nvSpPr>
        <p:spPr/>
        <p:txBody>
          <a:bodyPr>
            <a:normAutofit fontScale="85000" lnSpcReduction="20000"/>
          </a:bodyPr>
          <a:lstStyle/>
          <a:p>
            <a:r>
              <a:rPr lang="en-US" dirty="0" smtClean="0"/>
              <a:t>Risk Mitigation</a:t>
            </a:r>
          </a:p>
          <a:p>
            <a:r>
              <a:rPr lang="en-US" dirty="0" smtClean="0"/>
              <a:t>EPC Contract with Fixed Price and LD (LSTK)</a:t>
            </a:r>
          </a:p>
          <a:p>
            <a:r>
              <a:rPr lang="en-US" dirty="0" smtClean="0"/>
              <a:t>O&amp;M Contract</a:t>
            </a:r>
          </a:p>
          <a:p>
            <a:r>
              <a:rPr lang="en-US" dirty="0" smtClean="0"/>
              <a:t>O&amp;M Contract with LD Provision</a:t>
            </a:r>
          </a:p>
          <a:p>
            <a:r>
              <a:rPr lang="en-US" dirty="0" smtClean="0"/>
              <a:t>O&amp;M Contract</a:t>
            </a:r>
          </a:p>
          <a:p>
            <a:r>
              <a:rPr lang="en-US" dirty="0" smtClean="0"/>
              <a:t>Interest Rate Contract (Fix Rates)</a:t>
            </a:r>
          </a:p>
        </p:txBody>
      </p:sp>
    </p:spTree>
    <p:extLst>
      <p:ext uri="{BB962C8B-B14F-4D97-AF65-F5344CB8AC3E}">
        <p14:creationId xmlns:p14="http://schemas.microsoft.com/office/powerpoint/2010/main" val="1693180033"/>
      </p:ext>
    </p:extLst>
  </p:cSld>
  <p:clrMapOvr>
    <a:masterClrMapping/>
  </p:clrMapOvr>
  <p:transition>
    <p:zoom/>
  </p:transition>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p:txBody>
          <a:bodyPr/>
          <a:lstStyle/>
          <a:p>
            <a:r>
              <a:rPr lang="en-US" altLang="en-US" smtClean="0"/>
              <a:t>Significant Emerging Country Defaults (S&amp;P 2007)</a:t>
            </a:r>
          </a:p>
        </p:txBody>
      </p:sp>
      <p:pic>
        <p:nvPicPr>
          <p:cNvPr id="159747" name="Picture 4"/>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939800" y="1295400"/>
            <a:ext cx="7340600" cy="5105400"/>
          </a:xfrm>
        </p:spPr>
      </p:pic>
    </p:spTree>
  </p:cSld>
  <p:clrMapOvr>
    <a:masterClrMapping/>
  </p:clrMapOvr>
  <p:transition>
    <p:zoom/>
  </p:transition>
  <p:timing>
    <p:tnLst>
      <p:par>
        <p:cTn id="1" dur="indefinite" restart="never" nodeType="tmRoot"/>
      </p:par>
    </p:tnLst>
  </p:timing>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p:txBody>
          <a:bodyPr/>
          <a:lstStyle/>
          <a:p>
            <a:r>
              <a:rPr lang="en-US" altLang="en-US" smtClean="0"/>
              <a:t>Other Problem Loans (S&amp;P 2007)</a:t>
            </a:r>
          </a:p>
        </p:txBody>
      </p:sp>
      <p:pic>
        <p:nvPicPr>
          <p:cNvPr id="160771" name="Picture 4"/>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1143000" y="1168400"/>
            <a:ext cx="6532563" cy="5440363"/>
          </a:xfrm>
        </p:spPr>
      </p:pic>
    </p:spTree>
  </p:cSld>
  <p:clrMapOvr>
    <a:masterClrMapping/>
  </p:clrMapOvr>
  <p:transition>
    <p:zoom/>
  </p:transition>
  <p:timing>
    <p:tnLst>
      <p:par>
        <p:cTn id="1" dur="indefinite" restart="never" nodeType="tmRoot"/>
      </p:par>
    </p:tnLst>
  </p:timing>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p:txBody>
          <a:bodyPr/>
          <a:lstStyle/>
          <a:p>
            <a:r>
              <a:rPr lang="en-US" altLang="en-US" smtClean="0"/>
              <a:t>What Is and Is Not Project Finance: Basel II</a:t>
            </a:r>
          </a:p>
        </p:txBody>
      </p:sp>
      <p:sp>
        <p:nvSpPr>
          <p:cNvPr id="161795" name="Rectangle 3"/>
          <p:cNvSpPr>
            <a:spLocks noGrp="1" noChangeArrowheads="1"/>
          </p:cNvSpPr>
          <p:nvPr>
            <p:ph type="body" idx="1"/>
          </p:nvPr>
        </p:nvSpPr>
        <p:spPr/>
        <p:txBody>
          <a:bodyPr/>
          <a:lstStyle/>
          <a:p>
            <a:r>
              <a:rPr lang="en-US" altLang="en-US" sz="1600" smtClean="0"/>
              <a:t>Project Finance Example</a:t>
            </a:r>
          </a:p>
          <a:p>
            <a:pPr lvl="1"/>
            <a:r>
              <a:rPr lang="en-US" altLang="en-US" sz="1600" smtClean="0"/>
              <a:t>Bank finances an SPV that will build and operate a project</a:t>
            </a:r>
          </a:p>
          <a:p>
            <a:pPr lvl="1"/>
            <a:r>
              <a:rPr lang="en-US" altLang="en-US" sz="1600" smtClean="0"/>
              <a:t>SPV has off-take contract with an end-user</a:t>
            </a:r>
          </a:p>
          <a:p>
            <a:pPr lvl="1"/>
            <a:r>
              <a:rPr lang="en-US" altLang="en-US" sz="1600" smtClean="0"/>
              <a:t>Length of contract covers the loan, which amortizes over the life of the contract</a:t>
            </a:r>
          </a:p>
          <a:p>
            <a:pPr lvl="1"/>
            <a:r>
              <a:rPr lang="en-US" altLang="en-US" sz="1600" smtClean="0"/>
              <a:t>If the contract is terminated, the end-user is required to purchase the assets at a price related to the value of the underlying contract</a:t>
            </a:r>
          </a:p>
          <a:p>
            <a:pPr lvl="1"/>
            <a:r>
              <a:rPr lang="en-US" altLang="en-US" sz="1600" smtClean="0"/>
              <a:t>Could have construction risk and/or operational/technology risk and/or market/price risk</a:t>
            </a:r>
          </a:p>
          <a:p>
            <a:r>
              <a:rPr lang="en-US" altLang="en-US" sz="1600" smtClean="0"/>
              <a:t>Non-Project Finance Example</a:t>
            </a:r>
          </a:p>
          <a:p>
            <a:pPr lvl="1"/>
            <a:r>
              <a:rPr lang="en-US" altLang="en-US" sz="1600" smtClean="0"/>
              <a:t>Bank provides a loan associated with building a specific project, but the firm that is building the project has many assets and a diversified revenue stream </a:t>
            </a:r>
          </a:p>
        </p:txBody>
      </p:sp>
      <p:sp>
        <p:nvSpPr>
          <p:cNvPr id="161796" name="Text Box 4"/>
          <p:cNvSpPr txBox="1">
            <a:spLocks noChangeArrowheads="1"/>
          </p:cNvSpPr>
          <p:nvPr/>
        </p:nvSpPr>
        <p:spPr bwMode="auto">
          <a:xfrm>
            <a:off x="6172200" y="1143000"/>
            <a:ext cx="1752600" cy="639763"/>
          </a:xfrm>
          <a:prstGeom prst="rect">
            <a:avLst/>
          </a:prstGeom>
          <a:solidFill>
            <a:srgbClr val="FFFF66"/>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spcBef>
                <a:spcPct val="50000"/>
              </a:spcBef>
            </a:pPr>
            <a:r>
              <a:rPr lang="en-US" altLang="en-US"/>
              <a:t>Reference: Basel II source files in reference library</a:t>
            </a:r>
          </a:p>
        </p:txBody>
      </p:sp>
    </p:spTree>
  </p:cSld>
  <p:clrMapOvr>
    <a:masterClrMapping/>
  </p:clrMapOvr>
  <p:transition>
    <p:zoom/>
  </p:transition>
  <p:timing>
    <p:tnLst>
      <p:par>
        <p:cTn id="1" dur="indefinite" restart="never" nodeType="tmRoot"/>
      </p:par>
    </p:tnLst>
  </p:timing>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ChangeArrowheads="1"/>
          </p:cNvSpPr>
          <p:nvPr>
            <p:ph type="title"/>
          </p:nvPr>
        </p:nvSpPr>
        <p:spPr/>
        <p:txBody>
          <a:bodyPr/>
          <a:lstStyle/>
          <a:p>
            <a:r>
              <a:rPr lang="en-US" altLang="en-US" smtClean="0"/>
              <a:t>Project Finance versus Corporate Finance</a:t>
            </a:r>
          </a:p>
        </p:txBody>
      </p:sp>
      <p:sp>
        <p:nvSpPr>
          <p:cNvPr id="162819" name="Rectangle 3"/>
          <p:cNvSpPr>
            <a:spLocks noGrp="1" noChangeArrowheads="1"/>
          </p:cNvSpPr>
          <p:nvPr>
            <p:ph type="body" idx="1"/>
          </p:nvPr>
        </p:nvSpPr>
        <p:spPr>
          <a:xfrm>
            <a:off x="762000" y="1219200"/>
            <a:ext cx="7620000" cy="4876800"/>
          </a:xfrm>
        </p:spPr>
        <p:txBody>
          <a:bodyPr/>
          <a:lstStyle/>
          <a:p>
            <a:pPr marL="406400" indent="-406400">
              <a:lnSpc>
                <a:spcPct val="80000"/>
              </a:lnSpc>
            </a:pPr>
            <a:r>
              <a:rPr lang="en-GB" altLang="en-US" sz="1600" smtClean="0"/>
              <a:t>The fundamental notion that project finance centres on cash flow is demonstrated by:</a:t>
            </a:r>
          </a:p>
          <a:p>
            <a:pPr marL="800100" lvl="1" indent="-228600">
              <a:lnSpc>
                <a:spcPct val="80000"/>
              </a:lnSpc>
            </a:pPr>
            <a:r>
              <a:rPr lang="en-GB" altLang="en-US" sz="1600" b="1" i="1" smtClean="0"/>
              <a:t>Valuation of projects</a:t>
            </a:r>
            <a:r>
              <a:rPr lang="en-GB" altLang="en-US" sz="1600" smtClean="0"/>
              <a:t> involves measuring internal rate of return on </a:t>
            </a:r>
            <a:r>
              <a:rPr lang="en-GB" altLang="en-US" sz="1600" smtClean="0">
                <a:solidFill>
                  <a:srgbClr val="0000FF"/>
                </a:solidFill>
              </a:rPr>
              <a:t>cash flow</a:t>
            </a:r>
            <a:r>
              <a:rPr lang="en-GB" altLang="en-US" sz="1600" smtClean="0"/>
              <a:t> and net present value of cash flow rather than P/E, return on invested capital or EV/EBITDA ratios that are typical in non-project finance</a:t>
            </a:r>
          </a:p>
          <a:p>
            <a:pPr marL="800100" lvl="1" indent="-228600">
              <a:lnSpc>
                <a:spcPct val="80000"/>
              </a:lnSpc>
            </a:pPr>
            <a:r>
              <a:rPr lang="en-GB" altLang="en-US" sz="1600" b="1" i="1" smtClean="0"/>
              <a:t>Credit analysis</a:t>
            </a:r>
            <a:r>
              <a:rPr lang="en-GB" altLang="en-US" sz="1600" smtClean="0"/>
              <a:t> in project finance involves consideration of the </a:t>
            </a:r>
            <a:r>
              <a:rPr lang="en-GB" altLang="en-US" sz="1600" smtClean="0">
                <a:solidFill>
                  <a:srgbClr val="0000FF"/>
                </a:solidFill>
              </a:rPr>
              <a:t>cash flow</a:t>
            </a:r>
            <a:r>
              <a:rPr lang="en-GB" altLang="en-US" sz="1600" smtClean="0"/>
              <a:t> generation of the project relative to debt service obligations – the debt service coverage ratio.  This contrasts to non project finance where times interest earned, debt to capital and debt to EBITDA are the primary ratios analyzed.</a:t>
            </a:r>
          </a:p>
          <a:p>
            <a:pPr marL="800100" lvl="1" indent="-228600">
              <a:lnSpc>
                <a:spcPct val="80000"/>
              </a:lnSpc>
            </a:pPr>
            <a:r>
              <a:rPr lang="en-GB" altLang="en-US" sz="1600" smtClean="0"/>
              <a:t>The structure of </a:t>
            </a:r>
            <a:r>
              <a:rPr lang="en-GB" altLang="en-US" sz="1600" b="1" i="1" smtClean="0"/>
              <a:t>debt repayment</a:t>
            </a:r>
            <a:r>
              <a:rPr lang="en-GB" altLang="en-US" sz="1600" smtClean="0"/>
              <a:t> in project finance is driven by the expected </a:t>
            </a:r>
            <a:r>
              <a:rPr lang="en-GB" altLang="en-US" sz="1600" smtClean="0">
                <a:solidFill>
                  <a:srgbClr val="0000FF"/>
                </a:solidFill>
              </a:rPr>
              <a:t>cash flow</a:t>
            </a:r>
            <a:r>
              <a:rPr lang="en-GB" altLang="en-US" sz="1600" smtClean="0"/>
              <a:t> of the project where debt maturities are spread over the life of the project rather than occurring as bullet payments.</a:t>
            </a:r>
          </a:p>
          <a:p>
            <a:pPr marL="800100" lvl="1" indent="-228600">
              <a:lnSpc>
                <a:spcPct val="80000"/>
              </a:lnSpc>
            </a:pPr>
            <a:r>
              <a:rPr lang="en-GB" altLang="en-US" sz="1600" smtClean="0"/>
              <a:t>Since projects are reliant on cash flow, </a:t>
            </a:r>
            <a:r>
              <a:rPr lang="en-GB" altLang="en-US" sz="1600" b="1" i="1" smtClean="0"/>
              <a:t>liquidity </a:t>
            </a:r>
            <a:r>
              <a:rPr lang="en-GB" altLang="en-US" sz="1600" smtClean="0"/>
              <a:t>cannot come from additional borrowings and reserve accounts must be established to provide liquidity to projects.  This contrasts with non-project finance where current assets relative to current liabilities are the traditional gauge of liquidity.</a:t>
            </a:r>
          </a:p>
        </p:txBody>
      </p:sp>
    </p:spTree>
  </p:cSld>
  <p:clrMapOvr>
    <a:masterClrMapping/>
  </p:clrMapOvr>
  <p:transition>
    <p:zoom/>
  </p:transition>
  <p:timing>
    <p:tnLst>
      <p:par>
        <p:cTn id="1" dur="indefinite" restart="never" nodeType="tmRoot"/>
      </p:par>
    </p:tnLst>
  </p:timing>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Title 1"/>
          <p:cNvSpPr>
            <a:spLocks noGrp="1"/>
          </p:cNvSpPr>
          <p:nvPr>
            <p:ph type="title"/>
          </p:nvPr>
        </p:nvSpPr>
        <p:spPr/>
        <p:txBody>
          <a:bodyPr/>
          <a:lstStyle/>
          <a:p>
            <a:r>
              <a:rPr lang="en-US" altLang="en-US" smtClean="0"/>
              <a:t>Example of Terms (2012)</a:t>
            </a:r>
          </a:p>
        </p:txBody>
      </p:sp>
      <p:sp>
        <p:nvSpPr>
          <p:cNvPr id="163843" name="Content Placeholder 2"/>
          <p:cNvSpPr>
            <a:spLocks noGrp="1"/>
          </p:cNvSpPr>
          <p:nvPr>
            <p:ph idx="1"/>
          </p:nvPr>
        </p:nvSpPr>
        <p:spPr/>
        <p:txBody>
          <a:bodyPr/>
          <a:lstStyle/>
          <a:p>
            <a:r>
              <a:rPr lang="en-US" altLang="en-US" smtClean="0"/>
              <a:t>Up-front Fee 1.9%</a:t>
            </a:r>
          </a:p>
          <a:p>
            <a:r>
              <a:rPr lang="en-US" altLang="en-US" smtClean="0"/>
              <a:t>Commitment Fee 30% of Credit Spread</a:t>
            </a:r>
          </a:p>
          <a:p>
            <a:endParaRPr lang="en-US" altLang="en-US" smtClean="0"/>
          </a:p>
          <a:p>
            <a:r>
              <a:rPr lang="en-US" altLang="en-US" sz="1400" smtClean="0"/>
              <a:t>Out-of-pocket third party expenses that include:</a:t>
            </a:r>
          </a:p>
          <a:p>
            <a:pPr lvl="1"/>
            <a:r>
              <a:rPr lang="en-US" altLang="en-US" sz="1400" smtClean="0"/>
              <a:t>necessary travel expenses (provided that for any travel by airplane, only coach/economy class except for trips for which the main flight segment duration is in excess of 4 (four) hours, in which case entitled to use business class in such case for such segment), </a:t>
            </a:r>
          </a:p>
          <a:p>
            <a:pPr lvl="1"/>
            <a:r>
              <a:rPr lang="en-US" altLang="en-US" sz="1400" smtClean="0"/>
              <a:t>reasonable business hotel accommodation, subsistence costs, reasonable printing and photocopying costs and the fees and expenses of external advisors (including external legal advisors) that have been previously approved by, and whose fees and expenses have been incurred in accordance with any relevant agreement with, the Sponsor. </a:t>
            </a:r>
          </a:p>
        </p:txBody>
      </p:sp>
    </p:spTree>
  </p:cSld>
  <p:clrMapOvr>
    <a:masterClrMapping/>
  </p:clrMapOvr>
  <p:transition>
    <p:zoom/>
  </p:transition>
  <p:timing>
    <p:tnLst>
      <p:par>
        <p:cTn id="1" dur="indefinite" restart="never" nodeType="tmRoot"/>
      </p:par>
    </p:tnLst>
  </p:timing>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Title 1"/>
          <p:cNvSpPr>
            <a:spLocks noGrp="1"/>
          </p:cNvSpPr>
          <p:nvPr>
            <p:ph type="title"/>
          </p:nvPr>
        </p:nvSpPr>
        <p:spPr/>
        <p:txBody>
          <a:bodyPr/>
          <a:lstStyle/>
          <a:p>
            <a:r>
              <a:rPr lang="en-US" altLang="en-US" smtClean="0"/>
              <a:t>Equity Bridge Loans (EBL)</a:t>
            </a:r>
          </a:p>
        </p:txBody>
      </p:sp>
      <p:sp>
        <p:nvSpPr>
          <p:cNvPr id="164867" name="Content Placeholder 2"/>
          <p:cNvSpPr>
            <a:spLocks noGrp="1"/>
          </p:cNvSpPr>
          <p:nvPr>
            <p:ph idx="1"/>
          </p:nvPr>
        </p:nvSpPr>
        <p:spPr/>
        <p:txBody>
          <a:bodyPr/>
          <a:lstStyle/>
          <a:p>
            <a:r>
              <a:rPr lang="en-US" altLang="en-US" smtClean="0"/>
              <a:t>Loans made by sponsors to cover equity  in project</a:t>
            </a:r>
          </a:p>
          <a:p>
            <a:r>
              <a:rPr lang="en-US" altLang="en-US" smtClean="0"/>
              <a:t>Repayment of loans after commercial operation</a:t>
            </a:r>
          </a:p>
          <a:p>
            <a:r>
              <a:rPr lang="en-US" altLang="en-US" smtClean="0"/>
              <a:t>From bank perspective, EBL is equity</a:t>
            </a:r>
          </a:p>
          <a:p>
            <a:r>
              <a:rPr lang="en-US" altLang="en-US" smtClean="0"/>
              <a:t>The EBL facility can be secured by corporate credit or Bank Risk;</a:t>
            </a:r>
          </a:p>
          <a:p>
            <a:r>
              <a:rPr lang="en-US" altLang="en-US" smtClean="0"/>
              <a:t>Issue of computing equity IRR</a:t>
            </a:r>
          </a:p>
          <a:p>
            <a:pPr lvl="1"/>
            <a:r>
              <a:rPr lang="en-US" altLang="en-US" smtClean="0"/>
              <a:t>If consider EBL as debt and compute actual equity injections, you are not counting the cost to the sponsor of holding additional credit.</a:t>
            </a:r>
          </a:p>
          <a:p>
            <a:pPr lvl="1"/>
            <a:r>
              <a:rPr lang="en-US" altLang="en-US" smtClean="0"/>
              <a:t>If consider the EBL as equity, you are not reflecting the equity that comes out of your pocket and the equity that goes back into your pocket which is the objective of the IRR calculation.</a:t>
            </a:r>
          </a:p>
        </p:txBody>
      </p:sp>
    </p:spTree>
  </p:cSld>
  <p:clrMapOvr>
    <a:masterClrMapping/>
  </p:clrMapOvr>
  <p:transition>
    <p:zoom/>
  </p:transition>
  <p:timing>
    <p:tnLst>
      <p:par>
        <p:cTn id="1" dur="indefinite" restart="never" nodeType="tmRoot"/>
      </p:par>
    </p:tnLst>
  </p:timing>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ChangeArrowheads="1"/>
          </p:cNvSpPr>
          <p:nvPr>
            <p:ph type="ctrTitle"/>
          </p:nvPr>
        </p:nvSpPr>
        <p:spPr>
          <a:ln>
            <a:miter lim="800000"/>
            <a:headEnd/>
            <a:tailEnd/>
          </a:ln>
        </p:spPr>
        <p:txBody>
          <a:bodyPr/>
          <a:lstStyle/>
          <a:p>
            <a:r>
              <a:rPr lang="en-US" altLang="en-US" smtClean="0"/>
              <a:t>Project Finance Corporate Structure and Contract Overview</a:t>
            </a:r>
          </a:p>
        </p:txBody>
      </p:sp>
    </p:spTree>
  </p:cSld>
  <p:clrMapOvr>
    <a:masterClrMapping/>
  </p:clrMapOvr>
  <p:transition>
    <p:zoom/>
  </p:transition>
  <p:timing>
    <p:tnLst>
      <p:par>
        <p:cTn id="1" dur="indefinite" restart="never" nodeType="tmRoot"/>
      </p:par>
    </p:tnLst>
  </p:timing>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p:txBody>
          <a:bodyPr/>
          <a:lstStyle/>
          <a:p>
            <a:r>
              <a:rPr lang="en-US" altLang="en-US" smtClean="0"/>
              <a:t>EPC Contract and Construction Risks</a:t>
            </a:r>
          </a:p>
        </p:txBody>
      </p:sp>
      <p:sp>
        <p:nvSpPr>
          <p:cNvPr id="166915" name="Rectangle 3"/>
          <p:cNvSpPr>
            <a:spLocks noGrp="1" noChangeArrowheads="1"/>
          </p:cNvSpPr>
          <p:nvPr>
            <p:ph type="body" idx="1"/>
          </p:nvPr>
        </p:nvSpPr>
        <p:spPr>
          <a:xfrm>
            <a:off x="762000" y="1524000"/>
            <a:ext cx="6172200" cy="4343400"/>
          </a:xfrm>
        </p:spPr>
        <p:txBody>
          <a:bodyPr/>
          <a:lstStyle/>
          <a:p>
            <a:r>
              <a:rPr lang="en-US" altLang="en-US" sz="1600" smtClean="0"/>
              <a:t>A major risk for capital intensive projects is the potential for cost over-runs and the project not being up to standard from a technical perspective (Nuclear plants, Airbus 380, Eurotunnel, Eurodisney)</a:t>
            </a:r>
          </a:p>
          <a:p>
            <a:r>
              <a:rPr lang="en-US" altLang="en-US" sz="1600" smtClean="0"/>
              <a:t>A Construction Agreement is often made with a contractor who will be responsible for designing and building the project. </a:t>
            </a:r>
          </a:p>
          <a:p>
            <a:r>
              <a:rPr lang="en-US" altLang="en-US" sz="1600" smtClean="0"/>
              <a:t>The contract can be structured on a lump sum or </a:t>
            </a:r>
            <a:r>
              <a:rPr lang="en-US" altLang="en-US" sz="1600" b="1" i="1" smtClean="0"/>
              <a:t>turnkey basis</a:t>
            </a:r>
            <a:r>
              <a:rPr lang="en-US" altLang="en-US" sz="1600" smtClean="0"/>
              <a:t> where the contractor has an agreed price for project construction with any </a:t>
            </a:r>
            <a:r>
              <a:rPr lang="en-US" altLang="en-US" sz="1600" b="1" i="1" smtClean="0"/>
              <a:t>cost overruns</a:t>
            </a:r>
            <a:r>
              <a:rPr lang="en-US" altLang="en-US" sz="1600" smtClean="0"/>
              <a:t> and late completion the responsibility of the contractor who will have to bear any extra costs. </a:t>
            </a:r>
          </a:p>
          <a:p>
            <a:r>
              <a:rPr lang="en-US" altLang="en-US" sz="1600" smtClean="0"/>
              <a:t>The contractor may be a shareholder in the SPV and may either retain his share after construction or sell his stake to fellow shareholders or an external source. </a:t>
            </a:r>
          </a:p>
          <a:p>
            <a:endParaRPr lang="en-US" altLang="en-US" sz="1600" smtClean="0"/>
          </a:p>
          <a:p>
            <a:pPr>
              <a:buFontTx/>
              <a:buNone/>
            </a:pPr>
            <a:endParaRPr lang="en-US" altLang="en-US" sz="1600" smtClean="0"/>
          </a:p>
        </p:txBody>
      </p:sp>
      <p:sp>
        <p:nvSpPr>
          <p:cNvPr id="166916" name="Text Box 4"/>
          <p:cNvSpPr txBox="1">
            <a:spLocks noChangeArrowheads="1"/>
          </p:cNvSpPr>
          <p:nvPr/>
        </p:nvSpPr>
        <p:spPr bwMode="auto">
          <a:xfrm>
            <a:off x="7162800" y="1752600"/>
            <a:ext cx="1371600" cy="2006600"/>
          </a:xfrm>
          <a:prstGeom prst="rect">
            <a:avLst/>
          </a:prstGeom>
          <a:solidFill>
            <a:srgbClr val="FFFF66"/>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spcBef>
                <a:spcPct val="50000"/>
              </a:spcBef>
            </a:pPr>
            <a:r>
              <a:rPr lang="en-US" altLang="en-US" sz="1400"/>
              <a:t>The key issue is how much more would you pay for an EPC contract than a cost plus contract to mitigate the risks.</a:t>
            </a:r>
          </a:p>
        </p:txBody>
      </p:sp>
    </p:spTree>
  </p:cSld>
  <p:clrMapOvr>
    <a:masterClrMapping/>
  </p:clrMapOvr>
  <p:transition>
    <p:zoom/>
  </p:transition>
  <p:timing>
    <p:tnLst>
      <p:par>
        <p:cTn id="1" dur="indefinite" restart="never" nodeType="tmRoot"/>
      </p:par>
    </p:tnLst>
  </p:timing>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Title 1"/>
          <p:cNvSpPr>
            <a:spLocks noGrp="1"/>
          </p:cNvSpPr>
          <p:nvPr>
            <p:ph type="title"/>
          </p:nvPr>
        </p:nvSpPr>
        <p:spPr/>
        <p:txBody>
          <a:bodyPr/>
          <a:lstStyle/>
          <a:p>
            <a:r>
              <a:rPr lang="en-US" altLang="en-US" smtClean="0"/>
              <a:t>EPC Contract Example</a:t>
            </a:r>
          </a:p>
        </p:txBody>
      </p:sp>
      <p:sp>
        <p:nvSpPr>
          <p:cNvPr id="167939" name="Content Placeholder 2"/>
          <p:cNvSpPr>
            <a:spLocks noGrp="1"/>
          </p:cNvSpPr>
          <p:nvPr>
            <p:ph idx="1"/>
          </p:nvPr>
        </p:nvSpPr>
        <p:spPr/>
        <p:txBody>
          <a:bodyPr/>
          <a:lstStyle/>
          <a:p>
            <a:r>
              <a:rPr lang="en-GB" altLang="en-US" i="1" smtClean="0"/>
              <a:t> </a:t>
            </a:r>
            <a:r>
              <a:rPr lang="en-US" altLang="en-US" smtClean="0"/>
              <a:t>The construction of the Project will be contracted to the EPC contract a full turnkey, fixed price, date certain, lump sum EPC contract of a standard nature. </a:t>
            </a:r>
          </a:p>
          <a:p>
            <a:r>
              <a:rPr lang="en-US" altLang="en-US" smtClean="0"/>
              <a:t>The EPC contract will contain obligations to pay liquidated damages in the event of delay in completion or performance shortfall.</a:t>
            </a:r>
          </a:p>
          <a:p>
            <a:endParaRPr lang="en-US" altLang="en-US" smtClean="0"/>
          </a:p>
        </p:txBody>
      </p:sp>
    </p:spTree>
  </p:cSld>
  <p:clrMapOvr>
    <a:masterClrMapping/>
  </p:clrMapOvr>
  <p:transition>
    <p:zoom/>
  </p:transition>
  <p:timing>
    <p:tnLst>
      <p:par>
        <p:cTn id="1" dur="indefinite" restart="never" nodeType="tmRoot"/>
      </p:par>
    </p:tnLst>
  </p:timing>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Title 1"/>
          <p:cNvSpPr>
            <a:spLocks noGrp="1"/>
          </p:cNvSpPr>
          <p:nvPr>
            <p:ph type="title"/>
          </p:nvPr>
        </p:nvSpPr>
        <p:spPr/>
        <p:txBody>
          <a:bodyPr/>
          <a:lstStyle/>
          <a:p>
            <a:r>
              <a:rPr lang="en-US" altLang="en-US" smtClean="0"/>
              <a:t>EPC Contract Provisions</a:t>
            </a:r>
          </a:p>
        </p:txBody>
      </p:sp>
      <p:sp>
        <p:nvSpPr>
          <p:cNvPr id="168963" name="Content Placeholder 2"/>
          <p:cNvSpPr>
            <a:spLocks noGrp="1"/>
          </p:cNvSpPr>
          <p:nvPr>
            <p:ph idx="1"/>
          </p:nvPr>
        </p:nvSpPr>
        <p:spPr/>
        <p:txBody>
          <a:bodyPr/>
          <a:lstStyle/>
          <a:p>
            <a:r>
              <a:rPr lang="en-US" altLang="en-US" sz="1600" smtClean="0"/>
              <a:t>EPC contract where the Contractor has single point, full responsibility for engineering, procuring and constructing a Plant and Electrical Special Facilities in accordance with the ‘Sponsors Functional Requirements’ (“SFR”). Also in accordance with the relevant requirements of the Project Agreements to the extent applicable to the engineering, procurement and construction of the Project.  </a:t>
            </a:r>
          </a:p>
          <a:p>
            <a:r>
              <a:rPr lang="en-US" altLang="en-US" sz="1600" smtClean="0"/>
              <a:t>The EPC contract includes full design, construction and testing of the Plant.</a:t>
            </a:r>
          </a:p>
          <a:p>
            <a:r>
              <a:rPr lang="en-US" altLang="en-US" sz="1600" smtClean="0"/>
              <a:t>The Contractor takes all design risk and the Owner makes no warranty as to the accuracy, completeness or correctness of any documentation given by it to the Contractor.</a:t>
            </a:r>
          </a:p>
          <a:p>
            <a:r>
              <a:rPr lang="en-US" altLang="en-US" sz="1600" smtClean="0"/>
              <a:t>Includes approvals, design, subcontracting, price and payment, site conditions and soil/ground risk, performance security and retention, performance guarantees and minimum performance criteria, warranty periods, local content requirements, spare parts and special tools, testing, utilities, fuel, consumables and start up power; payment and certification, changes, transfer of title and risk of loss; force majeure, suspension and termination.</a:t>
            </a:r>
          </a:p>
          <a:p>
            <a:endParaRPr lang="en-US" altLang="en-US" sz="1600" smtClean="0"/>
          </a:p>
        </p:txBody>
      </p:sp>
    </p:spTree>
  </p:cSld>
  <p:clrMapOvr>
    <a:masterClrMapping/>
  </p:clrMapOvr>
  <p:transition>
    <p:zo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Complex/Challenging Issues -  Valuation of Detailed PPA Provisions</a:t>
            </a:r>
          </a:p>
        </p:txBody>
      </p:sp>
      <p:sp>
        <p:nvSpPr>
          <p:cNvPr id="4099" name="Content Placeholder 2"/>
          <p:cNvSpPr>
            <a:spLocks noGrp="1"/>
          </p:cNvSpPr>
          <p:nvPr>
            <p:ph idx="1"/>
          </p:nvPr>
        </p:nvSpPr>
        <p:spPr/>
        <p:txBody>
          <a:bodyPr/>
          <a:lstStyle/>
          <a:p>
            <a:r>
              <a:rPr lang="en-US" altLang="en-US" dirty="0" smtClean="0"/>
              <a:t>Developing bid prices for PPA with different financing terms (DSCR and Debt Structure) and different IRR requirements</a:t>
            </a:r>
          </a:p>
          <a:p>
            <a:r>
              <a:rPr lang="en-US" altLang="en-US" dirty="0" smtClean="0"/>
              <a:t>Valuation of PPA contract versus balance sheet plant from the perspective of off-taker</a:t>
            </a:r>
          </a:p>
          <a:p>
            <a:r>
              <a:rPr lang="en-US" altLang="en-US" dirty="0" smtClean="0"/>
              <a:t>Quantifying SPV risks related to delay, availability, heat rate degradation, heat rate targets, construction delay</a:t>
            </a:r>
          </a:p>
          <a:p>
            <a:r>
              <a:rPr lang="en-US" altLang="en-US" dirty="0" smtClean="0"/>
              <a:t>Risk allocation and incentives for plant efficiency with respect to heat rate curves, operation and maintenance and </a:t>
            </a:r>
          </a:p>
          <a:p>
            <a:r>
              <a:rPr lang="en-US" altLang="en-US" dirty="0" smtClean="0"/>
              <a:t>Valuation of renewable feed-in and PPA tariffs versus conventional PPA’s</a:t>
            </a:r>
          </a:p>
          <a:p>
            <a:r>
              <a:rPr lang="en-US" altLang="en-US" dirty="0" smtClean="0"/>
              <a:t>Economics of development cost and probability analysis</a:t>
            </a:r>
          </a:p>
        </p:txBody>
      </p:sp>
    </p:spTree>
  </p:cSld>
  <p:clrMapOvr>
    <a:masterClrMapping/>
  </p:clrMapOvr>
  <p:transition>
    <p:zo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Drivers and Contracts - Renewable</a:t>
            </a:r>
            <a:endParaRPr lang="en-US" dirty="0"/>
          </a:p>
        </p:txBody>
      </p:sp>
      <p:sp>
        <p:nvSpPr>
          <p:cNvPr id="4" name="Content Placeholder 3"/>
          <p:cNvSpPr>
            <a:spLocks noGrp="1"/>
          </p:cNvSpPr>
          <p:nvPr>
            <p:ph sz="half" idx="1"/>
          </p:nvPr>
        </p:nvSpPr>
        <p:spPr/>
        <p:txBody>
          <a:bodyPr>
            <a:normAutofit fontScale="92500"/>
          </a:bodyPr>
          <a:lstStyle/>
          <a:p>
            <a:r>
              <a:rPr lang="en-US" dirty="0" smtClean="0"/>
              <a:t>IPP Risks</a:t>
            </a:r>
          </a:p>
          <a:p>
            <a:r>
              <a:rPr lang="en-US" dirty="0" smtClean="0"/>
              <a:t>Cost of Project, Time Delay and Technology Parameters</a:t>
            </a:r>
          </a:p>
          <a:p>
            <a:r>
              <a:rPr lang="en-US" dirty="0" smtClean="0"/>
              <a:t>Capacity Factor Risk </a:t>
            </a:r>
          </a:p>
          <a:p>
            <a:r>
              <a:rPr lang="en-US" dirty="0" smtClean="0"/>
              <a:t>O&amp;M Risk</a:t>
            </a:r>
          </a:p>
          <a:p>
            <a:r>
              <a:rPr lang="en-US" dirty="0" smtClean="0"/>
              <a:t>Interest Rate Fluctuation</a:t>
            </a:r>
            <a:endParaRPr lang="en-US" dirty="0"/>
          </a:p>
        </p:txBody>
      </p:sp>
      <p:sp>
        <p:nvSpPr>
          <p:cNvPr id="5" name="Content Placeholder 4"/>
          <p:cNvSpPr>
            <a:spLocks noGrp="1"/>
          </p:cNvSpPr>
          <p:nvPr>
            <p:ph sz="half" idx="2"/>
          </p:nvPr>
        </p:nvSpPr>
        <p:spPr/>
        <p:txBody>
          <a:bodyPr>
            <a:normAutofit fontScale="92500"/>
          </a:bodyPr>
          <a:lstStyle/>
          <a:p>
            <a:r>
              <a:rPr lang="en-US" dirty="0" smtClean="0"/>
              <a:t>Risk Mitigation</a:t>
            </a:r>
          </a:p>
          <a:p>
            <a:r>
              <a:rPr lang="en-US" dirty="0" smtClean="0"/>
              <a:t>EPC Contract with Fixed Price and LD (LSTK)</a:t>
            </a:r>
          </a:p>
          <a:p>
            <a:r>
              <a:rPr lang="en-US" dirty="0" smtClean="0"/>
              <a:t>NONE !!!</a:t>
            </a:r>
          </a:p>
          <a:p>
            <a:r>
              <a:rPr lang="en-US" dirty="0" smtClean="0"/>
              <a:t>O&amp;M Contract</a:t>
            </a:r>
          </a:p>
          <a:p>
            <a:r>
              <a:rPr lang="en-US" dirty="0" smtClean="0"/>
              <a:t>Interest Rate Contract (Fix Rates)</a:t>
            </a:r>
          </a:p>
        </p:txBody>
      </p:sp>
    </p:spTree>
    <p:extLst>
      <p:ext uri="{BB962C8B-B14F-4D97-AF65-F5344CB8AC3E}">
        <p14:creationId xmlns:p14="http://schemas.microsoft.com/office/powerpoint/2010/main" val="4128764911"/>
      </p:ext>
    </p:extLst>
  </p:cSld>
  <p:clrMapOvr>
    <a:masterClrMapping/>
  </p:clrMapOvr>
  <p:transition>
    <p:zoom/>
  </p:transition>
  <p:timing>
    <p:tnLst>
      <p:par>
        <p:cTn id="1" dur="indefinite" restart="never" nodeType="tmRoot"/>
      </p:par>
    </p:tnLst>
  </p:timing>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Title 1"/>
          <p:cNvSpPr>
            <a:spLocks noGrp="1"/>
          </p:cNvSpPr>
          <p:nvPr>
            <p:ph type="title"/>
          </p:nvPr>
        </p:nvSpPr>
        <p:spPr/>
        <p:txBody>
          <a:bodyPr/>
          <a:lstStyle/>
          <a:p>
            <a:r>
              <a:rPr lang="en-US" altLang="en-US" smtClean="0"/>
              <a:t>Change Orders in LSTK Contract</a:t>
            </a:r>
          </a:p>
        </p:txBody>
      </p:sp>
      <p:sp>
        <p:nvSpPr>
          <p:cNvPr id="169987" name="Content Placeholder 2"/>
          <p:cNvSpPr>
            <a:spLocks noGrp="1"/>
          </p:cNvSpPr>
          <p:nvPr>
            <p:ph idx="1"/>
          </p:nvPr>
        </p:nvSpPr>
        <p:spPr/>
        <p:txBody>
          <a:bodyPr/>
          <a:lstStyle/>
          <a:p>
            <a:r>
              <a:rPr lang="en-US" altLang="en-US" smtClean="0"/>
              <a:t>The SPV may at any time prior to PCOD direct Changes.</a:t>
            </a:r>
          </a:p>
          <a:p>
            <a:r>
              <a:rPr lang="en-US" altLang="en-US" smtClean="0"/>
              <a:t>The Contractor may request a Design Change, which request shall be granted or denied by the SPV.</a:t>
            </a:r>
          </a:p>
          <a:p>
            <a:r>
              <a:rPr lang="en-US" altLang="en-US" smtClean="0"/>
              <a:t>The price of any work required, modified or deleted by a change shall be on a “cost plus” basis to be mutually agreed by the parties.</a:t>
            </a:r>
          </a:p>
          <a:p>
            <a:r>
              <a:rPr lang="en-US" altLang="en-US" smtClean="0"/>
              <a:t>If disagreements occur, on the necessary adjustments to the contract, the contractor shall proceed if requested by the SPV.  </a:t>
            </a:r>
          </a:p>
          <a:p>
            <a:endParaRPr lang="en-US" altLang="en-US" smtClean="0"/>
          </a:p>
        </p:txBody>
      </p:sp>
    </p:spTree>
  </p:cSld>
  <p:clrMapOvr>
    <a:masterClrMapping/>
  </p:clrMapOvr>
  <p:transition>
    <p:zoom/>
  </p:transition>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Title 1"/>
          <p:cNvSpPr>
            <a:spLocks noGrp="1"/>
          </p:cNvSpPr>
          <p:nvPr>
            <p:ph type="title"/>
          </p:nvPr>
        </p:nvSpPr>
        <p:spPr/>
        <p:txBody>
          <a:bodyPr/>
          <a:lstStyle/>
          <a:p>
            <a:r>
              <a:rPr lang="en-US" altLang="en-US" smtClean="0"/>
              <a:t>O&amp;M Contract</a:t>
            </a:r>
          </a:p>
        </p:txBody>
      </p:sp>
      <p:sp>
        <p:nvSpPr>
          <p:cNvPr id="171011" name="Content Placeholder 2"/>
          <p:cNvSpPr>
            <a:spLocks noGrp="1"/>
          </p:cNvSpPr>
          <p:nvPr>
            <p:ph idx="1"/>
          </p:nvPr>
        </p:nvSpPr>
        <p:spPr/>
        <p:txBody>
          <a:bodyPr/>
          <a:lstStyle/>
          <a:p>
            <a:r>
              <a:rPr lang="en-US" altLang="en-US" sz="1600" smtClean="0"/>
              <a:t>Often with company affiliated with sponsors</a:t>
            </a:r>
          </a:p>
          <a:p>
            <a:r>
              <a:rPr lang="en-US" altLang="en-US" sz="1600" smtClean="0"/>
              <a:t>Can be company associated with EPC contract</a:t>
            </a:r>
          </a:p>
          <a:p>
            <a:r>
              <a:rPr lang="en-US" altLang="en-US" sz="1600" smtClean="0"/>
              <a:t>Must define when responsibilities transfer from EPC contractor to Operator</a:t>
            </a:r>
          </a:p>
          <a:p>
            <a:r>
              <a:rPr lang="en-US" altLang="en-US" sz="1600" smtClean="0"/>
              <a:t>Can include incentives and penalties with respect to heat rate targets</a:t>
            </a:r>
          </a:p>
          <a:p>
            <a:r>
              <a:rPr lang="en-US" altLang="en-US" sz="1600" smtClean="0"/>
              <a:t>Parent guarantee</a:t>
            </a:r>
          </a:p>
          <a:p>
            <a:r>
              <a:rPr lang="en-US" altLang="en-US" sz="1600" smtClean="0"/>
              <a:t>Payments</a:t>
            </a:r>
          </a:p>
          <a:p>
            <a:pPr lvl="1"/>
            <a:r>
              <a:rPr lang="en-US" altLang="en-US" sz="1600" smtClean="0"/>
              <a:t>Fixed payment</a:t>
            </a:r>
          </a:p>
          <a:p>
            <a:pPr lvl="1"/>
            <a:r>
              <a:rPr lang="en-US" altLang="en-US" sz="1600" smtClean="0"/>
              <a:t>Variable payment</a:t>
            </a:r>
          </a:p>
          <a:p>
            <a:pPr lvl="1"/>
            <a:r>
              <a:rPr lang="en-US" altLang="en-US" sz="1600" smtClean="0"/>
              <a:t>Start-up costs</a:t>
            </a:r>
          </a:p>
          <a:p>
            <a:pPr lvl="1"/>
            <a:r>
              <a:rPr lang="en-US" altLang="en-US" sz="1600" smtClean="0"/>
              <a:t>Fixed up-front period for mobilisation</a:t>
            </a:r>
          </a:p>
        </p:txBody>
      </p:sp>
    </p:spTree>
  </p:cSld>
  <p:clrMapOvr>
    <a:masterClrMapping/>
  </p:clrMapOvr>
  <p:transition>
    <p:zoom/>
  </p:transition>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Title 1"/>
          <p:cNvSpPr>
            <a:spLocks noGrp="1"/>
          </p:cNvSpPr>
          <p:nvPr>
            <p:ph type="title"/>
          </p:nvPr>
        </p:nvSpPr>
        <p:spPr/>
        <p:txBody>
          <a:bodyPr/>
          <a:lstStyle/>
          <a:p>
            <a:r>
              <a:rPr lang="en-US" altLang="en-US" smtClean="0"/>
              <a:t>O&amp;M Contract Timing</a:t>
            </a:r>
          </a:p>
        </p:txBody>
      </p:sp>
      <p:sp>
        <p:nvSpPr>
          <p:cNvPr id="172035" name="Content Placeholder 2"/>
          <p:cNvSpPr>
            <a:spLocks noGrp="1"/>
          </p:cNvSpPr>
          <p:nvPr>
            <p:ph idx="1"/>
          </p:nvPr>
        </p:nvSpPr>
        <p:spPr/>
        <p:txBody>
          <a:bodyPr/>
          <a:lstStyle/>
          <a:p>
            <a:r>
              <a:rPr lang="en-US" altLang="en-US" sz="1600" smtClean="0"/>
              <a:t>Term of the O&amp;M Agreement begins on the date of execution of the O&amp;M Agreement and terminates on the earlier of (i) termination of the PPA; and (ii) the 20</a:t>
            </a:r>
            <a:r>
              <a:rPr lang="en-US" altLang="en-US" sz="1600" baseline="30000" smtClean="0"/>
              <a:t>th</a:t>
            </a:r>
            <a:r>
              <a:rPr lang="en-US" altLang="en-US" sz="1600" smtClean="0"/>
              <a:t> anniversary of PCOD.</a:t>
            </a:r>
          </a:p>
          <a:p>
            <a:r>
              <a:rPr lang="en-US" altLang="en-US" sz="1600" smtClean="0"/>
              <a:t>The Term is divided into periods:</a:t>
            </a:r>
          </a:p>
          <a:p>
            <a:r>
              <a:rPr lang="en-US" altLang="en-US" sz="1600" smtClean="0"/>
              <a:t>Mobilization Period: Period from the Mobilization Date through the Day before the Commercial Operation Date.</a:t>
            </a:r>
          </a:p>
          <a:p>
            <a:r>
              <a:rPr lang="en-US" altLang="en-US" sz="1600" smtClean="0"/>
              <a:t>Early Operating Period: From COD through PCOD. </a:t>
            </a:r>
          </a:p>
          <a:p>
            <a:r>
              <a:rPr lang="en-US" altLang="en-US" sz="1600" smtClean="0"/>
              <a:t>Project Operating Period: Period from the PCOD through and the last end of the term.</a:t>
            </a:r>
          </a:p>
          <a:p>
            <a:endParaRPr lang="en-US" altLang="en-US" smtClean="0"/>
          </a:p>
        </p:txBody>
      </p:sp>
    </p:spTree>
  </p:cSld>
  <p:clrMapOvr>
    <a:masterClrMapping/>
  </p:clrMapOvr>
  <p:transition>
    <p:zoom/>
  </p:transition>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Title 1"/>
          <p:cNvSpPr>
            <a:spLocks noGrp="1"/>
          </p:cNvSpPr>
          <p:nvPr>
            <p:ph type="title"/>
          </p:nvPr>
        </p:nvSpPr>
        <p:spPr/>
        <p:txBody>
          <a:bodyPr/>
          <a:lstStyle/>
          <a:p>
            <a:r>
              <a:rPr lang="en-US" altLang="en-US" smtClean="0"/>
              <a:t>Incentives in O&amp;M Contract</a:t>
            </a:r>
          </a:p>
        </p:txBody>
      </p:sp>
      <p:sp>
        <p:nvSpPr>
          <p:cNvPr id="173059" name="Content Placeholder 2"/>
          <p:cNvSpPr>
            <a:spLocks noGrp="1"/>
          </p:cNvSpPr>
          <p:nvPr>
            <p:ph idx="1"/>
          </p:nvPr>
        </p:nvSpPr>
        <p:spPr/>
        <p:txBody>
          <a:bodyPr/>
          <a:lstStyle/>
          <a:p>
            <a:r>
              <a:rPr lang="en-US" altLang="en-US" smtClean="0"/>
              <a:t>Fuel Incentive – If the actual consumption of natural gas is lower than estimated in the fuel model, the SPV shall pay the O&amp;M contractor a fuel Incentive payment equal to some percent of energy charge in the PPA .  This will be subject to an annual cap.  </a:t>
            </a:r>
          </a:p>
          <a:p>
            <a:r>
              <a:rPr lang="en-US" altLang="en-US" smtClean="0"/>
              <a:t>If gas consumption is higher than estimated, the O&amp;M contractor  will pay to the SPV an amount equal to 25% of the energy charge component, subject to an annual cap.</a:t>
            </a:r>
          </a:p>
          <a:p>
            <a:r>
              <a:rPr lang="en-GB" altLang="en-US" smtClean="0"/>
              <a:t>If the actual capacity payments of the SPV exceed the projected capacity payments revenues, the SPV will pay the Operator an Energy Availability Incentive Payment equivalent to 20% of the additional revenue.  There is a similar mechanism if the capacity payments are below the project payments</a:t>
            </a:r>
            <a:endParaRPr lang="en-US" altLang="en-US" smtClean="0"/>
          </a:p>
        </p:txBody>
      </p:sp>
    </p:spTree>
  </p:cSld>
  <p:clrMapOvr>
    <a:masterClrMapping/>
  </p:clrMapOvr>
  <p:transition>
    <p:zoom/>
  </p:transition>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p:txBody>
          <a:bodyPr/>
          <a:lstStyle/>
          <a:p>
            <a:r>
              <a:rPr lang="en-US" altLang="en-US" smtClean="0"/>
              <a:t>Interests of Contractors, Bankers and Sponsors</a:t>
            </a:r>
          </a:p>
        </p:txBody>
      </p:sp>
      <p:sp>
        <p:nvSpPr>
          <p:cNvPr id="174083" name="Rectangle 3"/>
          <p:cNvSpPr>
            <a:spLocks noGrp="1" noChangeArrowheads="1"/>
          </p:cNvSpPr>
          <p:nvPr>
            <p:ph type="body" idx="1"/>
          </p:nvPr>
        </p:nvSpPr>
        <p:spPr/>
        <p:txBody>
          <a:bodyPr/>
          <a:lstStyle/>
          <a:p>
            <a:r>
              <a:rPr lang="en-US" altLang="en-US" smtClean="0"/>
              <a:t>Sponsor has an incentive to check that everything had been built properly, and that everything will be operated well, so there actually was little conflict of interest between him and banks</a:t>
            </a:r>
          </a:p>
          <a:p>
            <a:r>
              <a:rPr lang="en-US" altLang="en-US" smtClean="0"/>
              <a:t>The sponsor is closer to the assets than banks are and can sometimes be satisfied with less stringent criteria than we do, and the fight is to get formalized things that would likely be done</a:t>
            </a:r>
          </a:p>
          <a:p>
            <a:r>
              <a:rPr lang="en-US" altLang="en-US" smtClean="0"/>
              <a:t>Sometimes, the fight is with the constructor (who wants to limit its obligations and liabilities), and the sponsor is stuck in the middle between the bank requirements and what the constructor is willing to give him.</a:t>
            </a:r>
          </a:p>
          <a:p>
            <a:endParaRPr lang="en-US" altLang="en-US" smtClean="0"/>
          </a:p>
        </p:txBody>
      </p:sp>
    </p:spTree>
  </p:cSld>
  <p:clrMapOvr>
    <a:masterClrMapping/>
  </p:clrMapOvr>
  <p:transition>
    <p:zoom/>
  </p:transition>
  <p:timing>
    <p:tnLst>
      <p:par>
        <p:cTn id="1" dur="indefinite" restart="never" nodeType="tmRoot"/>
      </p:par>
    </p:tnLst>
  </p:timing>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p:txBody>
          <a:bodyPr/>
          <a:lstStyle/>
          <a:p>
            <a:r>
              <a:rPr lang="en-US" altLang="en-US" smtClean="0"/>
              <a:t>Assessment of Contracts</a:t>
            </a:r>
          </a:p>
        </p:txBody>
      </p:sp>
      <p:sp>
        <p:nvSpPr>
          <p:cNvPr id="175107" name="Rectangle 3"/>
          <p:cNvSpPr>
            <a:spLocks noGrp="1" noChangeArrowheads="1"/>
          </p:cNvSpPr>
          <p:nvPr>
            <p:ph type="body" idx="1"/>
          </p:nvPr>
        </p:nvSpPr>
        <p:spPr/>
        <p:txBody>
          <a:bodyPr/>
          <a:lstStyle/>
          <a:p>
            <a:r>
              <a:rPr lang="en-US" altLang="en-US" smtClean="0"/>
              <a:t>The ultimate effectiveness of such risk allocation rests on the legal system which must be proven and reliable to ensure enforceability of various contracts and agreements. </a:t>
            </a:r>
          </a:p>
          <a:p>
            <a:r>
              <a:rPr lang="en-US" altLang="en-US" smtClean="0"/>
              <a:t>The credit quality of project finance depends on the ability of parties to uphold contracts:</a:t>
            </a:r>
          </a:p>
          <a:p>
            <a:pPr lvl="1"/>
            <a:r>
              <a:rPr lang="en-US" altLang="en-US" smtClean="0"/>
              <a:t>Examples of problems with project contracts – Dabhol, AES Drax, PT Pation, many others.</a:t>
            </a:r>
          </a:p>
          <a:p>
            <a:pPr lvl="1"/>
            <a:r>
              <a:rPr lang="en-US" altLang="en-US" smtClean="0"/>
              <a:t>Examples of problems with construction contracts – Stone and Webster</a:t>
            </a:r>
          </a:p>
          <a:p>
            <a:pPr lvl="1"/>
            <a:r>
              <a:rPr lang="en-US" altLang="en-US" smtClean="0"/>
              <a:t>Change of Law and Political Risk – Robbins waste to energy plant in US</a:t>
            </a:r>
          </a:p>
        </p:txBody>
      </p:sp>
    </p:spTree>
  </p:cSld>
  <p:clrMapOvr>
    <a:masterClrMapping/>
  </p:clrMapOvr>
  <p:transition>
    <p:zoom/>
  </p:transition>
  <p:timing>
    <p:tnLst>
      <p:par>
        <p:cTn id="1" dur="indefinite" restart="never" nodeType="tmRoot"/>
      </p:par>
    </p:tnLst>
  </p:timing>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p:txBody>
          <a:bodyPr/>
          <a:lstStyle/>
          <a:p>
            <a:r>
              <a:rPr lang="en-US" altLang="en-US" smtClean="0"/>
              <a:t>Project Finance Representation with Contracts for Electricity Plant and Ring Fence</a:t>
            </a:r>
          </a:p>
        </p:txBody>
      </p:sp>
      <p:pic>
        <p:nvPicPr>
          <p:cNvPr id="176131"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447800"/>
            <a:ext cx="6324600" cy="487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
        <p:nvSpPr>
          <p:cNvPr id="176132" name="Text Box 6"/>
          <p:cNvSpPr txBox="1">
            <a:spLocks noChangeArrowheads="1"/>
          </p:cNvSpPr>
          <p:nvPr/>
        </p:nvSpPr>
        <p:spPr bwMode="auto">
          <a:xfrm>
            <a:off x="6096000" y="1524000"/>
            <a:ext cx="2209800" cy="3105150"/>
          </a:xfrm>
          <a:prstGeom prst="rect">
            <a:avLst/>
          </a:prstGeom>
          <a:solidFill>
            <a:srgbClr val="FFFF66"/>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spcBef>
                <a:spcPct val="50000"/>
              </a:spcBef>
            </a:pPr>
            <a:r>
              <a:rPr lang="en-US" altLang="en-US"/>
              <a:t>Debt is serviced entirely via cash flow through the project and the SPV This structure exposes the lenders to significant risks. If something goes wrong, their recourse against the sponsor, with its typically larger balance sheet, will be limited or none. </a:t>
            </a:r>
          </a:p>
          <a:p>
            <a:pPr>
              <a:spcBef>
                <a:spcPct val="50000"/>
              </a:spcBef>
            </a:pPr>
            <a:r>
              <a:rPr lang="en-US" altLang="en-US" b="1" i="1">
                <a:solidFill>
                  <a:srgbClr val="3366CC"/>
                </a:solidFill>
              </a:rPr>
              <a:t>The loan is structured so that bankers can step into and take over the project if things were to go wrong, a so-called step-in right. This process is also called ‘ring-fencing.’</a:t>
            </a:r>
          </a:p>
        </p:txBody>
      </p:sp>
      <p:sp>
        <p:nvSpPr>
          <p:cNvPr id="176133" name="Text Box 7"/>
          <p:cNvSpPr txBox="1">
            <a:spLocks noChangeArrowheads="1"/>
          </p:cNvSpPr>
          <p:nvPr/>
        </p:nvSpPr>
        <p:spPr bwMode="auto">
          <a:xfrm>
            <a:off x="152400" y="4343400"/>
            <a:ext cx="1371600" cy="274638"/>
          </a:xfrm>
          <a:prstGeom prst="rect">
            <a:avLst/>
          </a:prstGeom>
          <a:solidFill>
            <a:srgbClr val="FFFF66"/>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spcBef>
                <a:spcPct val="50000"/>
              </a:spcBef>
            </a:pPr>
            <a:r>
              <a:rPr lang="en-US" altLang="en-US"/>
              <a:t>Ring-Fence</a:t>
            </a:r>
          </a:p>
        </p:txBody>
      </p:sp>
      <p:sp>
        <p:nvSpPr>
          <p:cNvPr id="176134" name="Line 8"/>
          <p:cNvSpPr>
            <a:spLocks noChangeShapeType="1"/>
          </p:cNvSpPr>
          <p:nvPr/>
        </p:nvSpPr>
        <p:spPr bwMode="auto">
          <a:xfrm flipV="1">
            <a:off x="1371600" y="3962400"/>
            <a:ext cx="609600" cy="2286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ransition>
    <p:zoom/>
  </p:transition>
  <p:timing>
    <p:tnLst>
      <p:par>
        <p:cTn id="1" dur="indefinite" restart="never" nodeType="tmRoot"/>
      </p:par>
    </p:tnLst>
  </p:timing>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ChangeArrowheads="1"/>
          </p:cNvSpPr>
          <p:nvPr>
            <p:ph type="title"/>
          </p:nvPr>
        </p:nvSpPr>
        <p:spPr/>
        <p:txBody>
          <a:bodyPr/>
          <a:lstStyle/>
          <a:p>
            <a:r>
              <a:rPr lang="en-US" altLang="en-US" smtClean="0"/>
              <a:t>Non-Recourse and Recourse Debt</a:t>
            </a:r>
          </a:p>
        </p:txBody>
      </p:sp>
      <p:sp>
        <p:nvSpPr>
          <p:cNvPr id="177155" name="Rectangle 3"/>
          <p:cNvSpPr>
            <a:spLocks noGrp="1" noChangeArrowheads="1"/>
          </p:cNvSpPr>
          <p:nvPr>
            <p:ph type="body" idx="1"/>
          </p:nvPr>
        </p:nvSpPr>
        <p:spPr/>
        <p:txBody>
          <a:bodyPr/>
          <a:lstStyle/>
          <a:p>
            <a:r>
              <a:rPr lang="en-US" altLang="en-US" smtClean="0"/>
              <a:t>Non-Recourse</a:t>
            </a:r>
          </a:p>
          <a:p>
            <a:pPr lvl="1"/>
            <a:r>
              <a:rPr lang="en-US" altLang="en-US" smtClean="0"/>
              <a:t>The financing of capital assets in which the providers of funds are repaid solely by cash flow generated by those assets</a:t>
            </a:r>
          </a:p>
          <a:p>
            <a:pPr lvl="1"/>
            <a:r>
              <a:rPr lang="en-US" altLang="en-US" smtClean="0"/>
              <a:t>Security and collateral is focused on the accounts, contracts, and physical assets of the project </a:t>
            </a:r>
          </a:p>
          <a:p>
            <a:r>
              <a:rPr lang="en-US" altLang="en-US" smtClean="0"/>
              <a:t>Limited Recourse</a:t>
            </a:r>
          </a:p>
          <a:p>
            <a:pPr lvl="1"/>
            <a:r>
              <a:rPr lang="en-US" altLang="en-US" smtClean="0"/>
              <a:t>Many transactions may have recourse to project sponsors in a variety of ways: contingent equity, marketing, operating, step-in rights, etc.</a:t>
            </a:r>
          </a:p>
          <a:p>
            <a:pPr lvl="1"/>
            <a:r>
              <a:rPr lang="en-US" altLang="en-US" smtClean="0"/>
              <a:t>Other transactions have corporate guarantees of completion and infusions of equity capital when cost over-runs and delays exist</a:t>
            </a:r>
          </a:p>
        </p:txBody>
      </p:sp>
    </p:spTree>
  </p:cSld>
  <p:clrMapOvr>
    <a:masterClrMapping/>
  </p:clrMapOvr>
  <p:transition>
    <p:zoom/>
  </p:transition>
  <p:timing>
    <p:tnLst>
      <p:par>
        <p:cTn id="1" dur="indefinite" restart="never" nodeType="tmRoot"/>
      </p:par>
    </p:tnLst>
  </p:timing>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Title 1"/>
          <p:cNvSpPr>
            <a:spLocks noGrp="1"/>
          </p:cNvSpPr>
          <p:nvPr>
            <p:ph type="title"/>
          </p:nvPr>
        </p:nvSpPr>
        <p:spPr/>
        <p:txBody>
          <a:bodyPr/>
          <a:lstStyle/>
          <a:p>
            <a:r>
              <a:rPr lang="en-US" altLang="en-US" smtClean="0"/>
              <a:t>Review of Financial Model</a:t>
            </a:r>
          </a:p>
        </p:txBody>
      </p:sp>
      <p:sp>
        <p:nvSpPr>
          <p:cNvPr id="178179" name="Content Placeholder 2"/>
          <p:cNvSpPr>
            <a:spLocks noGrp="1"/>
          </p:cNvSpPr>
          <p:nvPr>
            <p:ph idx="1"/>
          </p:nvPr>
        </p:nvSpPr>
        <p:spPr/>
        <p:txBody>
          <a:bodyPr/>
          <a:lstStyle/>
          <a:p>
            <a:r>
              <a:rPr lang="en-US" altLang="en-US" smtClean="0"/>
              <a:t>The technical assumptions used in the model will be reviewed by the Lenders’ Independent Engineer, who will also develop downside sensitivities and insurance assumptions.</a:t>
            </a:r>
          </a:p>
          <a:p>
            <a:endParaRPr lang="en-US" altLang="en-US" smtClean="0"/>
          </a:p>
        </p:txBody>
      </p:sp>
    </p:spTree>
  </p:cSld>
  <p:clrMapOvr>
    <a:masterClrMapping/>
  </p:clrMapOvr>
  <p:transition>
    <p:zoom/>
  </p:transition>
  <p:timing>
    <p:tnLst>
      <p:par>
        <p:cTn id="1" dur="indefinite" restart="never" nodeType="tmRoot"/>
      </p:par>
    </p:tnLst>
  </p:timing>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ChangeArrowheads="1"/>
          </p:cNvSpPr>
          <p:nvPr>
            <p:ph type="ctrTitle"/>
          </p:nvPr>
        </p:nvSpPr>
        <p:spPr>
          <a:ln>
            <a:miter lim="800000"/>
            <a:headEnd/>
            <a:tailEnd/>
          </a:ln>
        </p:spPr>
        <p:txBody>
          <a:bodyPr/>
          <a:lstStyle/>
          <a:p>
            <a:r>
              <a:rPr lang="en-US" altLang="en-US" smtClean="0"/>
              <a:t>Project Finance Timing and Phases</a:t>
            </a:r>
          </a:p>
        </p:txBody>
      </p:sp>
    </p:spTree>
  </p:cSld>
  <p:clrMapOvr>
    <a:masterClrMapping/>
  </p:clrMapOvr>
  <p:transition>
    <p:zo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Straight Arrow Connector 16"/>
          <p:cNvCxnSpPr/>
          <p:nvPr/>
        </p:nvCxnSpPr>
        <p:spPr bwMode="auto">
          <a:xfrm flipH="1" flipV="1">
            <a:off x="2566574" y="1131366"/>
            <a:ext cx="1529115" cy="2047263"/>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59" name="Straight Arrow Connector 58"/>
          <p:cNvCxnSpPr>
            <a:endCxn id="32" idx="1"/>
          </p:cNvCxnSpPr>
          <p:nvPr/>
        </p:nvCxnSpPr>
        <p:spPr bwMode="auto">
          <a:xfrm>
            <a:off x="5223786" y="4125878"/>
            <a:ext cx="1697755" cy="1270455"/>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29" name="Straight Arrow Connector 28"/>
          <p:cNvCxnSpPr/>
          <p:nvPr/>
        </p:nvCxnSpPr>
        <p:spPr bwMode="auto">
          <a:xfrm flipH="1" flipV="1">
            <a:off x="2353652" y="2971800"/>
            <a:ext cx="1456348" cy="533400"/>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44" name="Straight Arrow Connector 43"/>
          <p:cNvCxnSpPr>
            <a:stCxn id="7" idx="6"/>
            <a:endCxn id="21" idx="2"/>
          </p:cNvCxnSpPr>
          <p:nvPr/>
        </p:nvCxnSpPr>
        <p:spPr bwMode="auto">
          <a:xfrm>
            <a:off x="5562600" y="3625039"/>
            <a:ext cx="1970334" cy="40726"/>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7" name="Oval 6"/>
          <p:cNvSpPr/>
          <p:nvPr/>
        </p:nvSpPr>
        <p:spPr bwMode="auto">
          <a:xfrm>
            <a:off x="3810000" y="3124200"/>
            <a:ext cx="1752600" cy="1001678"/>
          </a:xfrm>
          <a:prstGeom prst="ellipse">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latin typeface="Arial" pitchFamily="34" charset="0"/>
              </a:rPr>
              <a:t>Special Purpose Vehicle</a:t>
            </a:r>
            <a:endParaRPr kumimoji="0" lang="en-US" sz="1200" b="0" i="0" u="none" strike="noStrike" cap="none" normalizeH="0" baseline="0" dirty="0" smtClean="0">
              <a:ln>
                <a:noFill/>
              </a:ln>
              <a:solidFill>
                <a:schemeClr val="tx1"/>
              </a:solidFill>
              <a:effectLst/>
              <a:latin typeface="Arial" pitchFamily="34" charset="0"/>
            </a:endParaRPr>
          </a:p>
        </p:txBody>
      </p:sp>
      <p:sp>
        <p:nvSpPr>
          <p:cNvPr id="8" name="Oval 7"/>
          <p:cNvSpPr/>
          <p:nvPr/>
        </p:nvSpPr>
        <p:spPr bwMode="auto">
          <a:xfrm>
            <a:off x="6380548" y="190752"/>
            <a:ext cx="1447800" cy="533400"/>
          </a:xfrm>
          <a:prstGeom prst="ellipse">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latin typeface="Arial" pitchFamily="34" charset="0"/>
              </a:rPr>
              <a:t>Off-taker</a:t>
            </a:r>
            <a:endParaRPr kumimoji="0" lang="en-US" sz="1200" b="0" i="0" u="none" strike="noStrike" cap="none" normalizeH="0" baseline="0" dirty="0" smtClean="0">
              <a:ln>
                <a:noFill/>
              </a:ln>
              <a:solidFill>
                <a:schemeClr val="tx1"/>
              </a:solidFill>
              <a:effectLst/>
              <a:latin typeface="Arial" pitchFamily="34" charset="0"/>
            </a:endParaRPr>
          </a:p>
        </p:txBody>
      </p:sp>
      <p:cxnSp>
        <p:nvCxnSpPr>
          <p:cNvPr id="12" name="Straight Arrow Connector 11"/>
          <p:cNvCxnSpPr>
            <a:stCxn id="7" idx="7"/>
          </p:cNvCxnSpPr>
          <p:nvPr/>
        </p:nvCxnSpPr>
        <p:spPr bwMode="auto">
          <a:xfrm flipV="1">
            <a:off x="5305938" y="763757"/>
            <a:ext cx="1529224" cy="2507135"/>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13" name="Rectangle 12"/>
          <p:cNvSpPr/>
          <p:nvPr/>
        </p:nvSpPr>
        <p:spPr bwMode="auto">
          <a:xfrm>
            <a:off x="5223786" y="991473"/>
            <a:ext cx="2604562" cy="1565523"/>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34" charset="0"/>
              </a:rPr>
              <a:t>PPA Contract</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Four Part Tariff </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Fixed</a:t>
            </a:r>
            <a:r>
              <a:rPr kumimoji="0" lang="en-US" sz="1200" b="0" i="0" u="none" strike="noStrike" cap="none" normalizeH="0" dirty="0" smtClean="0">
                <a:ln>
                  <a:noFill/>
                </a:ln>
                <a:solidFill>
                  <a:schemeClr val="tx1"/>
                </a:solidFill>
                <a:effectLst/>
                <a:latin typeface="Arial" pitchFamily="34" charset="0"/>
              </a:rPr>
              <a:t> Capacity Charge at Fin Close</a:t>
            </a:r>
          </a:p>
          <a:p>
            <a:pPr algn="ctr" eaLnBrk="0" hangingPunct="0"/>
            <a:r>
              <a:rPr lang="en-US" dirty="0">
                <a:latin typeface="Arial" pitchFamily="34" charset="0"/>
              </a:rPr>
              <a:t>LD Penalty for Delay </a:t>
            </a:r>
            <a:r>
              <a:rPr lang="en-US" dirty="0" smtClean="0">
                <a:latin typeface="Arial" pitchFamily="34" charset="0"/>
              </a:rPr>
              <a:t>Risk</a:t>
            </a:r>
          </a:p>
          <a:p>
            <a:pPr marL="0" marR="0" indent="0" algn="ctr" defTabSz="914400" rtl="0" eaLnBrk="0" fontAlgn="base" latinLnBrk="0" hangingPunct="0">
              <a:lnSpc>
                <a:spcPct val="100000"/>
              </a:lnSpc>
              <a:spcBef>
                <a:spcPct val="0"/>
              </a:spcBef>
              <a:spcAft>
                <a:spcPct val="0"/>
              </a:spcAft>
              <a:buClrTx/>
              <a:buSzTx/>
              <a:buFontTx/>
              <a:buNone/>
              <a:tabLst/>
            </a:pPr>
            <a:r>
              <a:rPr lang="en-US" dirty="0" smtClean="0">
                <a:latin typeface="Arial" pitchFamily="34" charset="0"/>
              </a:rPr>
              <a:t>Contract O&amp;M Charge</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dirty="0" smtClean="0">
                <a:ln>
                  <a:noFill/>
                </a:ln>
                <a:solidFill>
                  <a:schemeClr val="tx1"/>
                </a:solidFill>
                <a:effectLst/>
                <a:latin typeface="Arial" pitchFamily="34" charset="0"/>
              </a:rPr>
              <a:t>Contract Heat Rate</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Availability</a:t>
            </a:r>
            <a:r>
              <a:rPr kumimoji="0" lang="en-US" sz="1200" b="0" i="0" u="none" strike="noStrike" cap="none" normalizeH="0" dirty="0" smtClean="0">
                <a:ln>
                  <a:noFill/>
                </a:ln>
                <a:solidFill>
                  <a:schemeClr val="tx1"/>
                </a:solidFill>
                <a:effectLst/>
                <a:latin typeface="Arial" pitchFamily="34" charset="0"/>
              </a:rPr>
              <a:t> Penalty</a:t>
            </a:r>
            <a:endParaRPr kumimoji="0" lang="en-US" sz="1200" b="0" i="0" u="none" strike="noStrike" cap="none" normalizeH="0" baseline="0" dirty="0" smtClean="0">
              <a:ln>
                <a:noFill/>
              </a:ln>
              <a:solidFill>
                <a:schemeClr val="tx1"/>
              </a:solidFill>
              <a:effectLst/>
              <a:latin typeface="Arial" pitchFamily="34" charset="0"/>
            </a:endParaRPr>
          </a:p>
        </p:txBody>
      </p:sp>
      <p:sp>
        <p:nvSpPr>
          <p:cNvPr id="14" name="Oval 13"/>
          <p:cNvSpPr/>
          <p:nvPr/>
        </p:nvSpPr>
        <p:spPr bwMode="auto">
          <a:xfrm>
            <a:off x="1536055" y="457452"/>
            <a:ext cx="1524000" cy="673914"/>
          </a:xfrm>
          <a:prstGeom prst="ellipse">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EPC Contractor</a:t>
            </a:r>
          </a:p>
        </p:txBody>
      </p:sp>
      <p:sp>
        <p:nvSpPr>
          <p:cNvPr id="15" name="Rectangle 14"/>
          <p:cNvSpPr/>
          <p:nvPr/>
        </p:nvSpPr>
        <p:spPr bwMode="auto">
          <a:xfrm>
            <a:off x="2504568" y="1378606"/>
            <a:ext cx="1353813" cy="573433"/>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Fixed Price Contract with LD</a:t>
            </a:r>
          </a:p>
        </p:txBody>
      </p:sp>
      <p:sp>
        <p:nvSpPr>
          <p:cNvPr id="21" name="Oval 20"/>
          <p:cNvSpPr/>
          <p:nvPr/>
        </p:nvSpPr>
        <p:spPr bwMode="auto">
          <a:xfrm>
            <a:off x="7532934" y="3367898"/>
            <a:ext cx="1378844" cy="595733"/>
          </a:xfrm>
          <a:prstGeom prst="ellipse">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O&amp;M Contractor</a:t>
            </a:r>
          </a:p>
        </p:txBody>
      </p:sp>
      <p:sp>
        <p:nvSpPr>
          <p:cNvPr id="24" name="Rectangle 23"/>
          <p:cNvSpPr/>
          <p:nvPr/>
        </p:nvSpPr>
        <p:spPr bwMode="auto">
          <a:xfrm>
            <a:off x="5716615" y="3178629"/>
            <a:ext cx="1596970" cy="1090966"/>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Contract with Guaranteed</a:t>
            </a:r>
            <a:r>
              <a:rPr kumimoji="0" lang="en-US" sz="1200" b="0" i="0" u="none" strike="noStrike" cap="none" normalizeH="0" dirty="0" smtClean="0">
                <a:ln>
                  <a:noFill/>
                </a:ln>
                <a:solidFill>
                  <a:schemeClr val="tx1"/>
                </a:solidFill>
                <a:effectLst/>
                <a:latin typeface="Arial" pitchFamily="34" charset="0"/>
              </a:rPr>
              <a:t> Heat Rate and Availability Penalty</a:t>
            </a:r>
          </a:p>
          <a:p>
            <a:pPr marL="0" marR="0" indent="0" algn="ctr" defTabSz="914400" rtl="0" eaLnBrk="0" fontAlgn="base" latinLnBrk="0" hangingPunct="0">
              <a:lnSpc>
                <a:spcPct val="100000"/>
              </a:lnSpc>
              <a:spcBef>
                <a:spcPct val="0"/>
              </a:spcBef>
              <a:spcAft>
                <a:spcPct val="0"/>
              </a:spcAft>
              <a:buClrTx/>
              <a:buSzTx/>
              <a:buFontTx/>
              <a:buNone/>
              <a:tabLst/>
            </a:pPr>
            <a:r>
              <a:rPr lang="en-US" dirty="0" smtClean="0">
                <a:latin typeface="Arial" pitchFamily="34" charset="0"/>
              </a:rPr>
              <a:t>and Fixed Fee</a:t>
            </a:r>
            <a:endParaRPr kumimoji="0" lang="en-US" sz="1200" b="0" i="0" u="none" strike="noStrike" cap="none" normalizeH="0" baseline="0" dirty="0" smtClean="0">
              <a:ln>
                <a:noFill/>
              </a:ln>
              <a:solidFill>
                <a:schemeClr val="tx1"/>
              </a:solidFill>
              <a:effectLst/>
              <a:latin typeface="Arial" pitchFamily="34" charset="0"/>
            </a:endParaRPr>
          </a:p>
        </p:txBody>
      </p:sp>
      <p:sp>
        <p:nvSpPr>
          <p:cNvPr id="31" name="Oval 30"/>
          <p:cNvSpPr/>
          <p:nvPr/>
        </p:nvSpPr>
        <p:spPr bwMode="auto">
          <a:xfrm>
            <a:off x="829652" y="2288756"/>
            <a:ext cx="1524000" cy="762000"/>
          </a:xfrm>
          <a:prstGeom prst="ellipse">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Fuel Supply</a:t>
            </a:r>
          </a:p>
          <a:p>
            <a:pPr marL="0" marR="0" indent="0" algn="ctr" defTabSz="914400" rtl="0" eaLnBrk="0" fontAlgn="base" latinLnBrk="0" hangingPunct="0">
              <a:lnSpc>
                <a:spcPct val="100000"/>
              </a:lnSpc>
              <a:spcBef>
                <a:spcPct val="0"/>
              </a:spcBef>
              <a:spcAft>
                <a:spcPct val="0"/>
              </a:spcAft>
              <a:buClrTx/>
              <a:buSzTx/>
              <a:buFontTx/>
              <a:buNone/>
              <a:tabLst/>
            </a:pPr>
            <a:r>
              <a:rPr lang="en-US" dirty="0" smtClean="0">
                <a:latin typeface="Arial" pitchFamily="34" charset="0"/>
              </a:rPr>
              <a:t>Fuel Index</a:t>
            </a:r>
            <a:endParaRPr kumimoji="0" lang="en-US" sz="1200" b="0" i="0" u="none" strike="noStrike" cap="none" normalizeH="0" baseline="0" dirty="0" smtClean="0">
              <a:ln>
                <a:noFill/>
              </a:ln>
              <a:solidFill>
                <a:schemeClr val="tx1"/>
              </a:solidFill>
              <a:effectLst/>
              <a:latin typeface="Arial" pitchFamily="34" charset="0"/>
            </a:endParaRPr>
          </a:p>
        </p:txBody>
      </p:sp>
      <p:sp>
        <p:nvSpPr>
          <p:cNvPr id="32" name="Oval 31"/>
          <p:cNvSpPr/>
          <p:nvPr/>
        </p:nvSpPr>
        <p:spPr bwMode="auto">
          <a:xfrm>
            <a:off x="6698356" y="5295900"/>
            <a:ext cx="1524000" cy="685800"/>
          </a:xfrm>
          <a:prstGeom prst="ellipse">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Lenders</a:t>
            </a:r>
          </a:p>
        </p:txBody>
      </p:sp>
      <p:sp>
        <p:nvSpPr>
          <p:cNvPr id="33" name="Oval 32"/>
          <p:cNvSpPr/>
          <p:nvPr/>
        </p:nvSpPr>
        <p:spPr bwMode="auto">
          <a:xfrm>
            <a:off x="2932241" y="5259018"/>
            <a:ext cx="1562100" cy="612819"/>
          </a:xfrm>
          <a:prstGeom prst="ellipse">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latin typeface="Arial" pitchFamily="34" charset="0"/>
              </a:rPr>
              <a:t>Sponsors</a:t>
            </a:r>
            <a:endParaRPr kumimoji="0" lang="en-US" sz="1200" b="0" i="0" u="none" strike="noStrike" cap="none" normalizeH="0" baseline="0" dirty="0" smtClean="0">
              <a:ln>
                <a:noFill/>
              </a:ln>
              <a:solidFill>
                <a:schemeClr val="tx1"/>
              </a:solidFill>
              <a:effectLst/>
              <a:latin typeface="Arial" pitchFamily="34" charset="0"/>
            </a:endParaRPr>
          </a:p>
        </p:txBody>
      </p:sp>
      <p:sp>
        <p:nvSpPr>
          <p:cNvPr id="39" name="Rectangle 38"/>
          <p:cNvSpPr/>
          <p:nvPr/>
        </p:nvSpPr>
        <p:spPr bwMode="auto">
          <a:xfrm>
            <a:off x="2023926" y="3122969"/>
            <a:ext cx="1676400" cy="764462"/>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Fuel Supply Contract with Index Corresponding</a:t>
            </a:r>
            <a:r>
              <a:rPr kumimoji="0" lang="en-US" sz="1200" b="0" i="0" u="none" strike="noStrike" cap="none" normalizeH="0" dirty="0" smtClean="0">
                <a:ln>
                  <a:noFill/>
                </a:ln>
                <a:solidFill>
                  <a:schemeClr val="tx1"/>
                </a:solidFill>
                <a:effectLst/>
                <a:latin typeface="Arial" pitchFamily="34" charset="0"/>
              </a:rPr>
              <a:t> to PPA</a:t>
            </a:r>
            <a:endParaRPr kumimoji="0" lang="en-US" sz="1200" b="0" i="0" u="none" strike="noStrike" cap="none" normalizeH="0" baseline="0" dirty="0" smtClean="0">
              <a:ln>
                <a:noFill/>
              </a:ln>
              <a:solidFill>
                <a:schemeClr val="tx1"/>
              </a:solidFill>
              <a:effectLst/>
              <a:latin typeface="Arial" pitchFamily="34" charset="0"/>
            </a:endParaRPr>
          </a:p>
        </p:txBody>
      </p:sp>
      <p:sp>
        <p:nvSpPr>
          <p:cNvPr id="43" name="Rectangle 42"/>
          <p:cNvSpPr/>
          <p:nvPr/>
        </p:nvSpPr>
        <p:spPr bwMode="auto">
          <a:xfrm>
            <a:off x="5681998" y="4725487"/>
            <a:ext cx="1016358" cy="419099"/>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Loan Agreement</a:t>
            </a:r>
          </a:p>
        </p:txBody>
      </p:sp>
      <p:sp>
        <p:nvSpPr>
          <p:cNvPr id="47" name="Rectangle 46"/>
          <p:cNvSpPr/>
          <p:nvPr/>
        </p:nvSpPr>
        <p:spPr bwMode="auto">
          <a:xfrm>
            <a:off x="2846613" y="4550216"/>
            <a:ext cx="1076357" cy="519085"/>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chemeClr val="tx1"/>
                </a:solidFill>
                <a:effectLst/>
                <a:latin typeface="Arial" pitchFamily="34" charset="0"/>
              </a:rPr>
              <a:t>ShareholderAgreement</a:t>
            </a:r>
            <a:endParaRPr kumimoji="0" lang="en-US" sz="1200" b="0" i="0" u="none" strike="noStrike" cap="none" normalizeH="0" baseline="0" dirty="0" smtClean="0">
              <a:ln>
                <a:noFill/>
              </a:ln>
              <a:solidFill>
                <a:schemeClr val="tx1"/>
              </a:solidFill>
              <a:effectLst/>
              <a:latin typeface="Arial" pitchFamily="34" charset="0"/>
            </a:endParaRPr>
          </a:p>
        </p:txBody>
      </p:sp>
      <p:cxnSp>
        <p:nvCxnSpPr>
          <p:cNvPr id="11" name="Straight Arrow Connector 10"/>
          <p:cNvCxnSpPr/>
          <p:nvPr/>
        </p:nvCxnSpPr>
        <p:spPr bwMode="auto">
          <a:xfrm>
            <a:off x="3891641" y="1752600"/>
            <a:ext cx="1257302" cy="0"/>
          </a:xfrm>
          <a:prstGeom prst="straightConnector1">
            <a:avLst/>
          </a:prstGeom>
          <a:solidFill>
            <a:schemeClr val="accent1"/>
          </a:solidFill>
          <a:ln w="12700" cap="flat" cmpd="sng" algn="ctr">
            <a:solidFill>
              <a:srgbClr val="FF0000"/>
            </a:solidFill>
            <a:prstDash val="solid"/>
            <a:round/>
            <a:headEnd type="triangle"/>
            <a:tailEnd type="triangle"/>
          </a:ln>
          <a:effectLst/>
        </p:spPr>
      </p:cxnSp>
      <p:cxnSp>
        <p:nvCxnSpPr>
          <p:cNvPr id="36" name="Straight Arrow Connector 35"/>
          <p:cNvCxnSpPr/>
          <p:nvPr/>
        </p:nvCxnSpPr>
        <p:spPr bwMode="auto">
          <a:xfrm>
            <a:off x="3891641" y="1535078"/>
            <a:ext cx="1257302" cy="0"/>
          </a:xfrm>
          <a:prstGeom prst="straightConnector1">
            <a:avLst/>
          </a:prstGeom>
          <a:solidFill>
            <a:schemeClr val="accent1"/>
          </a:solidFill>
          <a:ln w="12700" cap="flat" cmpd="sng" algn="ctr">
            <a:solidFill>
              <a:srgbClr val="FF0000"/>
            </a:solidFill>
            <a:prstDash val="solid"/>
            <a:round/>
            <a:headEnd type="triangle"/>
            <a:tailEnd type="triangle"/>
          </a:ln>
          <a:effectLst/>
        </p:spPr>
      </p:cxnSp>
      <p:cxnSp>
        <p:nvCxnSpPr>
          <p:cNvPr id="37" name="Straight Arrow Connector 36"/>
          <p:cNvCxnSpPr/>
          <p:nvPr/>
        </p:nvCxnSpPr>
        <p:spPr bwMode="auto">
          <a:xfrm>
            <a:off x="5845447" y="2305071"/>
            <a:ext cx="502116" cy="817952"/>
          </a:xfrm>
          <a:prstGeom prst="straightConnector1">
            <a:avLst/>
          </a:prstGeom>
          <a:solidFill>
            <a:schemeClr val="accent1"/>
          </a:solidFill>
          <a:ln w="12700" cap="flat" cmpd="sng" algn="ctr">
            <a:solidFill>
              <a:srgbClr val="FF0000"/>
            </a:solidFill>
            <a:prstDash val="solid"/>
            <a:round/>
            <a:headEnd type="triangle"/>
            <a:tailEnd type="triangle"/>
          </a:ln>
          <a:effectLst/>
        </p:spPr>
      </p:cxnSp>
      <p:cxnSp>
        <p:nvCxnSpPr>
          <p:cNvPr id="40" name="Straight Arrow Connector 39"/>
          <p:cNvCxnSpPr/>
          <p:nvPr/>
        </p:nvCxnSpPr>
        <p:spPr bwMode="auto">
          <a:xfrm flipH="1">
            <a:off x="6781800" y="2095701"/>
            <a:ext cx="364247" cy="1019343"/>
          </a:xfrm>
          <a:prstGeom prst="straightConnector1">
            <a:avLst/>
          </a:prstGeom>
          <a:solidFill>
            <a:schemeClr val="accent1"/>
          </a:solidFill>
          <a:ln w="12700" cap="flat" cmpd="sng" algn="ctr">
            <a:solidFill>
              <a:srgbClr val="FF0000"/>
            </a:solidFill>
            <a:prstDash val="solid"/>
            <a:round/>
            <a:headEnd type="triangle"/>
            <a:tailEnd type="triangle"/>
          </a:ln>
          <a:effectLst/>
        </p:spPr>
      </p:cxnSp>
      <p:cxnSp>
        <p:nvCxnSpPr>
          <p:cNvPr id="57" name="Straight Arrow Connector 56"/>
          <p:cNvCxnSpPr/>
          <p:nvPr/>
        </p:nvCxnSpPr>
        <p:spPr bwMode="auto">
          <a:xfrm flipH="1">
            <a:off x="4038600" y="4125878"/>
            <a:ext cx="381000" cy="1133140"/>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25" name="Oval 24"/>
          <p:cNvSpPr/>
          <p:nvPr/>
        </p:nvSpPr>
        <p:spPr bwMode="auto">
          <a:xfrm>
            <a:off x="4666177" y="5706094"/>
            <a:ext cx="1524000" cy="847105"/>
          </a:xfrm>
          <a:prstGeom prst="ellipse">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 Letter</a:t>
            </a:r>
            <a:r>
              <a:rPr kumimoji="0" lang="en-US" sz="1200" b="0" i="0" u="none" strike="noStrike" cap="none" normalizeH="0" dirty="0" smtClean="0">
                <a:ln>
                  <a:noFill/>
                </a:ln>
                <a:solidFill>
                  <a:schemeClr val="tx1"/>
                </a:solidFill>
                <a:effectLst/>
                <a:latin typeface="Arial" pitchFamily="34" charset="0"/>
              </a:rPr>
              <a:t> of Credit for Equity Cash</a:t>
            </a:r>
            <a:endParaRPr kumimoji="0" lang="en-US" sz="1200" b="0" i="0" u="none" strike="noStrike" cap="none" normalizeH="0" baseline="0" dirty="0" smtClean="0">
              <a:ln>
                <a:noFill/>
              </a:ln>
              <a:solidFill>
                <a:schemeClr val="tx1"/>
              </a:solidFill>
              <a:effectLst/>
              <a:latin typeface="Arial" pitchFamily="34" charset="0"/>
            </a:endParaRPr>
          </a:p>
        </p:txBody>
      </p:sp>
      <p:cxnSp>
        <p:nvCxnSpPr>
          <p:cNvPr id="3" name="Straight Arrow Connector 2"/>
          <p:cNvCxnSpPr>
            <a:stCxn id="33" idx="5"/>
          </p:cNvCxnSpPr>
          <p:nvPr/>
        </p:nvCxnSpPr>
        <p:spPr bwMode="auto">
          <a:xfrm>
            <a:off x="4265577" y="5782092"/>
            <a:ext cx="420723" cy="89745"/>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5" name="Straight Arrow Connector 4"/>
          <p:cNvCxnSpPr>
            <a:stCxn id="25" idx="6"/>
          </p:cNvCxnSpPr>
          <p:nvPr/>
        </p:nvCxnSpPr>
        <p:spPr bwMode="auto">
          <a:xfrm flipV="1">
            <a:off x="6190177" y="5826965"/>
            <a:ext cx="508179" cy="302682"/>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Tree>
    <p:extLst>
      <p:ext uri="{BB962C8B-B14F-4D97-AF65-F5344CB8AC3E}">
        <p14:creationId xmlns:p14="http://schemas.microsoft.com/office/powerpoint/2010/main" val="3314189918"/>
      </p:ext>
    </p:extLst>
  </p:cSld>
  <p:clrMapOvr>
    <a:masterClrMapping/>
  </p:clrMapOvr>
  <p:transition>
    <p:zoom/>
  </p:transition>
  <p:timing>
    <p:tnLst>
      <p:par>
        <p:cTn id="1" dur="indefinite" restart="never" nodeType="tmRoot"/>
      </p:par>
    </p:tnLst>
  </p:timing>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3"/>
          <p:cNvSpPr>
            <a:spLocks noGrp="1" noChangeArrowheads="1"/>
          </p:cNvSpPr>
          <p:nvPr>
            <p:ph type="body" idx="1"/>
          </p:nvPr>
        </p:nvSpPr>
        <p:spPr/>
        <p:txBody>
          <a:bodyPr/>
          <a:lstStyle/>
          <a:p>
            <a:pPr marL="342900" indent="-342900">
              <a:lnSpc>
                <a:spcPct val="80000"/>
              </a:lnSpc>
            </a:pPr>
            <a:r>
              <a:rPr lang="en-US" altLang="en-US" sz="1400" smtClean="0"/>
              <a:t>Project finance is driven by various dates that determine when various cash flows occur.  Cash flows include cash outflows for construction; cash inflows from equity and debt holders; cash outflow for debt service and so forth.  A few key dates include:</a:t>
            </a:r>
          </a:p>
          <a:p>
            <a:pPr marL="342900" indent="-342900">
              <a:lnSpc>
                <a:spcPct val="80000"/>
              </a:lnSpc>
            </a:pPr>
            <a:r>
              <a:rPr lang="en-US" altLang="en-US" sz="1400" smtClean="0"/>
              <a:t>Development Phase</a:t>
            </a:r>
          </a:p>
          <a:p>
            <a:pPr marL="742950" lvl="1" indent="-285750">
              <a:lnSpc>
                <a:spcPct val="80000"/>
              </a:lnSpc>
            </a:pPr>
            <a:r>
              <a:rPr lang="en-US" altLang="en-US" sz="1400" smtClean="0"/>
              <a:t>Period during which the project is conceived; contracts are negotiated; end of this phase is the financial close.</a:t>
            </a:r>
          </a:p>
          <a:p>
            <a:pPr marL="342900" indent="-342900">
              <a:lnSpc>
                <a:spcPct val="80000"/>
              </a:lnSpc>
            </a:pPr>
            <a:r>
              <a:rPr lang="en-US" altLang="en-US" sz="1400" smtClean="0"/>
              <a:t>Financial Close</a:t>
            </a:r>
          </a:p>
          <a:p>
            <a:pPr marL="742950" lvl="1" indent="-285750">
              <a:lnSpc>
                <a:spcPct val="80000"/>
              </a:lnSpc>
            </a:pPr>
            <a:r>
              <a:rPr lang="en-US" altLang="en-US" sz="1400" smtClean="0"/>
              <a:t>The date on which all project contracts and financing documentation are signed and conditions precedent to initial drawing of the debt have been satisfied or waived.</a:t>
            </a:r>
          </a:p>
          <a:p>
            <a:pPr marL="742950" lvl="1" indent="-285750">
              <a:lnSpc>
                <a:spcPct val="80000"/>
              </a:lnSpc>
            </a:pPr>
            <a:r>
              <a:rPr lang="en-US" altLang="en-US" sz="1400" smtClean="0"/>
              <a:t>Prior to financial close, development costs incurred, no construction, feasibility study (development costs 2-5% of project).</a:t>
            </a:r>
          </a:p>
          <a:p>
            <a:pPr marL="342900" indent="-342900">
              <a:lnSpc>
                <a:spcPct val="80000"/>
              </a:lnSpc>
            </a:pPr>
            <a:r>
              <a:rPr lang="en-US" altLang="en-US" sz="1400" smtClean="0"/>
              <a:t>Project Commercial Operation Date (PCOD)</a:t>
            </a:r>
          </a:p>
          <a:p>
            <a:pPr marL="742950" lvl="1" indent="-285750">
              <a:lnSpc>
                <a:spcPct val="80000"/>
              </a:lnSpc>
            </a:pPr>
            <a:r>
              <a:rPr lang="en-US" altLang="en-US" sz="1400" smtClean="0"/>
              <a:t>The date on which the project's cash flows become the primary method of repayment. It occurs after a completion test typically involving both financial and physical performance criteria. Prior to completion, the primary source of repayment is usually from the sponsors or from the contractor.</a:t>
            </a:r>
          </a:p>
          <a:p>
            <a:pPr marL="342900" indent="-342900">
              <a:lnSpc>
                <a:spcPct val="80000"/>
              </a:lnSpc>
            </a:pPr>
            <a:r>
              <a:rPr lang="en-US" altLang="en-US" sz="1400" smtClean="0"/>
              <a:t>Debt Repayment Date</a:t>
            </a:r>
          </a:p>
          <a:p>
            <a:pPr marL="342900" indent="-342900">
              <a:lnSpc>
                <a:spcPct val="80000"/>
              </a:lnSpc>
            </a:pPr>
            <a:r>
              <a:rPr lang="en-US" altLang="en-US" sz="1400" smtClean="0"/>
              <a:t>Retirement Date</a:t>
            </a:r>
          </a:p>
        </p:txBody>
      </p:sp>
      <p:sp>
        <p:nvSpPr>
          <p:cNvPr id="180227" name="Rectangle 4"/>
          <p:cNvSpPr>
            <a:spLocks noGrp="1" noChangeArrowheads="1"/>
          </p:cNvSpPr>
          <p:nvPr>
            <p:ph type="title"/>
          </p:nvPr>
        </p:nvSpPr>
        <p:spPr/>
        <p:txBody>
          <a:bodyPr/>
          <a:lstStyle/>
          <a:p>
            <a:r>
              <a:rPr lang="en-US" altLang="en-US" smtClean="0"/>
              <a:t>Project Finance Phases – Financial Close and Commercial Operation Date</a:t>
            </a:r>
          </a:p>
        </p:txBody>
      </p:sp>
    </p:spTree>
  </p:cSld>
  <p:clrMapOvr>
    <a:masterClrMapping/>
  </p:clrMapOvr>
  <p:transition>
    <p:zoom/>
  </p:transition>
  <p:timing>
    <p:tnLst>
      <p:par>
        <p:cTn id="1" dur="indefinite" restart="never" nodeType="tmRoot"/>
      </p:par>
    </p:tnLst>
  </p:timing>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ChangeArrowheads="1"/>
          </p:cNvSpPr>
          <p:nvPr>
            <p:ph type="title"/>
          </p:nvPr>
        </p:nvSpPr>
        <p:spPr/>
        <p:txBody>
          <a:bodyPr/>
          <a:lstStyle/>
          <a:p>
            <a:r>
              <a:rPr lang="en-US" altLang="en-US" smtClean="0"/>
              <a:t>Steps in Project Financing</a:t>
            </a:r>
          </a:p>
        </p:txBody>
      </p:sp>
      <p:sp>
        <p:nvSpPr>
          <p:cNvPr id="181251" name="Rectangle 3"/>
          <p:cNvSpPr>
            <a:spLocks noGrp="1" noChangeArrowheads="1"/>
          </p:cNvSpPr>
          <p:nvPr>
            <p:ph type="body" idx="1"/>
          </p:nvPr>
        </p:nvSpPr>
        <p:spPr/>
        <p:txBody>
          <a:bodyPr/>
          <a:lstStyle/>
          <a:p>
            <a:pPr>
              <a:lnSpc>
                <a:spcPct val="90000"/>
              </a:lnSpc>
            </a:pPr>
            <a:r>
              <a:rPr lang="en-US" altLang="en-US" sz="1600" smtClean="0"/>
              <a:t>Step 1:  Development, Feasibility and RFP</a:t>
            </a:r>
          </a:p>
          <a:p>
            <a:pPr lvl="2">
              <a:lnSpc>
                <a:spcPct val="90000"/>
              </a:lnSpc>
            </a:pPr>
            <a:r>
              <a:rPr lang="en-US" altLang="en-US" sz="1400" smtClean="0"/>
              <a:t>RFP issues – bid evaluation system, communication, scoring, requirements, cost, stages</a:t>
            </a:r>
          </a:p>
          <a:p>
            <a:pPr>
              <a:lnSpc>
                <a:spcPct val="90000"/>
              </a:lnSpc>
            </a:pPr>
            <a:r>
              <a:rPr lang="en-US" altLang="en-US" sz="1600" smtClean="0"/>
              <a:t>Step 2: (Financial Close) Construction Financing</a:t>
            </a:r>
          </a:p>
          <a:p>
            <a:pPr lvl="2">
              <a:lnSpc>
                <a:spcPct val="90000"/>
              </a:lnSpc>
            </a:pPr>
            <a:r>
              <a:rPr lang="en-US" altLang="en-US" sz="1400" smtClean="0"/>
              <a:t>Funding provided progressively with drawdown procedures that carefully test that money has been spent.  Capital market financings can involve up-front money.</a:t>
            </a:r>
          </a:p>
          <a:p>
            <a:pPr lvl="2">
              <a:lnSpc>
                <a:spcPct val="90000"/>
              </a:lnSpc>
            </a:pPr>
            <a:r>
              <a:rPr lang="en-US" altLang="en-US" sz="1400" smtClean="0"/>
              <a:t>Capitalize interest, finance up-front fees.  Can have take-out at completion.</a:t>
            </a:r>
          </a:p>
          <a:p>
            <a:pPr>
              <a:lnSpc>
                <a:spcPct val="90000"/>
              </a:lnSpc>
            </a:pPr>
            <a:r>
              <a:rPr lang="en-US" altLang="en-US" sz="1600" smtClean="0"/>
              <a:t>Step 3: (Completion Test) Completion of the Project</a:t>
            </a:r>
          </a:p>
          <a:p>
            <a:pPr lvl="2">
              <a:lnSpc>
                <a:spcPct val="90000"/>
              </a:lnSpc>
            </a:pPr>
            <a:r>
              <a:rPr lang="en-US" altLang="en-US" sz="1400" smtClean="0"/>
              <a:t>“Performance completion test.”  Before test is satisfied, there is careful allocation of debt and equity and there often is recourse to a credit worthy company for cost over-runs.</a:t>
            </a:r>
          </a:p>
          <a:p>
            <a:pPr>
              <a:lnSpc>
                <a:spcPct val="90000"/>
              </a:lnSpc>
            </a:pPr>
            <a:r>
              <a:rPr lang="en-US" altLang="en-US" sz="1600" smtClean="0"/>
              <a:t>Step 4: (Commercial Operation Date) Project Financing</a:t>
            </a:r>
          </a:p>
          <a:p>
            <a:pPr lvl="2">
              <a:lnSpc>
                <a:spcPct val="90000"/>
              </a:lnSpc>
            </a:pPr>
            <a:r>
              <a:rPr lang="en-US" altLang="en-US" sz="1400" smtClean="0"/>
              <a:t>Cash flows used to cover debt service.  If do not meet completion test, do not become project financing.</a:t>
            </a:r>
          </a:p>
          <a:p>
            <a:pPr>
              <a:lnSpc>
                <a:spcPct val="90000"/>
              </a:lnSpc>
            </a:pPr>
            <a:endParaRPr lang="en-US" altLang="en-US" sz="1600" smtClean="0"/>
          </a:p>
        </p:txBody>
      </p:sp>
    </p:spTree>
  </p:cSld>
  <p:clrMapOvr>
    <a:masterClrMapping/>
  </p:clrMapOvr>
  <p:transition>
    <p:zoom/>
  </p:transition>
  <p:timing>
    <p:tnLst>
      <p:par>
        <p:cTn id="1" dur="indefinite" restart="never" nodeType="tmRoot"/>
      </p:par>
    </p:tnLst>
  </p:timing>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Title 1"/>
          <p:cNvSpPr>
            <a:spLocks noGrp="1"/>
          </p:cNvSpPr>
          <p:nvPr>
            <p:ph type="title"/>
          </p:nvPr>
        </p:nvSpPr>
        <p:spPr/>
        <p:txBody>
          <a:bodyPr/>
          <a:lstStyle/>
          <a:p>
            <a:r>
              <a:rPr lang="en-US" altLang="en-US" smtClean="0"/>
              <a:t>Mechanics and Theory of Development Cost</a:t>
            </a:r>
          </a:p>
        </p:txBody>
      </p:sp>
      <p:sp>
        <p:nvSpPr>
          <p:cNvPr id="182275" name="Content Placeholder 2"/>
          <p:cNvSpPr>
            <a:spLocks noGrp="1"/>
          </p:cNvSpPr>
          <p:nvPr>
            <p:ph idx="1"/>
          </p:nvPr>
        </p:nvSpPr>
        <p:spPr/>
        <p:txBody>
          <a:bodyPr/>
          <a:lstStyle/>
          <a:p>
            <a:r>
              <a:rPr lang="en-GB" altLang="en-US" smtClean="0"/>
              <a:t>The shareholders agreement provides that the capped development costs will be paid by the SPV to the developer within 15 days of first draw down under the financing documents.</a:t>
            </a:r>
          </a:p>
          <a:p>
            <a:r>
              <a:rPr lang="en-US" altLang="en-US" smtClean="0"/>
              <a:t>Definition of what constitutes development cost – lawyers fees, consulting fees etc.</a:t>
            </a:r>
          </a:p>
          <a:p>
            <a:pPr lvl="1"/>
            <a:r>
              <a:rPr lang="en-US" altLang="en-US" smtClean="0"/>
              <a:t>Question of salary costs and possible inflation of costs</a:t>
            </a:r>
          </a:p>
          <a:p>
            <a:pPr lvl="1"/>
            <a:r>
              <a:rPr lang="en-US" altLang="en-US" smtClean="0"/>
              <a:t>Question of premium for development costs</a:t>
            </a:r>
          </a:p>
          <a:p>
            <a:r>
              <a:rPr lang="en-US" altLang="en-US" smtClean="0"/>
              <a:t>Repayment of development costs does not compensate developer</a:t>
            </a:r>
          </a:p>
          <a:p>
            <a:r>
              <a:rPr lang="en-US" altLang="en-US" smtClean="0"/>
              <a:t>Developers can cancel a project at different stages which provides aspects of real options</a:t>
            </a:r>
          </a:p>
          <a:p>
            <a:r>
              <a:rPr lang="en-US" altLang="en-US" smtClean="0"/>
              <a:t>The risk of a project declines over time from development through the first few years of construction</a:t>
            </a:r>
          </a:p>
          <a:p>
            <a:pPr>
              <a:buFontTx/>
              <a:buNone/>
            </a:pPr>
            <a:endParaRPr lang="en-US" altLang="en-US" smtClean="0"/>
          </a:p>
          <a:p>
            <a:endParaRPr lang="en-US" altLang="en-US" smtClean="0"/>
          </a:p>
        </p:txBody>
      </p:sp>
    </p:spTree>
  </p:cSld>
  <p:clrMapOvr>
    <a:masterClrMapping/>
  </p:clrMapOvr>
  <p:transition>
    <p:zoom/>
  </p:transition>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ChangeArrowheads="1"/>
          </p:cNvSpPr>
          <p:nvPr>
            <p:ph type="title"/>
          </p:nvPr>
        </p:nvSpPr>
        <p:spPr/>
        <p:txBody>
          <a:bodyPr/>
          <a:lstStyle/>
          <a:p>
            <a:r>
              <a:rPr lang="en-US" altLang="en-US" smtClean="0"/>
              <a:t>Project Finance Timing and Finance</a:t>
            </a:r>
            <a:endParaRPr lang="en-US" altLang="en-US" sz="1400" smtClean="0"/>
          </a:p>
        </p:txBody>
      </p:sp>
      <p:sp>
        <p:nvSpPr>
          <p:cNvPr id="183299" name="Rectangle 3"/>
          <p:cNvSpPr>
            <a:spLocks noGrp="1" noChangeArrowheads="1"/>
          </p:cNvSpPr>
          <p:nvPr>
            <p:ph type="body" idx="1"/>
          </p:nvPr>
        </p:nvSpPr>
        <p:spPr/>
        <p:txBody>
          <a:bodyPr/>
          <a:lstStyle/>
          <a:p>
            <a:pPr>
              <a:lnSpc>
                <a:spcPct val="90000"/>
              </a:lnSpc>
            </a:pPr>
            <a:r>
              <a:rPr lang="en-US" altLang="en-US" sz="1600" smtClean="0"/>
              <a:t>Finance is critical path.</a:t>
            </a:r>
          </a:p>
          <a:p>
            <a:pPr lvl="1">
              <a:lnSpc>
                <a:spcPct val="90000"/>
              </a:lnSpc>
            </a:pPr>
            <a:r>
              <a:rPr lang="en-US" altLang="en-US" sz="1600" smtClean="0"/>
              <a:t>After the Commercial Operation Date, the Permanent Loan is Repaid.</a:t>
            </a:r>
          </a:p>
          <a:p>
            <a:pPr lvl="2">
              <a:lnSpc>
                <a:spcPct val="90000"/>
              </a:lnSpc>
            </a:pPr>
            <a:r>
              <a:rPr lang="en-US" altLang="en-US" sz="1400" smtClean="0"/>
              <a:t>The slower the loan is repaid, the better the financial results of the project.</a:t>
            </a:r>
          </a:p>
          <a:p>
            <a:pPr lvl="2">
              <a:lnSpc>
                <a:spcPct val="90000"/>
              </a:lnSpc>
            </a:pPr>
            <a:r>
              <a:rPr lang="en-US" altLang="en-US" sz="1400" smtClean="0"/>
              <a:t>Bankers are reluctant to make loans with tenors that extend for the life of the project.</a:t>
            </a:r>
          </a:p>
          <a:p>
            <a:pPr lvl="1">
              <a:lnSpc>
                <a:spcPct val="90000"/>
              </a:lnSpc>
            </a:pPr>
            <a:r>
              <a:rPr lang="en-US" altLang="en-US" sz="1600" smtClean="0"/>
              <a:t>After the Commercial Operation Date, the Project can Begin to Pay Dividends</a:t>
            </a:r>
          </a:p>
          <a:p>
            <a:pPr lvl="2">
              <a:lnSpc>
                <a:spcPct val="90000"/>
              </a:lnSpc>
            </a:pPr>
            <a:r>
              <a:rPr lang="en-US" altLang="en-US" sz="1400" smtClean="0"/>
              <a:t>Dividends or Distributions Define the Equity Cash Flow of the Project.</a:t>
            </a:r>
          </a:p>
          <a:p>
            <a:pPr lvl="2">
              <a:lnSpc>
                <a:spcPct val="90000"/>
              </a:lnSpc>
            </a:pPr>
            <a:r>
              <a:rPr lang="en-US" altLang="en-US" sz="1400" smtClean="0"/>
              <a:t>Dividend Payments can be Limited by Covenants and Cash Flow Sweeps.</a:t>
            </a:r>
          </a:p>
          <a:p>
            <a:pPr lvl="1">
              <a:lnSpc>
                <a:spcPct val="90000"/>
              </a:lnSpc>
            </a:pPr>
            <a:r>
              <a:rPr lang="en-US" altLang="en-US" sz="1600" smtClean="0"/>
              <a:t>Financial Metrics in Project Finance</a:t>
            </a:r>
          </a:p>
          <a:p>
            <a:pPr lvl="2">
              <a:lnSpc>
                <a:spcPct val="90000"/>
              </a:lnSpc>
            </a:pPr>
            <a:r>
              <a:rPr lang="en-US" altLang="en-US" sz="1400" smtClean="0"/>
              <a:t>Equity IRR – The amount of money you invest relative to the amount you get back.</a:t>
            </a:r>
          </a:p>
          <a:p>
            <a:pPr lvl="2">
              <a:lnSpc>
                <a:spcPct val="90000"/>
              </a:lnSpc>
            </a:pPr>
            <a:r>
              <a:rPr lang="en-US" altLang="en-US" sz="1400" smtClean="0"/>
              <a:t>Debt Service Coverage – The cash flow of the project on a year to year basis relative to the amount of money (interest and principal) you have to repay.</a:t>
            </a:r>
          </a:p>
          <a:p>
            <a:pPr lvl="2">
              <a:lnSpc>
                <a:spcPct val="90000"/>
              </a:lnSpc>
              <a:buFont typeface="Wingdings" pitchFamily="2" charset="2"/>
              <a:buNone/>
            </a:pPr>
            <a:endParaRPr lang="en-US" altLang="en-US" sz="1400" smtClean="0"/>
          </a:p>
        </p:txBody>
      </p:sp>
    </p:spTree>
  </p:cSld>
  <p:clrMapOvr>
    <a:masterClrMapping/>
  </p:clrMapOvr>
  <p:transition>
    <p:zoom/>
  </p:transition>
  <p:timing>
    <p:tnLst>
      <p:par>
        <p:cTn id="1" dur="indefinite" restart="never" nodeType="tmRoot"/>
      </p:par>
    </p:tnLst>
  </p:timing>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ChangeArrowheads="1"/>
          </p:cNvSpPr>
          <p:nvPr>
            <p:ph type="title"/>
          </p:nvPr>
        </p:nvSpPr>
        <p:spPr/>
        <p:txBody>
          <a:bodyPr/>
          <a:lstStyle/>
          <a:p>
            <a:r>
              <a:rPr lang="en-US" altLang="en-US" smtClean="0"/>
              <a:t>Project Finance from Development through Commercial Operation)</a:t>
            </a:r>
          </a:p>
        </p:txBody>
      </p:sp>
      <p:sp>
        <p:nvSpPr>
          <p:cNvPr id="184323" name="Rectangle 3"/>
          <p:cNvSpPr>
            <a:spLocks noChangeArrowheads="1"/>
          </p:cNvSpPr>
          <p:nvPr/>
        </p:nvSpPr>
        <p:spPr bwMode="invGray">
          <a:xfrm>
            <a:off x="0" y="17954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graphicFrame>
        <p:nvGraphicFramePr>
          <p:cNvPr id="184324" name="Object 4"/>
          <p:cNvGraphicFramePr>
            <a:graphicFrameLocks noChangeAspect="1"/>
          </p:cNvGraphicFramePr>
          <p:nvPr/>
        </p:nvGraphicFramePr>
        <p:xfrm>
          <a:off x="0" y="1905000"/>
          <a:ext cx="8686800" cy="4440238"/>
        </p:xfrm>
        <a:graphic>
          <a:graphicData uri="http://schemas.openxmlformats.org/presentationml/2006/ole">
            <mc:AlternateContent xmlns:mc="http://schemas.openxmlformats.org/markup-compatibility/2006">
              <mc:Choice xmlns:v="urn:schemas-microsoft-com:vml" Requires="v">
                <p:oleObj spid="_x0000_s184365" name="Document" r:id="rId4" imgW="6391656" imgH="3265932" progId="Word.Document.8">
                  <p:embed/>
                </p:oleObj>
              </mc:Choice>
              <mc:Fallback>
                <p:oleObj name="Document" r:id="rId4" imgW="6391656" imgH="3265932" progId="Word.Document.8">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1905000"/>
                        <a:ext cx="8686800" cy="444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84325" name="Rectangle 5"/>
          <p:cNvSpPr>
            <a:spLocks noChangeArrowheads="1"/>
          </p:cNvSpPr>
          <p:nvPr/>
        </p:nvSpPr>
        <p:spPr bwMode="invGray">
          <a:xfrm>
            <a:off x="0" y="50625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sp>
        <p:nvSpPr>
          <p:cNvPr id="184326" name="Text Box 6"/>
          <p:cNvSpPr txBox="1">
            <a:spLocks noChangeArrowheads="1"/>
          </p:cNvSpPr>
          <p:nvPr/>
        </p:nvSpPr>
        <p:spPr bwMode="auto">
          <a:xfrm>
            <a:off x="6019800" y="2819400"/>
            <a:ext cx="16764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spcBef>
                <a:spcPct val="50000"/>
              </a:spcBef>
            </a:pPr>
            <a:r>
              <a:rPr lang="en-US" altLang="en-US"/>
              <a:t>Completion Test</a:t>
            </a:r>
          </a:p>
        </p:txBody>
      </p:sp>
      <p:sp>
        <p:nvSpPr>
          <p:cNvPr id="184327" name="Line 7"/>
          <p:cNvSpPr>
            <a:spLocks noChangeShapeType="1"/>
          </p:cNvSpPr>
          <p:nvPr/>
        </p:nvSpPr>
        <p:spPr bwMode="auto">
          <a:xfrm>
            <a:off x="6629400" y="3200400"/>
            <a:ext cx="1295400" cy="7620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ransition>
    <p:zoom/>
  </p:transition>
  <p:timing>
    <p:tnLst>
      <p:par>
        <p:cTn id="1" dur="indefinite" restart="never" nodeType="tmRoot"/>
      </p:par>
    </p:tnLst>
  </p:timing>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3"/>
          <p:cNvSpPr>
            <a:spLocks noChangeArrowheads="1"/>
          </p:cNvSpPr>
          <p:nvPr/>
        </p:nvSpPr>
        <p:spPr bwMode="auto">
          <a:xfrm>
            <a:off x="85725" y="2286000"/>
            <a:ext cx="838200" cy="838200"/>
          </a:xfrm>
          <a:prstGeom prst="rect">
            <a:avLst/>
          </a:prstGeom>
          <a:solidFill>
            <a:schemeClr val="bg1"/>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r>
              <a:rPr lang="en-US" altLang="en-US" sz="1000" b="1">
                <a:latin typeface="Trebuchet MS" pitchFamily="34" charset="0"/>
              </a:rPr>
              <a:t>Project</a:t>
            </a:r>
          </a:p>
          <a:p>
            <a:pPr algn="ctr"/>
            <a:r>
              <a:rPr lang="en-US" altLang="en-US" sz="1000" b="1">
                <a:latin typeface="Trebuchet MS" pitchFamily="34" charset="0"/>
              </a:rPr>
              <a:t>Identification</a:t>
            </a:r>
            <a:endParaRPr lang="en-US" altLang="en-US" sz="2400" b="1">
              <a:latin typeface="Trebuchet MS" pitchFamily="34" charset="0"/>
            </a:endParaRPr>
          </a:p>
        </p:txBody>
      </p:sp>
      <p:sp>
        <p:nvSpPr>
          <p:cNvPr id="185347" name="Rectangle 4"/>
          <p:cNvSpPr>
            <a:spLocks noChangeArrowheads="1"/>
          </p:cNvSpPr>
          <p:nvPr/>
        </p:nvSpPr>
        <p:spPr bwMode="auto">
          <a:xfrm>
            <a:off x="304800" y="5029200"/>
            <a:ext cx="7924800" cy="304800"/>
          </a:xfrm>
          <a:prstGeom prst="rect">
            <a:avLst/>
          </a:prstGeom>
          <a:solidFill>
            <a:srgbClr val="FF3300"/>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sp>
        <p:nvSpPr>
          <p:cNvPr id="185348" name="Rectangle 5"/>
          <p:cNvSpPr>
            <a:spLocks noChangeArrowheads="1"/>
          </p:cNvSpPr>
          <p:nvPr/>
        </p:nvSpPr>
        <p:spPr bwMode="auto">
          <a:xfrm>
            <a:off x="1295400" y="2590800"/>
            <a:ext cx="685800" cy="381000"/>
          </a:xfrm>
          <a:prstGeom prst="rect">
            <a:avLst/>
          </a:prstGeom>
          <a:solidFill>
            <a:srgbClr val="FFFF00"/>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r>
              <a:rPr lang="en-US" altLang="en-US" sz="800" b="1">
                <a:latin typeface="Trebuchet MS" pitchFamily="34" charset="0"/>
              </a:rPr>
              <a:t>“Go-Ahead”</a:t>
            </a:r>
          </a:p>
          <a:p>
            <a:pPr algn="ctr"/>
            <a:r>
              <a:rPr lang="en-US" altLang="en-US" sz="800" b="1">
                <a:latin typeface="Trebuchet MS" pitchFamily="34" charset="0"/>
              </a:rPr>
              <a:t>Approval</a:t>
            </a:r>
          </a:p>
        </p:txBody>
      </p:sp>
      <p:sp>
        <p:nvSpPr>
          <p:cNvPr id="185349" name="Rectangle 6"/>
          <p:cNvSpPr>
            <a:spLocks noChangeArrowheads="1"/>
          </p:cNvSpPr>
          <p:nvPr/>
        </p:nvSpPr>
        <p:spPr bwMode="auto">
          <a:xfrm>
            <a:off x="3352800" y="2514600"/>
            <a:ext cx="457200" cy="533400"/>
          </a:xfrm>
          <a:prstGeom prst="rect">
            <a:avLst/>
          </a:prstGeom>
          <a:solidFill>
            <a:schemeClr val="bg1"/>
          </a:solidFill>
          <a:ln w="9525">
            <a:solidFill>
              <a:schemeClr val="tx1"/>
            </a:solidFill>
            <a:prstDash val="sysDot"/>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sp>
        <p:nvSpPr>
          <p:cNvPr id="185350" name="Rectangle 7"/>
          <p:cNvSpPr>
            <a:spLocks noChangeArrowheads="1"/>
          </p:cNvSpPr>
          <p:nvPr/>
        </p:nvSpPr>
        <p:spPr bwMode="auto">
          <a:xfrm>
            <a:off x="4419600" y="2209800"/>
            <a:ext cx="533400" cy="152400"/>
          </a:xfrm>
          <a:prstGeom prst="rect">
            <a:avLst/>
          </a:prstGeom>
          <a:solidFill>
            <a:srgbClr val="FFFF00"/>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sp>
        <p:nvSpPr>
          <p:cNvPr id="185351" name="Rectangle 8"/>
          <p:cNvSpPr>
            <a:spLocks noChangeArrowheads="1"/>
          </p:cNvSpPr>
          <p:nvPr/>
        </p:nvSpPr>
        <p:spPr bwMode="auto">
          <a:xfrm>
            <a:off x="3733800" y="2514600"/>
            <a:ext cx="228600" cy="533400"/>
          </a:xfrm>
          <a:prstGeom prst="rect">
            <a:avLst/>
          </a:prstGeom>
          <a:solidFill>
            <a:schemeClr val="bg1"/>
          </a:solidFill>
          <a:ln w="9525">
            <a:solidFill>
              <a:schemeClr val="tx1"/>
            </a:solidFill>
            <a:prstDash val="dash"/>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sp>
        <p:nvSpPr>
          <p:cNvPr id="185352" name="Line 9"/>
          <p:cNvSpPr>
            <a:spLocks noChangeShapeType="1"/>
          </p:cNvSpPr>
          <p:nvPr/>
        </p:nvSpPr>
        <p:spPr bwMode="auto">
          <a:xfrm>
            <a:off x="2743200" y="3048000"/>
            <a:ext cx="1447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5353" name="Rectangle 10"/>
          <p:cNvSpPr>
            <a:spLocks noChangeArrowheads="1"/>
          </p:cNvSpPr>
          <p:nvPr/>
        </p:nvSpPr>
        <p:spPr bwMode="auto">
          <a:xfrm>
            <a:off x="3429000" y="2514600"/>
            <a:ext cx="914400" cy="152400"/>
          </a:xfrm>
          <a:prstGeom prst="rect">
            <a:avLst/>
          </a:prstGeom>
          <a:solidFill>
            <a:schemeClr val="bg1"/>
          </a:solidFill>
          <a:ln w="9525">
            <a:solidFill>
              <a:schemeClr val="bg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sp>
        <p:nvSpPr>
          <p:cNvPr id="185354" name="Text Box 11"/>
          <p:cNvSpPr txBox="1">
            <a:spLocks noChangeArrowheads="1"/>
          </p:cNvSpPr>
          <p:nvPr/>
        </p:nvSpPr>
        <p:spPr bwMode="auto">
          <a:xfrm>
            <a:off x="3352800" y="2590800"/>
            <a:ext cx="10001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spcBef>
                <a:spcPct val="50000"/>
              </a:spcBef>
            </a:pPr>
            <a:r>
              <a:rPr lang="en-US" altLang="en-US" sz="600" b="1">
                <a:latin typeface="Trebuchet MS" pitchFamily="34" charset="0"/>
              </a:rPr>
              <a:t>Site</a:t>
            </a:r>
            <a:endParaRPr lang="en-US" altLang="en-US" sz="600">
              <a:latin typeface="Trebuchet MS" pitchFamily="34" charset="0"/>
            </a:endParaRPr>
          </a:p>
        </p:txBody>
      </p:sp>
      <p:sp>
        <p:nvSpPr>
          <p:cNvPr id="185355" name="Text Box 12"/>
          <p:cNvSpPr txBox="1">
            <a:spLocks noChangeArrowheads="1"/>
          </p:cNvSpPr>
          <p:nvPr/>
        </p:nvSpPr>
        <p:spPr bwMode="auto">
          <a:xfrm>
            <a:off x="3886200" y="2667000"/>
            <a:ext cx="2286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r>
              <a:rPr lang="en-US" altLang="en-US" sz="600" b="1">
                <a:latin typeface="Trebuchet MS" pitchFamily="34" charset="0"/>
              </a:rPr>
              <a:t>O</a:t>
            </a:r>
            <a:endParaRPr lang="en-US" altLang="en-US" sz="600">
              <a:latin typeface="Trebuchet MS" pitchFamily="34" charset="0"/>
            </a:endParaRPr>
          </a:p>
          <a:p>
            <a:r>
              <a:rPr lang="en-US" altLang="en-US" sz="600" b="1">
                <a:latin typeface="Trebuchet MS" pitchFamily="34" charset="0"/>
              </a:rPr>
              <a:t>&amp;</a:t>
            </a:r>
            <a:endParaRPr lang="en-US" altLang="en-US" sz="600">
              <a:latin typeface="Trebuchet MS" pitchFamily="34" charset="0"/>
            </a:endParaRPr>
          </a:p>
          <a:p>
            <a:r>
              <a:rPr lang="en-US" altLang="en-US" sz="600" b="1">
                <a:latin typeface="Trebuchet MS" pitchFamily="34" charset="0"/>
              </a:rPr>
              <a:t>M</a:t>
            </a:r>
            <a:endParaRPr lang="en-US" altLang="en-US" sz="600">
              <a:latin typeface="Trebuchet MS" pitchFamily="34" charset="0"/>
            </a:endParaRPr>
          </a:p>
          <a:p>
            <a:endParaRPr lang="en-US" altLang="en-US" sz="600">
              <a:latin typeface="Trebuchet MS" pitchFamily="34" charset="0"/>
            </a:endParaRPr>
          </a:p>
        </p:txBody>
      </p:sp>
      <p:sp>
        <p:nvSpPr>
          <p:cNvPr id="185356" name="Rectangle 13"/>
          <p:cNvSpPr>
            <a:spLocks noChangeArrowheads="1"/>
          </p:cNvSpPr>
          <p:nvPr/>
        </p:nvSpPr>
        <p:spPr bwMode="auto">
          <a:xfrm>
            <a:off x="3048000" y="2362200"/>
            <a:ext cx="304800" cy="685800"/>
          </a:xfrm>
          <a:prstGeom prst="rect">
            <a:avLst/>
          </a:prstGeom>
          <a:solidFill>
            <a:srgbClr val="FFFF00"/>
          </a:solidFill>
          <a:ln w="9525">
            <a:solidFill>
              <a:schemeClr val="tx1"/>
            </a:solidFill>
            <a:prstDash val="dash"/>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sp>
        <p:nvSpPr>
          <p:cNvPr id="185357" name="Rectangle 14"/>
          <p:cNvSpPr>
            <a:spLocks noChangeArrowheads="1"/>
          </p:cNvSpPr>
          <p:nvPr/>
        </p:nvSpPr>
        <p:spPr bwMode="auto">
          <a:xfrm>
            <a:off x="2819400" y="2209800"/>
            <a:ext cx="5105400" cy="914400"/>
          </a:xfrm>
          <a:prstGeom prst="rect">
            <a:avLst/>
          </a:prstGeom>
          <a:solidFill>
            <a:schemeClr val="bg1"/>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sz="2400" b="1">
              <a:latin typeface="Trebuchet MS" pitchFamily="34" charset="0"/>
            </a:endParaRPr>
          </a:p>
        </p:txBody>
      </p:sp>
      <p:sp>
        <p:nvSpPr>
          <p:cNvPr id="185358" name="Rectangle 15"/>
          <p:cNvSpPr>
            <a:spLocks noChangeArrowheads="1"/>
          </p:cNvSpPr>
          <p:nvPr/>
        </p:nvSpPr>
        <p:spPr bwMode="auto">
          <a:xfrm>
            <a:off x="3886200" y="2590800"/>
            <a:ext cx="381000" cy="533400"/>
          </a:xfrm>
          <a:prstGeom prst="rect">
            <a:avLst/>
          </a:prstGeom>
          <a:solidFill>
            <a:schemeClr val="bg1"/>
          </a:solidFill>
          <a:ln w="9525">
            <a:solidFill>
              <a:schemeClr val="tx1"/>
            </a:solidFill>
            <a:prstDash val="dash"/>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sp>
        <p:nvSpPr>
          <p:cNvPr id="185359" name="Rectangle 16"/>
          <p:cNvSpPr>
            <a:spLocks noChangeArrowheads="1"/>
          </p:cNvSpPr>
          <p:nvPr/>
        </p:nvSpPr>
        <p:spPr bwMode="auto">
          <a:xfrm>
            <a:off x="2133600" y="2362200"/>
            <a:ext cx="533400" cy="762000"/>
          </a:xfrm>
          <a:prstGeom prst="rect">
            <a:avLst/>
          </a:prstGeom>
          <a:solidFill>
            <a:schemeClr val="bg1"/>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sp>
        <p:nvSpPr>
          <p:cNvPr id="185360" name="Rectangle 17"/>
          <p:cNvSpPr>
            <a:spLocks noChangeArrowheads="1"/>
          </p:cNvSpPr>
          <p:nvPr/>
        </p:nvSpPr>
        <p:spPr bwMode="auto">
          <a:xfrm>
            <a:off x="7924800" y="2209800"/>
            <a:ext cx="304800" cy="914400"/>
          </a:xfrm>
          <a:prstGeom prst="rect">
            <a:avLst/>
          </a:prstGeom>
          <a:solidFill>
            <a:srgbClr val="FFFF00"/>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sp>
        <p:nvSpPr>
          <p:cNvPr id="185361" name="Rectangle 18"/>
          <p:cNvSpPr>
            <a:spLocks noChangeArrowheads="1"/>
          </p:cNvSpPr>
          <p:nvPr/>
        </p:nvSpPr>
        <p:spPr bwMode="auto">
          <a:xfrm>
            <a:off x="3505200" y="2514600"/>
            <a:ext cx="381000" cy="609600"/>
          </a:xfrm>
          <a:prstGeom prst="rect">
            <a:avLst/>
          </a:prstGeom>
          <a:solidFill>
            <a:schemeClr val="bg1"/>
          </a:solidFill>
          <a:ln w="9525">
            <a:solidFill>
              <a:schemeClr val="tx1"/>
            </a:solidFill>
            <a:prstDash val="dash"/>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sz="2400" b="1">
              <a:latin typeface="Trebuchet MS" pitchFamily="34" charset="0"/>
            </a:endParaRPr>
          </a:p>
        </p:txBody>
      </p:sp>
      <p:sp>
        <p:nvSpPr>
          <p:cNvPr id="185362" name="Rectangle 19"/>
          <p:cNvSpPr>
            <a:spLocks noChangeArrowheads="1"/>
          </p:cNvSpPr>
          <p:nvPr/>
        </p:nvSpPr>
        <p:spPr bwMode="auto">
          <a:xfrm>
            <a:off x="4648200" y="2514600"/>
            <a:ext cx="304800" cy="609600"/>
          </a:xfrm>
          <a:prstGeom prst="rect">
            <a:avLst/>
          </a:prstGeom>
          <a:solidFill>
            <a:schemeClr val="bg1"/>
          </a:solidFill>
          <a:ln w="9525">
            <a:solidFill>
              <a:schemeClr val="tx1"/>
            </a:solidFill>
            <a:prstDash val="dash"/>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sp>
        <p:nvSpPr>
          <p:cNvPr id="185363" name="Rectangle 20"/>
          <p:cNvSpPr>
            <a:spLocks noChangeArrowheads="1"/>
          </p:cNvSpPr>
          <p:nvPr/>
        </p:nvSpPr>
        <p:spPr bwMode="auto">
          <a:xfrm>
            <a:off x="2667000" y="2362200"/>
            <a:ext cx="609600" cy="762000"/>
          </a:xfrm>
          <a:prstGeom prst="rect">
            <a:avLst/>
          </a:prstGeom>
          <a:solidFill>
            <a:srgbClr val="FFFF00"/>
          </a:solidFill>
          <a:ln w="9525">
            <a:solidFill>
              <a:schemeClr val="tx1"/>
            </a:solidFill>
            <a:prstDash val="dash"/>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sp>
        <p:nvSpPr>
          <p:cNvPr id="185364" name="Rectangle 21"/>
          <p:cNvSpPr>
            <a:spLocks noChangeArrowheads="1"/>
          </p:cNvSpPr>
          <p:nvPr/>
        </p:nvSpPr>
        <p:spPr bwMode="auto">
          <a:xfrm>
            <a:off x="2133600" y="2209800"/>
            <a:ext cx="3124200" cy="152400"/>
          </a:xfrm>
          <a:prstGeom prst="rect">
            <a:avLst/>
          </a:prstGeom>
          <a:solidFill>
            <a:schemeClr val="bg1"/>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sp>
        <p:nvSpPr>
          <p:cNvPr id="185365" name="Text Box 22"/>
          <p:cNvSpPr txBox="1">
            <a:spLocks noChangeArrowheads="1"/>
          </p:cNvSpPr>
          <p:nvPr/>
        </p:nvSpPr>
        <p:spPr bwMode="auto">
          <a:xfrm rot="-24748">
            <a:off x="2019300" y="2590800"/>
            <a:ext cx="7858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r>
              <a:rPr lang="en-US" altLang="en-US" sz="800">
                <a:latin typeface="Trebuchet MS" pitchFamily="34" charset="0"/>
              </a:rPr>
              <a:t>Feasibility</a:t>
            </a:r>
          </a:p>
          <a:p>
            <a:pPr algn="ctr"/>
            <a:r>
              <a:rPr lang="en-US" altLang="en-US" sz="800">
                <a:latin typeface="Trebuchet MS" pitchFamily="34" charset="0"/>
              </a:rPr>
              <a:t>Study</a:t>
            </a:r>
          </a:p>
        </p:txBody>
      </p:sp>
      <p:sp>
        <p:nvSpPr>
          <p:cNvPr id="185366" name="Text Box 23"/>
          <p:cNvSpPr txBox="1">
            <a:spLocks noChangeArrowheads="1"/>
          </p:cNvSpPr>
          <p:nvPr/>
        </p:nvSpPr>
        <p:spPr bwMode="auto">
          <a:xfrm rot="-5400000">
            <a:off x="2386806" y="2642394"/>
            <a:ext cx="83661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r>
              <a:rPr lang="en-US" altLang="en-US" sz="600" b="1">
                <a:latin typeface="Trebuchet MS" pitchFamily="34" charset="0"/>
              </a:rPr>
              <a:t>Partner </a:t>
            </a:r>
          </a:p>
          <a:p>
            <a:pPr algn="ctr"/>
            <a:r>
              <a:rPr lang="en-US" altLang="en-US" sz="600" b="1">
                <a:latin typeface="Trebuchet MS" pitchFamily="34" charset="0"/>
              </a:rPr>
              <a:t>(JVA or JDA)</a:t>
            </a:r>
            <a:endParaRPr lang="en-US" altLang="en-US" sz="800" b="1">
              <a:latin typeface="Trebuchet MS" pitchFamily="34" charset="0"/>
            </a:endParaRPr>
          </a:p>
        </p:txBody>
      </p:sp>
      <p:sp>
        <p:nvSpPr>
          <p:cNvPr id="185367" name="Rectangle 24" descr="Wide upward diagonal"/>
          <p:cNvSpPr>
            <a:spLocks noChangeArrowheads="1"/>
          </p:cNvSpPr>
          <p:nvPr/>
        </p:nvSpPr>
        <p:spPr bwMode="auto">
          <a:xfrm>
            <a:off x="5257800" y="2209800"/>
            <a:ext cx="228600" cy="914400"/>
          </a:xfrm>
          <a:prstGeom prst="rect">
            <a:avLst/>
          </a:prstGeom>
          <a:pattFill prst="wdUpDiag">
            <a:fgClr>
              <a:schemeClr val="tx2"/>
            </a:fgClr>
            <a:bgClr>
              <a:srgbClr val="FFFFFF"/>
            </a:bgClr>
          </a:patt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sz="2400" b="1">
              <a:latin typeface="Trebuchet MS" pitchFamily="34" charset="0"/>
            </a:endParaRPr>
          </a:p>
        </p:txBody>
      </p:sp>
      <p:sp>
        <p:nvSpPr>
          <p:cNvPr id="185368" name="Text Box 25"/>
          <p:cNvSpPr txBox="1">
            <a:spLocks noChangeArrowheads="1"/>
          </p:cNvSpPr>
          <p:nvPr/>
        </p:nvSpPr>
        <p:spPr bwMode="auto">
          <a:xfrm>
            <a:off x="3733800" y="2819400"/>
            <a:ext cx="685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r>
              <a:rPr lang="en-US" altLang="en-US" sz="700" b="1">
                <a:latin typeface="Trebuchet MS" pitchFamily="34" charset="0"/>
              </a:rPr>
              <a:t>Offtake Contract</a:t>
            </a:r>
            <a:endParaRPr lang="en-US" altLang="en-US" sz="700">
              <a:latin typeface="Trebuchet MS" pitchFamily="34" charset="0"/>
            </a:endParaRPr>
          </a:p>
        </p:txBody>
      </p:sp>
      <p:sp>
        <p:nvSpPr>
          <p:cNvPr id="185369" name="Text Box 26"/>
          <p:cNvSpPr txBox="1">
            <a:spLocks noChangeArrowheads="1"/>
          </p:cNvSpPr>
          <p:nvPr/>
        </p:nvSpPr>
        <p:spPr bwMode="auto">
          <a:xfrm>
            <a:off x="4191000" y="2819400"/>
            <a:ext cx="609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r>
              <a:rPr lang="en-US" altLang="en-US" sz="700">
                <a:latin typeface="Trebuchet MS" pitchFamily="34" charset="0"/>
              </a:rPr>
              <a:t>Fuel Supply</a:t>
            </a:r>
          </a:p>
        </p:txBody>
      </p:sp>
      <p:sp>
        <p:nvSpPr>
          <p:cNvPr id="185370" name="Text Box 27"/>
          <p:cNvSpPr txBox="1">
            <a:spLocks noChangeArrowheads="1"/>
          </p:cNvSpPr>
          <p:nvPr/>
        </p:nvSpPr>
        <p:spPr bwMode="auto">
          <a:xfrm rot="-5400000">
            <a:off x="2652713" y="2600325"/>
            <a:ext cx="9080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r>
              <a:rPr lang="en-US" altLang="en-US" sz="600" b="1">
                <a:latin typeface="Trebuchet MS" pitchFamily="34" charset="0"/>
              </a:rPr>
              <a:t>Form </a:t>
            </a:r>
          </a:p>
          <a:p>
            <a:pPr algn="ctr"/>
            <a:r>
              <a:rPr lang="en-US" altLang="en-US" sz="600" b="1">
                <a:latin typeface="Trebuchet MS" pitchFamily="34" charset="0"/>
              </a:rPr>
              <a:t>Project Co.</a:t>
            </a:r>
            <a:endParaRPr lang="en-US" altLang="en-US" sz="800">
              <a:latin typeface="Trebuchet MS" pitchFamily="34" charset="0"/>
            </a:endParaRPr>
          </a:p>
        </p:txBody>
      </p:sp>
      <p:sp>
        <p:nvSpPr>
          <p:cNvPr id="185371" name="Rectangle 28"/>
          <p:cNvSpPr>
            <a:spLocks noChangeArrowheads="1"/>
          </p:cNvSpPr>
          <p:nvPr/>
        </p:nvSpPr>
        <p:spPr bwMode="auto">
          <a:xfrm>
            <a:off x="5486400" y="2362200"/>
            <a:ext cx="2438400" cy="304800"/>
          </a:xfrm>
          <a:prstGeom prst="rect">
            <a:avLst/>
          </a:prstGeom>
          <a:solidFill>
            <a:srgbClr val="FFFF00"/>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r>
              <a:rPr lang="en-US" altLang="en-US" b="1">
                <a:latin typeface="Trebuchet MS" pitchFamily="34" charset="0"/>
              </a:rPr>
              <a:t>Financing Negotiations</a:t>
            </a:r>
          </a:p>
        </p:txBody>
      </p:sp>
      <p:sp>
        <p:nvSpPr>
          <p:cNvPr id="185372" name="Rectangle 29"/>
          <p:cNvSpPr>
            <a:spLocks noChangeArrowheads="1"/>
          </p:cNvSpPr>
          <p:nvPr/>
        </p:nvSpPr>
        <p:spPr bwMode="auto">
          <a:xfrm>
            <a:off x="3124200" y="2209800"/>
            <a:ext cx="10668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r>
              <a:rPr lang="en-US" altLang="en-US" sz="900" b="1">
                <a:latin typeface="Trebuchet MS" pitchFamily="34" charset="0"/>
              </a:rPr>
              <a:t>Development Stage</a:t>
            </a:r>
          </a:p>
        </p:txBody>
      </p:sp>
      <p:sp>
        <p:nvSpPr>
          <p:cNvPr id="185373" name="Text Box 30"/>
          <p:cNvSpPr txBox="1">
            <a:spLocks noChangeArrowheads="1"/>
          </p:cNvSpPr>
          <p:nvPr/>
        </p:nvSpPr>
        <p:spPr bwMode="auto">
          <a:xfrm>
            <a:off x="7772400" y="2209800"/>
            <a:ext cx="5334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r>
              <a:rPr lang="en-US" altLang="en-US" sz="900" b="1">
                <a:latin typeface="Trebuchet MS" pitchFamily="34" charset="0"/>
              </a:rPr>
              <a:t>C</a:t>
            </a:r>
          </a:p>
          <a:p>
            <a:pPr algn="ctr"/>
            <a:r>
              <a:rPr lang="en-US" altLang="en-US" sz="900" b="1">
                <a:latin typeface="Trebuchet MS" pitchFamily="34" charset="0"/>
              </a:rPr>
              <a:t>L</a:t>
            </a:r>
          </a:p>
          <a:p>
            <a:pPr algn="ctr"/>
            <a:r>
              <a:rPr lang="en-US" altLang="en-US" sz="900" b="1">
                <a:latin typeface="Trebuchet MS" pitchFamily="34" charset="0"/>
              </a:rPr>
              <a:t>O</a:t>
            </a:r>
          </a:p>
          <a:p>
            <a:pPr algn="ctr"/>
            <a:r>
              <a:rPr lang="en-US" altLang="en-US" sz="900" b="1">
                <a:latin typeface="Trebuchet MS" pitchFamily="34" charset="0"/>
              </a:rPr>
              <a:t>S</a:t>
            </a:r>
          </a:p>
          <a:p>
            <a:pPr algn="ctr"/>
            <a:r>
              <a:rPr lang="en-US" altLang="en-US" sz="900" b="1">
                <a:latin typeface="Trebuchet MS" pitchFamily="34" charset="0"/>
              </a:rPr>
              <a:t>E</a:t>
            </a:r>
          </a:p>
          <a:p>
            <a:pPr algn="ctr"/>
            <a:endParaRPr lang="en-US" altLang="en-US" sz="800">
              <a:latin typeface="Trebuchet MS" pitchFamily="34" charset="0"/>
            </a:endParaRPr>
          </a:p>
        </p:txBody>
      </p:sp>
      <p:sp>
        <p:nvSpPr>
          <p:cNvPr id="185374" name="Line 31"/>
          <p:cNvSpPr>
            <a:spLocks noChangeShapeType="1"/>
          </p:cNvSpPr>
          <p:nvPr/>
        </p:nvSpPr>
        <p:spPr bwMode="auto">
          <a:xfrm>
            <a:off x="1676400" y="5029200"/>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5375" name="Rectangle 32"/>
          <p:cNvSpPr>
            <a:spLocks noChangeArrowheads="1"/>
          </p:cNvSpPr>
          <p:nvPr/>
        </p:nvSpPr>
        <p:spPr bwMode="auto">
          <a:xfrm>
            <a:off x="304800" y="5105400"/>
            <a:ext cx="13716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r>
              <a:rPr lang="en-US" altLang="en-US" sz="800" b="1">
                <a:latin typeface="Trebuchet MS" pitchFamily="34" charset="0"/>
              </a:rPr>
              <a:t>“Pre-Development” Costs</a:t>
            </a:r>
            <a:endParaRPr lang="en-US" altLang="en-US" sz="2400" b="1">
              <a:latin typeface="Trebuchet MS" pitchFamily="34" charset="0"/>
            </a:endParaRPr>
          </a:p>
        </p:txBody>
      </p:sp>
      <p:sp>
        <p:nvSpPr>
          <p:cNvPr id="185376" name="Rectangle 33"/>
          <p:cNvSpPr>
            <a:spLocks noChangeArrowheads="1"/>
          </p:cNvSpPr>
          <p:nvPr/>
        </p:nvSpPr>
        <p:spPr bwMode="auto">
          <a:xfrm>
            <a:off x="2971800" y="5105400"/>
            <a:ext cx="13716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r>
              <a:rPr lang="en-US" altLang="en-US" sz="800" b="1">
                <a:latin typeface="Trebuchet MS" pitchFamily="34" charset="0"/>
              </a:rPr>
              <a:t>Phase I Development  Costs &amp; Expenses</a:t>
            </a:r>
            <a:endParaRPr lang="en-US" altLang="en-US" sz="2400" b="1">
              <a:latin typeface="Trebuchet MS" pitchFamily="34" charset="0"/>
            </a:endParaRPr>
          </a:p>
        </p:txBody>
      </p:sp>
      <p:sp>
        <p:nvSpPr>
          <p:cNvPr id="185377" name="Rectangle 34"/>
          <p:cNvSpPr>
            <a:spLocks noChangeArrowheads="1"/>
          </p:cNvSpPr>
          <p:nvPr/>
        </p:nvSpPr>
        <p:spPr bwMode="auto">
          <a:xfrm>
            <a:off x="6400800" y="5105400"/>
            <a:ext cx="8382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r>
              <a:rPr lang="en-US" altLang="en-US" sz="800" b="1">
                <a:latin typeface="Trebuchet MS" pitchFamily="34" charset="0"/>
              </a:rPr>
              <a:t>Phase II Development  Costs &amp; Expenses</a:t>
            </a:r>
          </a:p>
        </p:txBody>
      </p:sp>
      <p:sp>
        <p:nvSpPr>
          <p:cNvPr id="185378" name="Text Box 35"/>
          <p:cNvSpPr txBox="1">
            <a:spLocks noChangeArrowheads="1"/>
          </p:cNvSpPr>
          <p:nvPr/>
        </p:nvSpPr>
        <p:spPr bwMode="auto">
          <a:xfrm>
            <a:off x="4572000" y="2819400"/>
            <a:ext cx="533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eaLnBrk="1" hangingPunct="1"/>
            <a:r>
              <a:rPr lang="en-US" altLang="en-US" sz="700">
                <a:latin typeface="Trebuchet MS" pitchFamily="34" charset="0"/>
              </a:rPr>
              <a:t> EPC</a:t>
            </a:r>
          </a:p>
          <a:p>
            <a:pPr eaLnBrk="1" hangingPunct="1"/>
            <a:r>
              <a:rPr lang="en-US" altLang="en-US" sz="700">
                <a:latin typeface="Trebuchet MS" pitchFamily="34" charset="0"/>
              </a:rPr>
              <a:t> O&amp;M</a:t>
            </a:r>
          </a:p>
        </p:txBody>
      </p:sp>
      <p:sp>
        <p:nvSpPr>
          <p:cNvPr id="185379" name="Line 36"/>
          <p:cNvSpPr>
            <a:spLocks noChangeShapeType="1"/>
          </p:cNvSpPr>
          <p:nvPr/>
        </p:nvSpPr>
        <p:spPr bwMode="auto">
          <a:xfrm>
            <a:off x="2362200" y="3124200"/>
            <a:ext cx="1676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5380" name="Rectangle 37"/>
          <p:cNvSpPr>
            <a:spLocks noChangeArrowheads="1"/>
          </p:cNvSpPr>
          <p:nvPr/>
        </p:nvSpPr>
        <p:spPr bwMode="auto">
          <a:xfrm>
            <a:off x="3276600" y="2362200"/>
            <a:ext cx="1981200" cy="1524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sp>
        <p:nvSpPr>
          <p:cNvPr id="185381" name="Text Box 38"/>
          <p:cNvSpPr txBox="1">
            <a:spLocks noChangeArrowheads="1"/>
          </p:cNvSpPr>
          <p:nvPr/>
        </p:nvSpPr>
        <p:spPr bwMode="auto">
          <a:xfrm>
            <a:off x="3429000" y="2743200"/>
            <a:ext cx="5334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r>
              <a:rPr lang="en-US" altLang="en-US" sz="600">
                <a:latin typeface="Trebuchet MS" pitchFamily="34" charset="0"/>
              </a:rPr>
              <a:t>Site &amp; Gov’t Approval</a:t>
            </a:r>
          </a:p>
        </p:txBody>
      </p:sp>
      <p:sp>
        <p:nvSpPr>
          <p:cNvPr id="185382" name="Rectangle 39"/>
          <p:cNvSpPr>
            <a:spLocks noChangeArrowheads="1"/>
          </p:cNvSpPr>
          <p:nvPr/>
        </p:nvSpPr>
        <p:spPr bwMode="auto">
          <a:xfrm>
            <a:off x="3810000" y="2362200"/>
            <a:ext cx="8382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r>
              <a:rPr lang="en-US" altLang="en-US" sz="900" b="1">
                <a:latin typeface="Trebuchet MS" pitchFamily="34" charset="0"/>
              </a:rPr>
              <a:t>Negotiations</a:t>
            </a:r>
          </a:p>
        </p:txBody>
      </p:sp>
      <p:sp>
        <p:nvSpPr>
          <p:cNvPr id="185383" name="Rectangle 40"/>
          <p:cNvSpPr>
            <a:spLocks noChangeArrowheads="1"/>
          </p:cNvSpPr>
          <p:nvPr/>
        </p:nvSpPr>
        <p:spPr bwMode="auto">
          <a:xfrm>
            <a:off x="4953000" y="3352800"/>
            <a:ext cx="3505200" cy="304800"/>
          </a:xfrm>
          <a:prstGeom prst="rect">
            <a:avLst/>
          </a:prstGeom>
          <a:solidFill>
            <a:schemeClr val="bg1"/>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sp>
        <p:nvSpPr>
          <p:cNvPr id="185384" name="Rectangle 41"/>
          <p:cNvSpPr>
            <a:spLocks noChangeArrowheads="1"/>
          </p:cNvSpPr>
          <p:nvPr/>
        </p:nvSpPr>
        <p:spPr bwMode="auto">
          <a:xfrm>
            <a:off x="5715000" y="3352800"/>
            <a:ext cx="2057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r>
              <a:rPr lang="en-US" altLang="en-US" b="1">
                <a:latin typeface="Trebuchet MS" pitchFamily="34" charset="0"/>
              </a:rPr>
              <a:t>Design, Engineering &amp; Procurement</a:t>
            </a:r>
            <a:endParaRPr lang="en-US" altLang="en-US" sz="600" b="1">
              <a:latin typeface="Trebuchet MS" pitchFamily="34" charset="0"/>
            </a:endParaRPr>
          </a:p>
        </p:txBody>
      </p:sp>
      <p:sp>
        <p:nvSpPr>
          <p:cNvPr id="185385" name="Line 42"/>
          <p:cNvSpPr>
            <a:spLocks noChangeShapeType="1"/>
          </p:cNvSpPr>
          <p:nvPr/>
        </p:nvSpPr>
        <p:spPr bwMode="auto">
          <a:xfrm>
            <a:off x="2819400" y="3124200"/>
            <a:ext cx="0" cy="1905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85386" name="Line 43"/>
          <p:cNvSpPr>
            <a:spLocks noChangeShapeType="1"/>
          </p:cNvSpPr>
          <p:nvPr/>
        </p:nvSpPr>
        <p:spPr bwMode="auto">
          <a:xfrm>
            <a:off x="1676400" y="2971800"/>
            <a:ext cx="0" cy="2057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85387" name="Line 44"/>
          <p:cNvSpPr>
            <a:spLocks noChangeShapeType="1"/>
          </p:cNvSpPr>
          <p:nvPr/>
        </p:nvSpPr>
        <p:spPr bwMode="auto">
          <a:xfrm>
            <a:off x="485775" y="3124200"/>
            <a:ext cx="0" cy="1905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85388" name="Line 45"/>
          <p:cNvSpPr>
            <a:spLocks noChangeShapeType="1"/>
          </p:cNvSpPr>
          <p:nvPr/>
        </p:nvSpPr>
        <p:spPr bwMode="auto">
          <a:xfrm>
            <a:off x="2133600" y="1676400"/>
            <a:ext cx="1588" cy="457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5389" name="Line 46"/>
          <p:cNvSpPr>
            <a:spLocks noChangeShapeType="1"/>
          </p:cNvSpPr>
          <p:nvPr/>
        </p:nvSpPr>
        <p:spPr bwMode="auto">
          <a:xfrm>
            <a:off x="5334000" y="1905000"/>
            <a:ext cx="1588"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5390" name="Line 47"/>
          <p:cNvSpPr>
            <a:spLocks noChangeShapeType="1"/>
          </p:cNvSpPr>
          <p:nvPr/>
        </p:nvSpPr>
        <p:spPr bwMode="auto">
          <a:xfrm>
            <a:off x="8229600" y="1676400"/>
            <a:ext cx="1588" cy="457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5391" name="Line 48"/>
          <p:cNvSpPr>
            <a:spLocks noChangeShapeType="1"/>
          </p:cNvSpPr>
          <p:nvPr/>
        </p:nvSpPr>
        <p:spPr bwMode="auto">
          <a:xfrm>
            <a:off x="7239000" y="1981200"/>
            <a:ext cx="990600" cy="1588"/>
          </a:xfrm>
          <a:prstGeom prst="line">
            <a:avLst/>
          </a:prstGeom>
          <a:noFill/>
          <a:ln w="95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85392" name="Line 49"/>
          <p:cNvSpPr>
            <a:spLocks noChangeShapeType="1"/>
          </p:cNvSpPr>
          <p:nvPr/>
        </p:nvSpPr>
        <p:spPr bwMode="auto">
          <a:xfrm flipH="1">
            <a:off x="5334000" y="1981200"/>
            <a:ext cx="1143000" cy="0"/>
          </a:xfrm>
          <a:prstGeom prst="line">
            <a:avLst/>
          </a:prstGeom>
          <a:noFill/>
          <a:ln w="95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85393" name="Text Box 50"/>
          <p:cNvSpPr txBox="1">
            <a:spLocks noChangeArrowheads="1"/>
          </p:cNvSpPr>
          <p:nvPr/>
        </p:nvSpPr>
        <p:spPr bwMode="auto">
          <a:xfrm>
            <a:off x="6553200" y="1828800"/>
            <a:ext cx="6858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r>
              <a:rPr lang="en-US" altLang="en-US" sz="1000" b="1">
                <a:latin typeface="Trebuchet MS" pitchFamily="34" charset="0"/>
              </a:rPr>
              <a:t>1 YR</a:t>
            </a:r>
          </a:p>
        </p:txBody>
      </p:sp>
      <p:sp>
        <p:nvSpPr>
          <p:cNvPr id="185394" name="Line 51"/>
          <p:cNvSpPr>
            <a:spLocks noChangeShapeType="1"/>
          </p:cNvSpPr>
          <p:nvPr/>
        </p:nvSpPr>
        <p:spPr bwMode="auto">
          <a:xfrm flipH="1">
            <a:off x="2133600" y="1828800"/>
            <a:ext cx="6096000" cy="1588"/>
          </a:xfrm>
          <a:prstGeom prst="line">
            <a:avLst/>
          </a:prstGeom>
          <a:noFill/>
          <a:ln w="9525">
            <a:solidFill>
              <a:srgbClr val="0000FF"/>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85395" name="Text Box 52"/>
          <p:cNvSpPr txBox="1">
            <a:spLocks noChangeArrowheads="1"/>
          </p:cNvSpPr>
          <p:nvPr/>
        </p:nvSpPr>
        <p:spPr bwMode="auto">
          <a:xfrm>
            <a:off x="4419600" y="1676400"/>
            <a:ext cx="762000" cy="2444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r>
              <a:rPr lang="en-US" altLang="en-US" sz="1000" b="1">
                <a:latin typeface="Trebuchet MS" pitchFamily="34" charset="0"/>
              </a:rPr>
              <a:t>2-3 YRS.</a:t>
            </a:r>
          </a:p>
        </p:txBody>
      </p:sp>
      <p:sp>
        <p:nvSpPr>
          <p:cNvPr id="185396" name="Line 53"/>
          <p:cNvSpPr>
            <a:spLocks noChangeShapeType="1"/>
          </p:cNvSpPr>
          <p:nvPr/>
        </p:nvSpPr>
        <p:spPr bwMode="auto">
          <a:xfrm>
            <a:off x="923925" y="2743200"/>
            <a:ext cx="381000" cy="0"/>
          </a:xfrm>
          <a:prstGeom prst="line">
            <a:avLst/>
          </a:prstGeom>
          <a:noFill/>
          <a:ln w="95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85397" name="Line 54"/>
          <p:cNvSpPr>
            <a:spLocks noChangeShapeType="1"/>
          </p:cNvSpPr>
          <p:nvPr/>
        </p:nvSpPr>
        <p:spPr bwMode="auto">
          <a:xfrm>
            <a:off x="1981200" y="2743200"/>
            <a:ext cx="152400" cy="0"/>
          </a:xfrm>
          <a:prstGeom prst="line">
            <a:avLst/>
          </a:prstGeom>
          <a:noFill/>
          <a:ln w="95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85398" name="Line 55"/>
          <p:cNvSpPr>
            <a:spLocks noChangeShapeType="1"/>
          </p:cNvSpPr>
          <p:nvPr/>
        </p:nvSpPr>
        <p:spPr bwMode="auto">
          <a:xfrm>
            <a:off x="1676400" y="2438400"/>
            <a:ext cx="0" cy="152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5399" name="Line 56"/>
          <p:cNvSpPr>
            <a:spLocks noChangeShapeType="1"/>
          </p:cNvSpPr>
          <p:nvPr/>
        </p:nvSpPr>
        <p:spPr bwMode="auto">
          <a:xfrm>
            <a:off x="4648200" y="3505200"/>
            <a:ext cx="304800" cy="0"/>
          </a:xfrm>
          <a:prstGeom prst="line">
            <a:avLst/>
          </a:prstGeom>
          <a:noFill/>
          <a:ln w="95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85400" name="Line 57"/>
          <p:cNvSpPr>
            <a:spLocks noChangeShapeType="1"/>
          </p:cNvSpPr>
          <p:nvPr/>
        </p:nvSpPr>
        <p:spPr bwMode="auto">
          <a:xfrm>
            <a:off x="4648200" y="3124200"/>
            <a:ext cx="0" cy="381000"/>
          </a:xfrm>
          <a:prstGeom prst="line">
            <a:avLst/>
          </a:prstGeom>
          <a:noFill/>
          <a:ln w="9525">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5401" name="Line 58"/>
          <p:cNvSpPr>
            <a:spLocks noChangeShapeType="1"/>
          </p:cNvSpPr>
          <p:nvPr/>
        </p:nvSpPr>
        <p:spPr bwMode="auto">
          <a:xfrm>
            <a:off x="2971800" y="2362200"/>
            <a:ext cx="0" cy="7620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5402" name="Rectangle 59"/>
          <p:cNvSpPr>
            <a:spLocks noChangeArrowheads="1"/>
          </p:cNvSpPr>
          <p:nvPr/>
        </p:nvSpPr>
        <p:spPr bwMode="auto">
          <a:xfrm>
            <a:off x="3581400" y="2514600"/>
            <a:ext cx="1676400" cy="152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sp>
        <p:nvSpPr>
          <p:cNvPr id="185403" name="Rectangle 60"/>
          <p:cNvSpPr>
            <a:spLocks noChangeArrowheads="1"/>
          </p:cNvSpPr>
          <p:nvPr/>
        </p:nvSpPr>
        <p:spPr bwMode="auto">
          <a:xfrm>
            <a:off x="3733800" y="2514600"/>
            <a:ext cx="8382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r>
              <a:rPr lang="en-US" altLang="en-US" sz="900" b="1">
                <a:latin typeface="Trebuchet MS" pitchFamily="34" charset="0"/>
              </a:rPr>
              <a:t>Project  Contracts</a:t>
            </a:r>
            <a:endParaRPr lang="en-US" altLang="en-US" sz="600" b="1">
              <a:latin typeface="Trebuchet MS" pitchFamily="34" charset="0"/>
            </a:endParaRPr>
          </a:p>
        </p:txBody>
      </p:sp>
      <p:sp>
        <p:nvSpPr>
          <p:cNvPr id="185404" name="Rectangle 61"/>
          <p:cNvSpPr>
            <a:spLocks noChangeArrowheads="1"/>
          </p:cNvSpPr>
          <p:nvPr/>
        </p:nvSpPr>
        <p:spPr bwMode="auto">
          <a:xfrm>
            <a:off x="3276600" y="2514600"/>
            <a:ext cx="76200" cy="152400"/>
          </a:xfrm>
          <a:prstGeom prst="rect">
            <a:avLst/>
          </a:prstGeom>
          <a:solidFill>
            <a:schemeClr val="bg1"/>
          </a:solidFill>
          <a:ln w="9525">
            <a:solidFill>
              <a:schemeClr val="bg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sp>
        <p:nvSpPr>
          <p:cNvPr id="185405" name="Line 62"/>
          <p:cNvSpPr>
            <a:spLocks noChangeShapeType="1"/>
          </p:cNvSpPr>
          <p:nvPr/>
        </p:nvSpPr>
        <p:spPr bwMode="auto">
          <a:xfrm flipH="1">
            <a:off x="3276600" y="25146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5406" name="Rectangle 63" descr="Wide upward diagonal"/>
          <p:cNvSpPr>
            <a:spLocks noChangeArrowheads="1"/>
          </p:cNvSpPr>
          <p:nvPr/>
        </p:nvSpPr>
        <p:spPr bwMode="auto">
          <a:xfrm>
            <a:off x="5257800" y="5029200"/>
            <a:ext cx="228600" cy="304800"/>
          </a:xfrm>
          <a:prstGeom prst="rect">
            <a:avLst/>
          </a:prstGeom>
          <a:pattFill prst="wdUpDiag">
            <a:fgClr>
              <a:schemeClr val="tx2"/>
            </a:fgClr>
            <a:bgClr>
              <a:srgbClr val="FF3300"/>
            </a:bgClr>
          </a:patt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sz="2400" b="1">
              <a:latin typeface="Trebuchet MS" pitchFamily="34" charset="0"/>
            </a:endParaRPr>
          </a:p>
        </p:txBody>
      </p:sp>
      <p:sp>
        <p:nvSpPr>
          <p:cNvPr id="185407" name="Line 64"/>
          <p:cNvSpPr>
            <a:spLocks noChangeShapeType="1"/>
          </p:cNvSpPr>
          <p:nvPr/>
        </p:nvSpPr>
        <p:spPr bwMode="auto">
          <a:xfrm flipV="1">
            <a:off x="3276600" y="2514600"/>
            <a:ext cx="0" cy="152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5408" name="Line 65"/>
          <p:cNvSpPr>
            <a:spLocks noChangeShapeType="1"/>
          </p:cNvSpPr>
          <p:nvPr/>
        </p:nvSpPr>
        <p:spPr bwMode="auto">
          <a:xfrm>
            <a:off x="3505200" y="2514600"/>
            <a:ext cx="1752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5409" name="Line 66"/>
          <p:cNvSpPr>
            <a:spLocks noChangeShapeType="1"/>
          </p:cNvSpPr>
          <p:nvPr/>
        </p:nvSpPr>
        <p:spPr bwMode="auto">
          <a:xfrm>
            <a:off x="3505200" y="2667000"/>
            <a:ext cx="1752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5410" name="Text Box 67"/>
          <p:cNvSpPr txBox="1">
            <a:spLocks noChangeArrowheads="1"/>
          </p:cNvSpPr>
          <p:nvPr/>
        </p:nvSpPr>
        <p:spPr bwMode="auto">
          <a:xfrm>
            <a:off x="4876800" y="2830513"/>
            <a:ext cx="3778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eaLnBrk="1" hangingPunct="1"/>
            <a:r>
              <a:rPr lang="en-US" altLang="en-US" sz="600">
                <a:latin typeface="Trebuchet MS" pitchFamily="34" charset="0"/>
              </a:rPr>
              <a:t>Other</a:t>
            </a:r>
          </a:p>
        </p:txBody>
      </p:sp>
      <p:sp>
        <p:nvSpPr>
          <p:cNvPr id="185411" name="Rectangle 68"/>
          <p:cNvSpPr>
            <a:spLocks noChangeArrowheads="1"/>
          </p:cNvSpPr>
          <p:nvPr/>
        </p:nvSpPr>
        <p:spPr bwMode="auto">
          <a:xfrm>
            <a:off x="5486400" y="2667000"/>
            <a:ext cx="2438400" cy="228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r>
              <a:rPr lang="en-US" altLang="en-US" sz="900" b="1">
                <a:latin typeface="Trebuchet MS" pitchFamily="34" charset="0"/>
              </a:rPr>
              <a:t>Further Engineering</a:t>
            </a:r>
          </a:p>
        </p:txBody>
      </p:sp>
      <p:sp>
        <p:nvSpPr>
          <p:cNvPr id="185412" name="Rectangle 69"/>
          <p:cNvSpPr>
            <a:spLocks noChangeArrowheads="1"/>
          </p:cNvSpPr>
          <p:nvPr/>
        </p:nvSpPr>
        <p:spPr bwMode="auto">
          <a:xfrm>
            <a:off x="5495925" y="2895600"/>
            <a:ext cx="2438400" cy="228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r>
              <a:rPr lang="en-US" altLang="en-US" sz="900" b="1">
                <a:latin typeface="Trebuchet MS" pitchFamily="34" charset="0"/>
              </a:rPr>
              <a:t>Finalizing EPC and Commercial Contracts</a:t>
            </a:r>
          </a:p>
        </p:txBody>
      </p:sp>
      <p:sp>
        <p:nvSpPr>
          <p:cNvPr id="185413" name="Rectangle 70"/>
          <p:cNvSpPr>
            <a:spLocks noGrp="1" noChangeArrowheads="1"/>
          </p:cNvSpPr>
          <p:nvPr>
            <p:ph type="title"/>
          </p:nvPr>
        </p:nvSpPr>
        <p:spPr/>
        <p:txBody>
          <a:bodyPr/>
          <a:lstStyle/>
          <a:p>
            <a:r>
              <a:rPr lang="en-US" altLang="en-US" smtClean="0"/>
              <a:t>Items that  Must be Completed Before Financial Close (Conditions Precedent)</a:t>
            </a:r>
          </a:p>
        </p:txBody>
      </p:sp>
      <p:sp>
        <p:nvSpPr>
          <p:cNvPr id="70" name="TextBox 69"/>
          <p:cNvSpPr txBox="1"/>
          <p:nvPr/>
        </p:nvSpPr>
        <p:spPr>
          <a:xfrm>
            <a:off x="4572000" y="3810000"/>
            <a:ext cx="3581400" cy="923925"/>
          </a:xfrm>
          <a:prstGeom prst="rect">
            <a:avLst/>
          </a:prstGeom>
          <a:solidFill>
            <a:schemeClr val="accent1">
              <a:lumMod val="20000"/>
              <a:lumOff val="80000"/>
            </a:schemeClr>
          </a:solidFill>
        </p:spPr>
        <p:txBody>
          <a:bodyPr>
            <a:spAutoFit/>
          </a:bodyPr>
          <a:lstStyle/>
          <a:p>
            <a:pPr eaLnBrk="0" hangingPunct="0">
              <a:defRPr/>
            </a:pPr>
            <a:r>
              <a:rPr lang="en-US" sz="1800" dirty="0">
                <a:cs typeface="+mn-cs"/>
              </a:rPr>
              <a:t>When all conditions precedent have been fulfilled, this is the financial close</a:t>
            </a:r>
          </a:p>
        </p:txBody>
      </p:sp>
    </p:spTree>
  </p:cSld>
  <p:clrMapOvr>
    <a:masterClrMapping/>
  </p:clrMapOvr>
  <p:transition>
    <p:zoom/>
  </p:transition>
  <p:timing>
    <p:tnLst>
      <p:par>
        <p:cTn id="1" dur="indefinite" restart="never" nodeType="tmRoot"/>
      </p:par>
    </p:tnLst>
  </p:timing>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Title 1"/>
          <p:cNvSpPr>
            <a:spLocks noGrp="1"/>
          </p:cNvSpPr>
          <p:nvPr>
            <p:ph type="title"/>
          </p:nvPr>
        </p:nvSpPr>
        <p:spPr/>
        <p:txBody>
          <a:bodyPr/>
          <a:lstStyle/>
          <a:p>
            <a:r>
              <a:rPr lang="en-US" altLang="en-US" smtClean="0"/>
              <a:t>Importance of Commercial Operation Date</a:t>
            </a:r>
          </a:p>
        </p:txBody>
      </p:sp>
      <p:sp>
        <p:nvSpPr>
          <p:cNvPr id="186371" name="Content Placeholder 2"/>
          <p:cNvSpPr>
            <a:spLocks noGrp="1"/>
          </p:cNvSpPr>
          <p:nvPr>
            <p:ph idx="1"/>
          </p:nvPr>
        </p:nvSpPr>
        <p:spPr/>
        <p:txBody>
          <a:bodyPr/>
          <a:lstStyle/>
          <a:p>
            <a:r>
              <a:rPr lang="en-US" altLang="en-US" smtClean="0"/>
              <a:t>The plant may be necessary to meet high loads in a particular season</a:t>
            </a:r>
          </a:p>
          <a:p>
            <a:r>
              <a:rPr lang="en-US" altLang="en-US" smtClean="0"/>
              <a:t>Costs of delay to off-taker</a:t>
            </a:r>
          </a:p>
          <a:p>
            <a:pPr lvl="1"/>
            <a:r>
              <a:rPr lang="en-US" altLang="en-US" smtClean="0"/>
              <a:t>Higher costs of running old plants</a:t>
            </a:r>
          </a:p>
          <a:p>
            <a:pPr lvl="1"/>
            <a:r>
              <a:rPr lang="en-US" altLang="en-US" smtClean="0"/>
              <a:t>Costs from not being able to meet load</a:t>
            </a:r>
          </a:p>
          <a:p>
            <a:pPr lvl="1"/>
            <a:r>
              <a:rPr lang="en-US" altLang="en-US" smtClean="0"/>
              <a:t>Changed maintenance schedules</a:t>
            </a:r>
          </a:p>
          <a:p>
            <a:r>
              <a:rPr lang="en-US" altLang="en-US" smtClean="0"/>
              <a:t>“Commercial Operation Date” means the date on which the Department accepts the Seller's certification that all the requirements of commercial operation of the Facility have been achieved.  Such acceptance shall occur within ten Business Days of the Off-taker's receipt of a complete Performance Test Report. The determination as to whether a Performance Test Report will be deemed “complete” shall be within the Off-taker’s sole discretion.</a:t>
            </a:r>
          </a:p>
        </p:txBody>
      </p:sp>
    </p:spTree>
  </p:cSld>
  <p:clrMapOvr>
    <a:masterClrMapping/>
  </p:clrMapOvr>
  <p:transition>
    <p:zoom/>
  </p:transition>
  <p:timing>
    <p:tnLst>
      <p:par>
        <p:cTn id="1" dur="indefinite" restart="never" nodeType="tmRoot"/>
      </p:par>
    </p:tnLst>
  </p:timing>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ChangeArrowheads="1"/>
          </p:cNvSpPr>
          <p:nvPr>
            <p:ph type="title"/>
          </p:nvPr>
        </p:nvSpPr>
        <p:spPr/>
        <p:txBody>
          <a:bodyPr/>
          <a:lstStyle/>
          <a:p>
            <a:r>
              <a:rPr lang="en-US" altLang="en-US" smtClean="0"/>
              <a:t>Importance of the Completion Test</a:t>
            </a:r>
          </a:p>
        </p:txBody>
      </p:sp>
      <p:sp>
        <p:nvSpPr>
          <p:cNvPr id="187395" name="Rectangle 3"/>
          <p:cNvSpPr>
            <a:spLocks noGrp="1" noChangeArrowheads="1"/>
          </p:cNvSpPr>
          <p:nvPr>
            <p:ph type="body" idx="1"/>
          </p:nvPr>
        </p:nvSpPr>
        <p:spPr/>
        <p:txBody>
          <a:bodyPr/>
          <a:lstStyle/>
          <a:p>
            <a:r>
              <a:rPr lang="en-US" altLang="en-US" smtClean="0"/>
              <a:t>Project risks are fundamentally different in the pre- and post-completion phase.</a:t>
            </a:r>
          </a:p>
          <a:p>
            <a:pPr lvl="1"/>
            <a:r>
              <a:rPr lang="en-US" altLang="en-US" smtClean="0"/>
              <a:t>Investors bear the risks before project completion (the loan has recourse)</a:t>
            </a:r>
          </a:p>
          <a:p>
            <a:pPr lvl="1"/>
            <a:r>
              <a:rPr lang="en-US" altLang="en-US" smtClean="0"/>
              <a:t>Credit exposure occurs when the project is up and running – revenues, operating costs and quantity produced must be evaluated.</a:t>
            </a:r>
          </a:p>
          <a:p>
            <a:r>
              <a:rPr lang="en-US" altLang="en-US" smtClean="0"/>
              <a:t>The completion test is part of many contracts including the construction contract, the loan agreement and the purchase contract.</a:t>
            </a:r>
          </a:p>
        </p:txBody>
      </p:sp>
    </p:spTree>
  </p:cSld>
  <p:clrMapOvr>
    <a:masterClrMapping/>
  </p:clrMapOvr>
  <p:transition>
    <p:zoom/>
  </p:transition>
  <p:timing>
    <p:tnLst>
      <p:par>
        <p:cTn id="1" dur="indefinite" restart="never" nodeType="tmRoot"/>
      </p:par>
    </p:tnLst>
  </p:timing>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ChangeArrowheads="1"/>
          </p:cNvSpPr>
          <p:nvPr>
            <p:ph type="title"/>
          </p:nvPr>
        </p:nvSpPr>
        <p:spPr/>
        <p:txBody>
          <a:bodyPr/>
          <a:lstStyle/>
          <a:p>
            <a:r>
              <a:rPr lang="en-US" altLang="en-US" smtClean="0"/>
              <a:t>Project Finance Dates – Completion Test</a:t>
            </a:r>
          </a:p>
        </p:txBody>
      </p:sp>
      <p:sp>
        <p:nvSpPr>
          <p:cNvPr id="188419" name="Rectangle 3"/>
          <p:cNvSpPr>
            <a:spLocks noGrp="1" noChangeArrowheads="1"/>
          </p:cNvSpPr>
          <p:nvPr>
            <p:ph type="body" idx="1"/>
          </p:nvPr>
        </p:nvSpPr>
        <p:spPr/>
        <p:txBody>
          <a:bodyPr/>
          <a:lstStyle/>
          <a:p>
            <a:r>
              <a:rPr lang="en-US" altLang="en-US" smtClean="0"/>
              <a:t>Once the construction phase is completed, the project enters its operational phase overseen by the project operator. The Operator is responsible for day to day running and maintaining of the project over the life of the concession. If the concession is to be handed back to a public authority at the end of the concession, a specified standard of maintenance will have been agreed at the start of the project. </a:t>
            </a:r>
          </a:p>
          <a:p>
            <a:r>
              <a:rPr lang="en-US" altLang="en-US" smtClean="0"/>
              <a:t>The conversion to the Project-Finance status occurs following satisfaction of a Completion Test </a:t>
            </a:r>
            <a:r>
              <a:rPr lang="en-US" altLang="en-US" smtClean="0">
                <a:solidFill>
                  <a:srgbClr val="0000FF"/>
                </a:solidFill>
              </a:rPr>
              <a:t>designed to demonstrate the cash flow-generation performance of the project</a:t>
            </a:r>
            <a:r>
              <a:rPr lang="en-US" altLang="en-US" smtClean="0"/>
              <a:t>.</a:t>
            </a:r>
          </a:p>
          <a:p>
            <a:pPr lvl="1"/>
            <a:r>
              <a:rPr lang="en-US" altLang="en-US" smtClean="0"/>
              <a:t>If the project entity is already generating sufficient cash flows – such as in a privatization or acquisition – then this pre-option architecture is redundant.  The principle remains the same -- immediate reliance on the enterprise’s cash flows as the primary repayment source, holding the project as [legal] collateral.</a:t>
            </a:r>
          </a:p>
          <a:p>
            <a:pPr>
              <a:buFontTx/>
              <a:buNone/>
            </a:pPr>
            <a:endParaRPr lang="en-US" altLang="en-US" smtClean="0"/>
          </a:p>
        </p:txBody>
      </p:sp>
    </p:spTree>
  </p:cSld>
  <p:clrMapOvr>
    <a:masterClrMapping/>
  </p:clrMapOvr>
  <p:transition>
    <p:zoom/>
  </p:transition>
  <p:timing>
    <p:tnLst>
      <p:par>
        <p:cTn id="1" dur="indefinite" restart="never" nodeType="tmRoot"/>
      </p:par>
    </p:tnLst>
  </p:timing>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ChangeArrowheads="1"/>
          </p:cNvSpPr>
          <p:nvPr>
            <p:ph type="title"/>
          </p:nvPr>
        </p:nvSpPr>
        <p:spPr/>
        <p:txBody>
          <a:bodyPr/>
          <a:lstStyle/>
          <a:p>
            <a:r>
              <a:rPr lang="en-US" altLang="en-US" smtClean="0"/>
              <a:t>Start-up Phase and Conditions Precedent</a:t>
            </a:r>
          </a:p>
        </p:txBody>
      </p:sp>
      <p:sp>
        <p:nvSpPr>
          <p:cNvPr id="189443" name="Rectangle 3"/>
          <p:cNvSpPr>
            <a:spLocks noGrp="1" noChangeArrowheads="1"/>
          </p:cNvSpPr>
          <p:nvPr>
            <p:ph type="body" idx="1"/>
          </p:nvPr>
        </p:nvSpPr>
        <p:spPr/>
        <p:txBody>
          <a:bodyPr/>
          <a:lstStyle/>
          <a:p>
            <a:pPr marL="342900" indent="-342900"/>
            <a:r>
              <a:rPr lang="en-US" altLang="en-US" smtClean="0"/>
              <a:t>Conditions Precedent</a:t>
            </a:r>
          </a:p>
          <a:p>
            <a:pPr marL="742950" lvl="1" indent="-285750"/>
            <a:r>
              <a:rPr lang="en-US" altLang="en-US" smtClean="0"/>
              <a:t>Conditions that must occur before:</a:t>
            </a:r>
          </a:p>
          <a:p>
            <a:pPr marL="1143000" lvl="2"/>
            <a:r>
              <a:rPr lang="en-US" altLang="en-US" smtClean="0"/>
              <a:t>Closing</a:t>
            </a:r>
          </a:p>
          <a:p>
            <a:pPr marL="1143000" lvl="2"/>
            <a:r>
              <a:rPr lang="en-US" altLang="en-US" smtClean="0"/>
              <a:t>Funding</a:t>
            </a:r>
          </a:p>
          <a:p>
            <a:pPr marL="1143000" lvl="2"/>
            <a:r>
              <a:rPr lang="en-US" altLang="en-US" smtClean="0"/>
              <a:t>Conversions</a:t>
            </a:r>
          </a:p>
          <a:p>
            <a:pPr marL="742950" lvl="1" indent="-285750"/>
            <a:r>
              <a:rPr lang="en-US" altLang="en-US" smtClean="0"/>
              <a:t>Long list of documents, actions and procedures for each event</a:t>
            </a:r>
          </a:p>
          <a:p>
            <a:pPr marL="342900" indent="-342900"/>
            <a:r>
              <a:rPr lang="en-US" altLang="en-US" smtClean="0"/>
              <a:t>Start-up Phase</a:t>
            </a:r>
          </a:p>
          <a:p>
            <a:pPr marL="742950" lvl="1" indent="-285750"/>
            <a:r>
              <a:rPr lang="en-US" altLang="en-US" smtClean="0"/>
              <a:t>Monitors the actual operating costs</a:t>
            </a:r>
          </a:p>
          <a:p>
            <a:pPr marL="742950" lvl="1" indent="-285750"/>
            <a:r>
              <a:rPr lang="en-US" altLang="en-US" smtClean="0"/>
              <a:t>Cost of production against financial projections</a:t>
            </a:r>
          </a:p>
          <a:p>
            <a:pPr marL="742950" lvl="1" indent="-285750"/>
            <a:r>
              <a:rPr lang="en-US" altLang="en-US" smtClean="0"/>
              <a:t>Unexpected Problems</a:t>
            </a:r>
          </a:p>
        </p:txBody>
      </p:sp>
    </p:spTree>
  </p:cSld>
  <p:clrMapOvr>
    <a:masterClrMapping/>
  </p:clrMapOvr>
  <p:transition>
    <p:zo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Connections between Contracts</a:t>
            </a:r>
            <a:endParaRPr lang="en-US" dirty="0"/>
          </a:p>
        </p:txBody>
      </p:sp>
      <p:sp>
        <p:nvSpPr>
          <p:cNvPr id="7" name="Oval 6"/>
          <p:cNvSpPr/>
          <p:nvPr/>
        </p:nvSpPr>
        <p:spPr bwMode="auto">
          <a:xfrm>
            <a:off x="3810000" y="3124200"/>
            <a:ext cx="1752600" cy="1219200"/>
          </a:xfrm>
          <a:prstGeom prst="ellipse">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latin typeface="Arial" pitchFamily="34" charset="0"/>
              </a:rPr>
              <a:t>Special Purpose Corporation (IRR)</a:t>
            </a:r>
            <a:endParaRPr kumimoji="0" lang="en-US" sz="1200" b="0" i="0" u="none" strike="noStrike" cap="none" normalizeH="0" baseline="0" dirty="0" smtClean="0">
              <a:ln>
                <a:noFill/>
              </a:ln>
              <a:solidFill>
                <a:schemeClr val="tx1"/>
              </a:solidFill>
              <a:effectLst/>
              <a:latin typeface="Arial" pitchFamily="34" charset="0"/>
            </a:endParaRPr>
          </a:p>
        </p:txBody>
      </p:sp>
      <p:sp>
        <p:nvSpPr>
          <p:cNvPr id="8" name="Oval 7"/>
          <p:cNvSpPr/>
          <p:nvPr/>
        </p:nvSpPr>
        <p:spPr bwMode="auto">
          <a:xfrm>
            <a:off x="3886200" y="1600200"/>
            <a:ext cx="1447800" cy="990600"/>
          </a:xfrm>
          <a:prstGeom prst="ellipse">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latin typeface="Arial" pitchFamily="34" charset="0"/>
              </a:rPr>
              <a:t>Off-taker</a:t>
            </a:r>
            <a:endParaRPr kumimoji="0" lang="en-US" sz="1200" b="0" i="0" u="none" strike="noStrike" cap="none" normalizeH="0" baseline="0" dirty="0" smtClean="0">
              <a:ln>
                <a:noFill/>
              </a:ln>
              <a:solidFill>
                <a:schemeClr val="tx1"/>
              </a:solidFill>
              <a:effectLst/>
              <a:latin typeface="Arial" pitchFamily="34" charset="0"/>
            </a:endParaRPr>
          </a:p>
        </p:txBody>
      </p:sp>
      <p:cxnSp>
        <p:nvCxnSpPr>
          <p:cNvPr id="12" name="Straight Arrow Connector 11"/>
          <p:cNvCxnSpPr/>
          <p:nvPr/>
        </p:nvCxnSpPr>
        <p:spPr bwMode="auto">
          <a:xfrm flipV="1">
            <a:off x="4648200" y="2590800"/>
            <a:ext cx="0" cy="533400"/>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13" name="Rectangle 12"/>
          <p:cNvSpPr/>
          <p:nvPr/>
        </p:nvSpPr>
        <p:spPr bwMode="auto">
          <a:xfrm>
            <a:off x="5543818" y="1905000"/>
            <a:ext cx="2590800" cy="1371600"/>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PPA – Four Part Tariff</a:t>
            </a:r>
          </a:p>
          <a:p>
            <a:pPr marL="0" marR="0" indent="0" algn="ctr" defTabSz="914400" rtl="0" eaLnBrk="0" fontAlgn="base" latinLnBrk="0" hangingPunct="0">
              <a:lnSpc>
                <a:spcPct val="100000"/>
              </a:lnSpc>
              <a:spcBef>
                <a:spcPct val="0"/>
              </a:spcBef>
              <a:spcAft>
                <a:spcPct val="0"/>
              </a:spcAft>
              <a:buClrTx/>
              <a:buSzTx/>
              <a:buFontTx/>
              <a:buNone/>
              <a:tabLst/>
            </a:pPr>
            <a:r>
              <a:rPr lang="en-US" dirty="0" smtClean="0">
                <a:latin typeface="Arial" pitchFamily="34" charset="0"/>
              </a:rPr>
              <a:t>LD for Delay Risk</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Fixed</a:t>
            </a:r>
            <a:r>
              <a:rPr kumimoji="0" lang="en-US" sz="1200" b="0" i="0" u="none" strike="noStrike" cap="none" normalizeH="0" dirty="0" smtClean="0">
                <a:ln>
                  <a:noFill/>
                </a:ln>
                <a:solidFill>
                  <a:schemeClr val="tx1"/>
                </a:solidFill>
                <a:effectLst/>
                <a:latin typeface="Arial" pitchFamily="34" charset="0"/>
              </a:rPr>
              <a:t> Capacity Charge at FC</a:t>
            </a:r>
          </a:p>
          <a:p>
            <a:pPr marL="0" marR="0" indent="0" algn="ctr" defTabSz="914400" rtl="0" eaLnBrk="0" fontAlgn="base" latinLnBrk="0" hangingPunct="0">
              <a:lnSpc>
                <a:spcPct val="100000"/>
              </a:lnSpc>
              <a:spcBef>
                <a:spcPct val="0"/>
              </a:spcBef>
              <a:spcAft>
                <a:spcPct val="0"/>
              </a:spcAft>
              <a:buClrTx/>
              <a:buSzTx/>
              <a:buFontTx/>
              <a:buNone/>
              <a:tabLst/>
            </a:pPr>
            <a:r>
              <a:rPr lang="en-US" dirty="0" smtClean="0">
                <a:latin typeface="Arial" pitchFamily="34" charset="0"/>
              </a:rPr>
              <a:t>Contract O&amp;M Charge</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dirty="0" smtClean="0">
                <a:ln>
                  <a:noFill/>
                </a:ln>
                <a:solidFill>
                  <a:schemeClr val="tx1"/>
                </a:solidFill>
                <a:effectLst/>
                <a:latin typeface="Arial" pitchFamily="34" charset="0"/>
              </a:rPr>
              <a:t>Contract Heat Rate</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Capacity Charge </a:t>
            </a:r>
            <a:r>
              <a:rPr lang="en-US" dirty="0" smtClean="0">
                <a:latin typeface="Arial" pitchFamily="34" charset="0"/>
              </a:rPr>
              <a:t>with Index</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Availability</a:t>
            </a:r>
            <a:r>
              <a:rPr kumimoji="0" lang="en-US" sz="1200" b="0" i="0" u="none" strike="noStrike" cap="none" normalizeH="0" dirty="0" smtClean="0">
                <a:ln>
                  <a:noFill/>
                </a:ln>
                <a:solidFill>
                  <a:schemeClr val="tx1"/>
                </a:solidFill>
                <a:effectLst/>
                <a:latin typeface="Arial" pitchFamily="34" charset="0"/>
              </a:rPr>
              <a:t> Penalty</a:t>
            </a:r>
            <a:endParaRPr kumimoji="0" lang="en-US" sz="1200" b="0" i="0" u="none" strike="noStrike" cap="none" normalizeH="0" baseline="0" dirty="0" smtClean="0">
              <a:ln>
                <a:noFill/>
              </a:ln>
              <a:solidFill>
                <a:schemeClr val="tx1"/>
              </a:solidFill>
              <a:effectLst/>
              <a:latin typeface="Arial" pitchFamily="34" charset="0"/>
            </a:endParaRPr>
          </a:p>
        </p:txBody>
      </p:sp>
      <p:sp>
        <p:nvSpPr>
          <p:cNvPr id="14" name="Oval 13"/>
          <p:cNvSpPr/>
          <p:nvPr/>
        </p:nvSpPr>
        <p:spPr bwMode="auto">
          <a:xfrm>
            <a:off x="1219200" y="1905000"/>
            <a:ext cx="1524000" cy="838200"/>
          </a:xfrm>
          <a:prstGeom prst="ellipse">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ENRON</a:t>
            </a:r>
          </a:p>
          <a:p>
            <a:pPr marL="0" marR="0" indent="0" algn="ctr" defTabSz="914400" rtl="0" eaLnBrk="0" fontAlgn="base" latinLnBrk="0" hangingPunct="0">
              <a:lnSpc>
                <a:spcPct val="100000"/>
              </a:lnSpc>
              <a:spcBef>
                <a:spcPct val="0"/>
              </a:spcBef>
              <a:spcAft>
                <a:spcPct val="0"/>
              </a:spcAft>
              <a:buClrTx/>
              <a:buSzTx/>
              <a:buFontTx/>
              <a:buNone/>
              <a:tabLst/>
            </a:pPr>
            <a:r>
              <a:rPr lang="en-US" dirty="0" smtClean="0">
                <a:latin typeface="Arial" pitchFamily="34" charset="0"/>
              </a:rPr>
              <a:t>EPC Profit</a:t>
            </a:r>
            <a:endParaRPr kumimoji="0" lang="en-US" sz="1200" b="0" i="0" u="none" strike="noStrike" cap="none" normalizeH="0" baseline="0" dirty="0" smtClean="0">
              <a:ln>
                <a:noFill/>
              </a:ln>
              <a:solidFill>
                <a:schemeClr val="tx1"/>
              </a:solidFill>
              <a:effectLst/>
              <a:latin typeface="Arial" pitchFamily="34" charset="0"/>
            </a:endParaRPr>
          </a:p>
        </p:txBody>
      </p:sp>
      <p:sp>
        <p:nvSpPr>
          <p:cNvPr id="15" name="Rectangle 14"/>
          <p:cNvSpPr/>
          <p:nvPr/>
        </p:nvSpPr>
        <p:spPr bwMode="auto">
          <a:xfrm>
            <a:off x="2819400" y="2286000"/>
            <a:ext cx="914400" cy="838200"/>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Fixed Price Contract with LD</a:t>
            </a:r>
          </a:p>
        </p:txBody>
      </p:sp>
      <p:cxnSp>
        <p:nvCxnSpPr>
          <p:cNvPr id="17" name="Straight Arrow Connector 16"/>
          <p:cNvCxnSpPr/>
          <p:nvPr/>
        </p:nvCxnSpPr>
        <p:spPr bwMode="auto">
          <a:xfrm flipH="1" flipV="1">
            <a:off x="2286000" y="2743200"/>
            <a:ext cx="1600200" cy="838200"/>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19" name="Freeform 18"/>
          <p:cNvSpPr/>
          <p:nvPr/>
        </p:nvSpPr>
        <p:spPr bwMode="auto">
          <a:xfrm>
            <a:off x="3593207" y="2313904"/>
            <a:ext cx="2426594" cy="661115"/>
          </a:xfrm>
          <a:custGeom>
            <a:avLst/>
            <a:gdLst>
              <a:gd name="connsiteX0" fmla="*/ 0 w 2498501"/>
              <a:gd name="connsiteY0" fmla="*/ 759854 h 759854"/>
              <a:gd name="connsiteX1" fmla="*/ 2485622 w 2498501"/>
              <a:gd name="connsiteY1" fmla="*/ 0 h 759854"/>
              <a:gd name="connsiteX2" fmla="*/ 2485622 w 2498501"/>
              <a:gd name="connsiteY2" fmla="*/ 0 h 759854"/>
              <a:gd name="connsiteX3" fmla="*/ 2485622 w 2498501"/>
              <a:gd name="connsiteY3" fmla="*/ 0 h 759854"/>
              <a:gd name="connsiteX4" fmla="*/ 2498501 w 2498501"/>
              <a:gd name="connsiteY4" fmla="*/ 0 h 759854"/>
              <a:gd name="connsiteX5" fmla="*/ 2498501 w 2498501"/>
              <a:gd name="connsiteY5" fmla="*/ 0 h 759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8501" h="759854">
                <a:moveTo>
                  <a:pt x="0" y="759854"/>
                </a:moveTo>
                <a:lnTo>
                  <a:pt x="2485622" y="0"/>
                </a:lnTo>
                <a:lnTo>
                  <a:pt x="2485622" y="0"/>
                </a:lnTo>
                <a:lnTo>
                  <a:pt x="2485622" y="0"/>
                </a:lnTo>
                <a:lnTo>
                  <a:pt x="2498501" y="0"/>
                </a:lnTo>
                <a:lnTo>
                  <a:pt x="2498501" y="0"/>
                </a:lnTo>
              </a:path>
            </a:pathLst>
          </a:custGeom>
          <a:no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pitchFamily="34" charset="0"/>
            </a:endParaRPr>
          </a:p>
        </p:txBody>
      </p:sp>
      <p:sp>
        <p:nvSpPr>
          <p:cNvPr id="20" name="Freeform 19"/>
          <p:cNvSpPr/>
          <p:nvPr/>
        </p:nvSpPr>
        <p:spPr bwMode="auto">
          <a:xfrm>
            <a:off x="3672626" y="2185116"/>
            <a:ext cx="2215166" cy="128789"/>
          </a:xfrm>
          <a:custGeom>
            <a:avLst/>
            <a:gdLst>
              <a:gd name="connsiteX0" fmla="*/ 0 w 2215166"/>
              <a:gd name="connsiteY0" fmla="*/ 128789 h 128789"/>
              <a:gd name="connsiteX1" fmla="*/ 2215166 w 2215166"/>
              <a:gd name="connsiteY1" fmla="*/ 0 h 128789"/>
            </a:gdLst>
            <a:ahLst/>
            <a:cxnLst>
              <a:cxn ang="0">
                <a:pos x="connsiteX0" y="connsiteY0"/>
              </a:cxn>
              <a:cxn ang="0">
                <a:pos x="connsiteX1" y="connsiteY1"/>
              </a:cxn>
            </a:cxnLst>
            <a:rect l="l" t="t" r="r" b="b"/>
            <a:pathLst>
              <a:path w="2215166" h="128789">
                <a:moveTo>
                  <a:pt x="0" y="128789"/>
                </a:moveTo>
                <a:lnTo>
                  <a:pt x="2215166" y="0"/>
                </a:lnTo>
              </a:path>
            </a:pathLst>
          </a:custGeom>
          <a:no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pitchFamily="34" charset="0"/>
            </a:endParaRPr>
          </a:p>
        </p:txBody>
      </p:sp>
      <p:sp>
        <p:nvSpPr>
          <p:cNvPr id="21" name="Oval 20"/>
          <p:cNvSpPr/>
          <p:nvPr/>
        </p:nvSpPr>
        <p:spPr bwMode="auto">
          <a:xfrm>
            <a:off x="787758" y="4533900"/>
            <a:ext cx="1828800" cy="762000"/>
          </a:xfrm>
          <a:prstGeom prst="ellipse">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ENRON O&amp;M Profit</a:t>
            </a:r>
          </a:p>
        </p:txBody>
      </p:sp>
      <p:sp>
        <p:nvSpPr>
          <p:cNvPr id="24" name="Rectangle 23"/>
          <p:cNvSpPr/>
          <p:nvPr/>
        </p:nvSpPr>
        <p:spPr bwMode="auto">
          <a:xfrm>
            <a:off x="2971800" y="4343399"/>
            <a:ext cx="1066800" cy="1752601"/>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Contract with Guaranteed</a:t>
            </a:r>
            <a:r>
              <a:rPr kumimoji="0" lang="en-US" sz="1200" b="0" i="0" u="none" strike="noStrike" cap="none" normalizeH="0" dirty="0" smtClean="0">
                <a:ln>
                  <a:noFill/>
                </a:ln>
                <a:solidFill>
                  <a:schemeClr val="tx1"/>
                </a:solidFill>
                <a:effectLst/>
                <a:latin typeface="Arial" pitchFamily="34" charset="0"/>
              </a:rPr>
              <a:t> Heat Rate and Availability Penalty</a:t>
            </a:r>
          </a:p>
          <a:p>
            <a:pPr marL="0" marR="0" indent="0" algn="ctr" defTabSz="914400" rtl="0" eaLnBrk="0" fontAlgn="base" latinLnBrk="0" hangingPunct="0">
              <a:lnSpc>
                <a:spcPct val="100000"/>
              </a:lnSpc>
              <a:spcBef>
                <a:spcPct val="0"/>
              </a:spcBef>
              <a:spcAft>
                <a:spcPct val="0"/>
              </a:spcAft>
              <a:buClrTx/>
              <a:buSzTx/>
              <a:buFontTx/>
              <a:buNone/>
              <a:tabLst/>
            </a:pPr>
            <a:r>
              <a:rPr lang="en-US" dirty="0" smtClean="0">
                <a:latin typeface="Arial" pitchFamily="34" charset="0"/>
              </a:rPr>
              <a:t>and Fixed Fee</a:t>
            </a:r>
            <a:endParaRPr kumimoji="0" lang="en-US" sz="1200" b="0" i="0" u="none" strike="noStrike" cap="none" normalizeH="0" baseline="0" dirty="0" smtClean="0">
              <a:ln>
                <a:noFill/>
              </a:ln>
              <a:solidFill>
                <a:schemeClr val="tx1"/>
              </a:solidFill>
              <a:effectLst/>
              <a:latin typeface="Arial" pitchFamily="34" charset="0"/>
            </a:endParaRPr>
          </a:p>
        </p:txBody>
      </p:sp>
      <p:cxnSp>
        <p:nvCxnSpPr>
          <p:cNvPr id="26" name="Straight Connector 25"/>
          <p:cNvCxnSpPr/>
          <p:nvPr/>
        </p:nvCxnSpPr>
        <p:spPr bwMode="auto">
          <a:xfrm flipV="1">
            <a:off x="4038600" y="2743200"/>
            <a:ext cx="2209800" cy="2209800"/>
          </a:xfrm>
          <a:prstGeom prst="line">
            <a:avLst/>
          </a:prstGeom>
          <a:solidFill>
            <a:schemeClr val="accent1"/>
          </a:solidFill>
          <a:ln w="12700" cap="flat" cmpd="sng" algn="ctr">
            <a:solidFill>
              <a:srgbClr val="FF0000"/>
            </a:solidFill>
            <a:prstDash val="solid"/>
            <a:round/>
            <a:headEnd type="none" w="sm" len="sm"/>
            <a:tailEnd type="none" w="sm" len="sm"/>
          </a:ln>
          <a:effectLst/>
        </p:spPr>
      </p:cxnSp>
      <p:cxnSp>
        <p:nvCxnSpPr>
          <p:cNvPr id="28" name="Straight Connector 27"/>
          <p:cNvCxnSpPr/>
          <p:nvPr/>
        </p:nvCxnSpPr>
        <p:spPr bwMode="auto">
          <a:xfrm flipV="1">
            <a:off x="3886200" y="3276600"/>
            <a:ext cx="2514600" cy="2209800"/>
          </a:xfrm>
          <a:prstGeom prst="line">
            <a:avLst/>
          </a:prstGeom>
          <a:solidFill>
            <a:schemeClr val="accent1"/>
          </a:solidFill>
          <a:ln w="12700" cap="flat" cmpd="sng" algn="ctr">
            <a:solidFill>
              <a:srgbClr val="FF0000"/>
            </a:solidFill>
            <a:prstDash val="solid"/>
            <a:round/>
            <a:headEnd type="none" w="sm" len="sm"/>
            <a:tailEnd type="none" w="sm" len="sm"/>
          </a:ln>
          <a:effectLst/>
        </p:spPr>
      </p:cxnSp>
      <p:cxnSp>
        <p:nvCxnSpPr>
          <p:cNvPr id="30" name="Straight Connector 29"/>
          <p:cNvCxnSpPr/>
          <p:nvPr/>
        </p:nvCxnSpPr>
        <p:spPr bwMode="auto">
          <a:xfrm flipV="1">
            <a:off x="4038600" y="2590800"/>
            <a:ext cx="3505200" cy="3276600"/>
          </a:xfrm>
          <a:prstGeom prst="line">
            <a:avLst/>
          </a:prstGeom>
          <a:solidFill>
            <a:schemeClr val="accent1"/>
          </a:solidFill>
          <a:ln w="12700" cap="flat" cmpd="sng" algn="ctr">
            <a:solidFill>
              <a:srgbClr val="FF0000"/>
            </a:solidFill>
            <a:prstDash val="solid"/>
            <a:round/>
            <a:headEnd type="none" w="sm" len="sm"/>
            <a:tailEnd type="none" w="sm" len="sm"/>
          </a:ln>
          <a:effectLst/>
        </p:spPr>
      </p:cxnSp>
      <p:sp>
        <p:nvSpPr>
          <p:cNvPr id="31" name="Oval 30"/>
          <p:cNvSpPr/>
          <p:nvPr/>
        </p:nvSpPr>
        <p:spPr bwMode="auto">
          <a:xfrm>
            <a:off x="6896100" y="3606085"/>
            <a:ext cx="1524000" cy="762000"/>
          </a:xfrm>
          <a:prstGeom prst="ellipse">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ENRON – Fuel </a:t>
            </a:r>
            <a:r>
              <a:rPr kumimoji="0" lang="en-US" sz="1200" b="0" i="0" u="none" strike="noStrike" cap="none" normalizeH="0" baseline="0" dirty="0" err="1" smtClean="0">
                <a:ln>
                  <a:noFill/>
                </a:ln>
                <a:solidFill>
                  <a:schemeClr val="tx1"/>
                </a:solidFill>
                <a:effectLst/>
                <a:latin typeface="Arial" pitchFamily="34" charset="0"/>
              </a:rPr>
              <a:t>Mgmt</a:t>
            </a:r>
            <a:r>
              <a:rPr kumimoji="0" lang="en-US" sz="1200" b="0" i="0" u="none" strike="noStrike" cap="none" normalizeH="0" baseline="0" dirty="0" smtClean="0">
                <a:ln>
                  <a:noFill/>
                </a:ln>
                <a:solidFill>
                  <a:schemeClr val="tx1"/>
                </a:solidFill>
                <a:effectLst/>
                <a:latin typeface="Arial" pitchFamily="34" charset="0"/>
              </a:rPr>
              <a:t> Fee</a:t>
            </a:r>
          </a:p>
        </p:txBody>
      </p:sp>
      <p:sp>
        <p:nvSpPr>
          <p:cNvPr id="32" name="Oval 31"/>
          <p:cNvSpPr/>
          <p:nvPr/>
        </p:nvSpPr>
        <p:spPr bwMode="auto">
          <a:xfrm>
            <a:off x="6698356" y="5295900"/>
            <a:ext cx="1524000" cy="685800"/>
          </a:xfrm>
          <a:prstGeom prst="ellipse">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Lenders</a:t>
            </a:r>
          </a:p>
        </p:txBody>
      </p:sp>
      <p:sp>
        <p:nvSpPr>
          <p:cNvPr id="33" name="Oval 32"/>
          <p:cNvSpPr/>
          <p:nvPr/>
        </p:nvSpPr>
        <p:spPr bwMode="auto">
          <a:xfrm>
            <a:off x="4633175" y="5531476"/>
            <a:ext cx="1562100" cy="612819"/>
          </a:xfrm>
          <a:prstGeom prst="ellipse">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latin typeface="Arial" pitchFamily="34" charset="0"/>
              </a:rPr>
              <a:t>ENRON IRR on SPV</a:t>
            </a:r>
            <a:endParaRPr kumimoji="0" lang="en-US" sz="1200" b="0" i="0" u="none" strike="noStrike" cap="none" normalizeH="0" baseline="0" dirty="0" smtClean="0">
              <a:ln>
                <a:noFill/>
              </a:ln>
              <a:solidFill>
                <a:schemeClr val="tx1"/>
              </a:solidFill>
              <a:effectLst/>
              <a:latin typeface="Arial" pitchFamily="34" charset="0"/>
            </a:endParaRPr>
          </a:p>
        </p:txBody>
      </p:sp>
      <p:cxnSp>
        <p:nvCxnSpPr>
          <p:cNvPr id="35" name="Straight Arrow Connector 34"/>
          <p:cNvCxnSpPr/>
          <p:nvPr/>
        </p:nvCxnSpPr>
        <p:spPr bwMode="auto">
          <a:xfrm flipH="1" flipV="1">
            <a:off x="5562600" y="3886200"/>
            <a:ext cx="940158" cy="114300"/>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38" name="Freeform 37"/>
          <p:cNvSpPr/>
          <p:nvPr/>
        </p:nvSpPr>
        <p:spPr bwMode="auto">
          <a:xfrm>
            <a:off x="7315200" y="3232597"/>
            <a:ext cx="206062" cy="373488"/>
          </a:xfrm>
          <a:custGeom>
            <a:avLst/>
            <a:gdLst>
              <a:gd name="connsiteX0" fmla="*/ 206062 w 206062"/>
              <a:gd name="connsiteY0" fmla="*/ 373488 h 373488"/>
              <a:gd name="connsiteX1" fmla="*/ 0 w 206062"/>
              <a:gd name="connsiteY1" fmla="*/ 0 h 373488"/>
              <a:gd name="connsiteX2" fmla="*/ 0 w 206062"/>
              <a:gd name="connsiteY2" fmla="*/ 0 h 373488"/>
            </a:gdLst>
            <a:ahLst/>
            <a:cxnLst>
              <a:cxn ang="0">
                <a:pos x="connsiteX0" y="connsiteY0"/>
              </a:cxn>
              <a:cxn ang="0">
                <a:pos x="connsiteX1" y="connsiteY1"/>
              </a:cxn>
              <a:cxn ang="0">
                <a:pos x="connsiteX2" y="connsiteY2"/>
              </a:cxn>
            </a:cxnLst>
            <a:rect l="l" t="t" r="r" b="b"/>
            <a:pathLst>
              <a:path w="206062" h="373488">
                <a:moveTo>
                  <a:pt x="206062" y="373488"/>
                </a:moveTo>
                <a:lnTo>
                  <a:pt x="0" y="0"/>
                </a:lnTo>
                <a:lnTo>
                  <a:pt x="0" y="0"/>
                </a:lnTo>
              </a:path>
            </a:pathLst>
          </a:custGeom>
          <a:no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pitchFamily="34" charset="0"/>
            </a:endParaRPr>
          </a:p>
        </p:txBody>
      </p:sp>
      <p:sp>
        <p:nvSpPr>
          <p:cNvPr id="39" name="Rectangle 38"/>
          <p:cNvSpPr/>
          <p:nvPr/>
        </p:nvSpPr>
        <p:spPr bwMode="auto">
          <a:xfrm>
            <a:off x="6098683" y="3758035"/>
            <a:ext cx="787758" cy="685800"/>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Fuel Supply Contract</a:t>
            </a:r>
          </a:p>
        </p:txBody>
      </p:sp>
      <p:cxnSp>
        <p:nvCxnSpPr>
          <p:cNvPr id="41" name="Straight Arrow Connector 40"/>
          <p:cNvCxnSpPr>
            <a:stCxn id="32" idx="1"/>
          </p:cNvCxnSpPr>
          <p:nvPr/>
        </p:nvCxnSpPr>
        <p:spPr bwMode="auto">
          <a:xfrm flipH="1" flipV="1">
            <a:off x="5181600" y="4343400"/>
            <a:ext cx="1739941" cy="1052933"/>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43" name="Rectangle 42"/>
          <p:cNvSpPr/>
          <p:nvPr/>
        </p:nvSpPr>
        <p:spPr bwMode="auto">
          <a:xfrm>
            <a:off x="6553200" y="4824835"/>
            <a:ext cx="1016358" cy="419099"/>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Loan Agreement</a:t>
            </a:r>
          </a:p>
        </p:txBody>
      </p:sp>
      <p:cxnSp>
        <p:nvCxnSpPr>
          <p:cNvPr id="45" name="Straight Arrow Connector 44"/>
          <p:cNvCxnSpPr/>
          <p:nvPr/>
        </p:nvCxnSpPr>
        <p:spPr bwMode="auto">
          <a:xfrm flipH="1" flipV="1">
            <a:off x="4953000" y="4392008"/>
            <a:ext cx="381000" cy="1118627"/>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47" name="Rectangle 46"/>
          <p:cNvSpPr/>
          <p:nvPr/>
        </p:nvSpPr>
        <p:spPr bwMode="auto">
          <a:xfrm>
            <a:off x="4965342" y="5020345"/>
            <a:ext cx="1016358" cy="419099"/>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chemeClr val="tx1"/>
                </a:solidFill>
                <a:effectLst/>
                <a:latin typeface="Arial" pitchFamily="34" charset="0"/>
              </a:rPr>
              <a:t>ShareholderAgreement</a:t>
            </a:r>
            <a:endParaRPr kumimoji="0" lang="en-US" sz="1200" b="0" i="0" u="none" strike="noStrike" cap="none" normalizeH="0" baseline="0" dirty="0" smtClean="0">
              <a:ln>
                <a:noFill/>
              </a:ln>
              <a:solidFill>
                <a:schemeClr val="tx1"/>
              </a:solidFill>
              <a:effectLst/>
              <a:latin typeface="Arial" pitchFamily="34" charset="0"/>
            </a:endParaRPr>
          </a:p>
        </p:txBody>
      </p:sp>
      <p:cxnSp>
        <p:nvCxnSpPr>
          <p:cNvPr id="49" name="Straight Arrow Connector 48"/>
          <p:cNvCxnSpPr>
            <a:stCxn id="21" idx="6"/>
          </p:cNvCxnSpPr>
          <p:nvPr/>
        </p:nvCxnSpPr>
        <p:spPr bwMode="auto">
          <a:xfrm flipV="1">
            <a:off x="2616558" y="4000500"/>
            <a:ext cx="1193442" cy="914400"/>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Tree>
    <p:extLst>
      <p:ext uri="{BB962C8B-B14F-4D97-AF65-F5344CB8AC3E}">
        <p14:creationId xmlns:p14="http://schemas.microsoft.com/office/powerpoint/2010/main" val="503337359"/>
      </p:ext>
    </p:extLst>
  </p:cSld>
  <p:clrMapOvr>
    <a:masterClrMapping/>
  </p:clrMapOvr>
  <p:transition>
    <p:zoom/>
  </p:transition>
  <p:timing>
    <p:tnLst>
      <p:par>
        <p:cTn id="1" dur="indefinite" restart="never" nodeType="tmRoot"/>
      </p:par>
    </p:tnLst>
  </p:timing>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Grp="1" noChangeArrowheads="1"/>
          </p:cNvSpPr>
          <p:nvPr>
            <p:ph type="ctrTitle"/>
          </p:nvPr>
        </p:nvSpPr>
        <p:spPr>
          <a:ln>
            <a:miter lim="800000"/>
            <a:headEnd/>
            <a:tailEnd/>
          </a:ln>
        </p:spPr>
        <p:txBody>
          <a:bodyPr/>
          <a:lstStyle/>
          <a:p>
            <a:r>
              <a:rPr lang="en-US" altLang="en-US" smtClean="0"/>
              <a:t>Project Finance Risk Analysis</a:t>
            </a:r>
          </a:p>
        </p:txBody>
      </p:sp>
    </p:spTree>
  </p:cSld>
  <p:clrMapOvr>
    <a:masterClrMapping/>
  </p:clrMapOvr>
  <p:transition>
    <p:zoom/>
  </p:transition>
  <p:timing>
    <p:tnLst>
      <p:par>
        <p:cTn id="1" dur="indefinite" restart="never" nodeType="tmRoot"/>
      </p:par>
    </p:tnLst>
  </p:timing>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Grp="1" noChangeArrowheads="1"/>
          </p:cNvSpPr>
          <p:nvPr>
            <p:ph type="title"/>
          </p:nvPr>
        </p:nvSpPr>
        <p:spPr/>
        <p:txBody>
          <a:bodyPr/>
          <a:lstStyle/>
          <a:p>
            <a:r>
              <a:rPr lang="en-US" altLang="en-US" smtClean="0"/>
              <a:t>Risk Analysis</a:t>
            </a:r>
          </a:p>
        </p:txBody>
      </p:sp>
      <p:sp>
        <p:nvSpPr>
          <p:cNvPr id="191491" name="Rectangle 3"/>
          <p:cNvSpPr>
            <a:spLocks noGrp="1" noChangeArrowheads="1"/>
          </p:cNvSpPr>
          <p:nvPr>
            <p:ph type="body" idx="1"/>
          </p:nvPr>
        </p:nvSpPr>
        <p:spPr/>
        <p:txBody>
          <a:bodyPr/>
          <a:lstStyle/>
          <a:p>
            <a:r>
              <a:rPr lang="en-US" altLang="en-US" smtClean="0"/>
              <a:t>Project financing is a financing of a particular economic unit where a lender is </a:t>
            </a:r>
            <a:r>
              <a:rPr lang="en-US" altLang="en-US" b="1" i="1" smtClean="0">
                <a:solidFill>
                  <a:srgbClr val="0000FF"/>
                </a:solidFill>
              </a:rPr>
              <a:t>initially</a:t>
            </a:r>
            <a:r>
              <a:rPr lang="en-US" altLang="en-US" b="1" smtClean="0">
                <a:solidFill>
                  <a:srgbClr val="0000FF"/>
                </a:solidFill>
              </a:rPr>
              <a:t> satisfied to look to the cash flow</a:t>
            </a:r>
            <a:r>
              <a:rPr lang="en-US" altLang="en-US" smtClean="0"/>
              <a:t> as the source of repayment of the loan and the assets as the collateral of the loan.</a:t>
            </a:r>
          </a:p>
          <a:p>
            <a:r>
              <a:rPr lang="en-US" altLang="en-US" smtClean="0"/>
              <a:t>The analytic task begins with identifying a broad spectrum of risks to which lenders might be exposed.  Can create a risk matrix that lists the risks.</a:t>
            </a:r>
          </a:p>
          <a:p>
            <a:r>
              <a:rPr lang="en-US" altLang="en-US" smtClean="0"/>
              <a:t>Determine which risks the project can avoid through allocation of those risks elsewhere and the </a:t>
            </a:r>
            <a:r>
              <a:rPr lang="en-US" altLang="en-US" b="1" i="1" smtClean="0">
                <a:solidFill>
                  <a:srgbClr val="3366CC"/>
                </a:solidFill>
              </a:rPr>
              <a:t>cost of mitigating the risk</a:t>
            </a:r>
            <a:r>
              <a:rPr lang="en-US" altLang="en-US" smtClean="0"/>
              <a:t>.</a:t>
            </a:r>
          </a:p>
          <a:p>
            <a:r>
              <a:rPr lang="en-US" altLang="en-US" smtClean="0"/>
              <a:t>Those risks that remain unallocated, unmitigated or minimal in consequence, determine the risk of default and must be covered in the margin over which the DSCR is above 1.0.   </a:t>
            </a:r>
          </a:p>
          <a:p>
            <a:endParaRPr lang="en-US" altLang="en-US" smtClean="0"/>
          </a:p>
          <a:p>
            <a:endParaRPr lang="en-US" altLang="en-US" smtClean="0"/>
          </a:p>
        </p:txBody>
      </p:sp>
    </p:spTree>
  </p:cSld>
  <p:clrMapOvr>
    <a:masterClrMapping/>
  </p:clrMapOvr>
  <p:transition>
    <p:zoom/>
  </p:transition>
  <p:timing>
    <p:tnLst>
      <p:par>
        <p:cTn id="1" dur="indefinite" restart="never" nodeType="tmRoot"/>
      </p:par>
    </p:tnLst>
  </p:timing>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Grp="1" noChangeArrowheads="1"/>
          </p:cNvSpPr>
          <p:nvPr>
            <p:ph type="title"/>
          </p:nvPr>
        </p:nvSpPr>
        <p:spPr/>
        <p:txBody>
          <a:bodyPr/>
          <a:lstStyle/>
          <a:p>
            <a:r>
              <a:rPr lang="en-US" altLang="en-US" smtClean="0"/>
              <a:t>Project Finance and Risk Management</a:t>
            </a:r>
          </a:p>
        </p:txBody>
      </p:sp>
      <p:sp>
        <p:nvSpPr>
          <p:cNvPr id="192515" name="Rectangle 3"/>
          <p:cNvSpPr>
            <a:spLocks noGrp="1" noChangeArrowheads="1"/>
          </p:cNvSpPr>
          <p:nvPr>
            <p:ph type="body" idx="1"/>
          </p:nvPr>
        </p:nvSpPr>
        <p:spPr>
          <a:xfrm>
            <a:off x="762000" y="1447800"/>
            <a:ext cx="7620000" cy="4648200"/>
          </a:xfrm>
        </p:spPr>
        <p:txBody>
          <a:bodyPr/>
          <a:lstStyle/>
          <a:p>
            <a:pPr>
              <a:lnSpc>
                <a:spcPct val="90000"/>
              </a:lnSpc>
            </a:pPr>
            <a:r>
              <a:rPr lang="en-US" altLang="en-US" smtClean="0"/>
              <a:t>One of the principal advantages of project finance often cited is that a project finance structure allocates risk to parties willing to accept and manage the risk.  </a:t>
            </a:r>
          </a:p>
          <a:p>
            <a:pPr>
              <a:lnSpc>
                <a:spcPct val="90000"/>
              </a:lnSpc>
            </a:pPr>
            <a:r>
              <a:rPr lang="en-US" altLang="en-US" smtClean="0"/>
              <a:t>This notion is not that risk transfer can some how reduce risk by itself.  Rather, if risks are transferred to parties who can control risk then operating efficiency will be improved.  </a:t>
            </a:r>
          </a:p>
          <a:p>
            <a:pPr lvl="1">
              <a:lnSpc>
                <a:spcPct val="90000"/>
              </a:lnSpc>
            </a:pPr>
            <a:r>
              <a:rPr lang="en-US" altLang="en-US" smtClean="0"/>
              <a:t>For example, if revenue, cost and debt contracts are associated with an investment, risks of construction cost over-runs can be transferred to developers, operation and maintenance risks are transferred to contractors, price risk is transferred to an electric utility company and interest rate risk can be transferred to a bank.  </a:t>
            </a:r>
          </a:p>
          <a:p>
            <a:pPr lvl="1">
              <a:lnSpc>
                <a:spcPct val="90000"/>
              </a:lnSpc>
            </a:pPr>
            <a:r>
              <a:rPr lang="en-US" altLang="en-US" smtClean="0"/>
              <a:t>The transfer of risk is beneficial to the extent that it improves incentives related to the basic economic drivers of plants - reduced capital expenditures, a better cost structure, more plant output, fewer maintenance outages and so forth.</a:t>
            </a:r>
          </a:p>
        </p:txBody>
      </p:sp>
    </p:spTree>
  </p:cSld>
  <p:clrMapOvr>
    <a:masterClrMapping/>
  </p:clrMapOvr>
  <p:transition>
    <p:zoom/>
  </p:transition>
  <p:timing>
    <p:tnLst>
      <p:par>
        <p:cTn id="1" dur="indefinite" restart="never" nodeType="tmRoot"/>
      </p:par>
    </p:tnLst>
  </p:timing>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ChangeArrowheads="1"/>
          </p:cNvSpPr>
          <p:nvPr>
            <p:ph type="title"/>
          </p:nvPr>
        </p:nvSpPr>
        <p:spPr/>
        <p:txBody>
          <a:bodyPr/>
          <a:lstStyle/>
          <a:p>
            <a:r>
              <a:rPr lang="en-US" altLang="en-US" smtClean="0"/>
              <a:t>Project Finance and Allocation of Risk</a:t>
            </a:r>
          </a:p>
        </p:txBody>
      </p:sp>
      <p:sp>
        <p:nvSpPr>
          <p:cNvPr id="193539" name="Rectangle 3"/>
          <p:cNvSpPr>
            <a:spLocks noGrp="1" noChangeArrowheads="1"/>
          </p:cNvSpPr>
          <p:nvPr>
            <p:ph type="body" idx="1"/>
          </p:nvPr>
        </p:nvSpPr>
        <p:spPr/>
        <p:txBody>
          <a:bodyPr/>
          <a:lstStyle/>
          <a:p>
            <a:pPr>
              <a:lnSpc>
                <a:spcPct val="90000"/>
              </a:lnSpc>
            </a:pPr>
            <a:r>
              <a:rPr lang="en-US" altLang="en-US" smtClean="0"/>
              <a:t>Often, the risks associated with a project are so great that it would not be prudent for a single party to bear them alone.  Project financing permits the sharing of operating and financing risks ...in a more flexible manner than general credit…</a:t>
            </a:r>
          </a:p>
          <a:p>
            <a:pPr>
              <a:lnSpc>
                <a:spcPct val="90000"/>
              </a:lnSpc>
            </a:pPr>
            <a:r>
              <a:rPr lang="en-US" altLang="en-US" smtClean="0"/>
              <a:t>Because of the contractual arrangements that provide credit support for borrowing, the project company may be able to achieve significantly higher financial leverage than the sponsor ... if it financed the project entirely on its own balance sheet.  </a:t>
            </a:r>
          </a:p>
          <a:p>
            <a:pPr>
              <a:lnSpc>
                <a:spcPct val="90000"/>
              </a:lnSpc>
            </a:pPr>
            <a:r>
              <a:rPr lang="en-US" altLang="en-US" smtClean="0"/>
              <a:t>Other advantages include achieving economies of scale, reduced cost of capital, reduced cost of resolving financial distress and keeping a project off of a sponsor's balance sheet.</a:t>
            </a:r>
          </a:p>
          <a:p>
            <a:pPr>
              <a:lnSpc>
                <a:spcPct val="90000"/>
              </a:lnSpc>
              <a:buFontTx/>
              <a:buNone/>
            </a:pPr>
            <a:endParaRPr lang="en-US" altLang="en-US" smtClean="0"/>
          </a:p>
        </p:txBody>
      </p:sp>
    </p:spTree>
  </p:cSld>
  <p:clrMapOvr>
    <a:masterClrMapping/>
  </p:clrMapOvr>
  <p:transition>
    <p:zoom/>
  </p:transition>
  <p:timing>
    <p:tnLst>
      <p:par>
        <p:cTn id="1" dur="indefinite" restart="never" nodeType="tmRoot"/>
      </p:par>
    </p:tnLst>
  </p:timing>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ChangeArrowheads="1"/>
          </p:cNvSpPr>
          <p:nvPr>
            <p:ph type="title"/>
          </p:nvPr>
        </p:nvSpPr>
        <p:spPr/>
        <p:txBody>
          <a:bodyPr/>
          <a:lstStyle/>
          <a:p>
            <a:r>
              <a:rPr lang="en-US" altLang="en-US" smtClean="0"/>
              <a:t>Importance of Proven Technology</a:t>
            </a:r>
          </a:p>
        </p:txBody>
      </p:sp>
      <p:sp>
        <p:nvSpPr>
          <p:cNvPr id="194563" name="Rectangle 3"/>
          <p:cNvSpPr>
            <a:spLocks noGrp="1" noChangeArrowheads="1"/>
          </p:cNvSpPr>
          <p:nvPr>
            <p:ph type="body" idx="1"/>
          </p:nvPr>
        </p:nvSpPr>
        <p:spPr/>
        <p:txBody>
          <a:bodyPr/>
          <a:lstStyle/>
          <a:p>
            <a:r>
              <a:rPr lang="en-US" altLang="en-US" smtClean="0"/>
              <a:t>Even a proven technology may have above average operating risks when it is employed on a much larger scale. Scale-up risk can cause lower credit ratings during the first few years of a project's operations until sufficient observable operating history demonstrates that these risks are manageable for the project. Likewise, a proven technology that is unusual in its engineering design (i.e., an atypical configuration of power turbines and generators) could pose risks that suggest more conservative maintenance budgeting or higher operating reserves to offset these technical uncertainties.</a:t>
            </a:r>
          </a:p>
        </p:txBody>
      </p:sp>
    </p:spTree>
  </p:cSld>
  <p:clrMapOvr>
    <a:masterClrMapping/>
  </p:clrMapOvr>
  <p:transition>
    <p:zoom/>
  </p:transition>
  <p:timing>
    <p:tnLst>
      <p:par>
        <p:cTn id="1" dur="indefinite" restart="never" nodeType="tmRoot"/>
      </p:par>
    </p:tnLst>
  </p:timing>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Title 1"/>
          <p:cNvSpPr>
            <a:spLocks noGrp="1"/>
          </p:cNvSpPr>
          <p:nvPr>
            <p:ph type="title"/>
          </p:nvPr>
        </p:nvSpPr>
        <p:spPr/>
        <p:txBody>
          <a:bodyPr/>
          <a:lstStyle/>
          <a:p>
            <a:r>
              <a:rPr lang="en-US" altLang="en-US" smtClean="0"/>
              <a:t>Risk Allocation Matrix</a:t>
            </a:r>
          </a:p>
        </p:txBody>
      </p:sp>
      <p:pic>
        <p:nvPicPr>
          <p:cNvPr id="195587"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28600" y="2057400"/>
            <a:ext cx="8669338" cy="3670300"/>
          </a:xfrm>
          <a:noFill/>
        </p:spPr>
      </p:pic>
    </p:spTree>
  </p:cSld>
  <p:clrMapOvr>
    <a:masterClrMapping/>
  </p:clrMapOvr>
  <p:transition>
    <p:zoom/>
  </p:transition>
  <p:timing>
    <p:tnLst>
      <p:par>
        <p:cTn id="1" dur="indefinite" restart="never" nodeType="tmRoot"/>
      </p:par>
    </p:tnLst>
  </p:timing>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Grp="1" noChangeArrowheads="1"/>
          </p:cNvSpPr>
          <p:nvPr>
            <p:ph type="title"/>
          </p:nvPr>
        </p:nvSpPr>
        <p:spPr/>
        <p:txBody>
          <a:bodyPr/>
          <a:lstStyle/>
          <a:p>
            <a:r>
              <a:rPr lang="en-US" altLang="en-US" smtClean="0"/>
              <a:t>Analysis of Major Risks According to Phases of Project Finance</a:t>
            </a:r>
          </a:p>
        </p:txBody>
      </p:sp>
      <p:sp>
        <p:nvSpPr>
          <p:cNvPr id="196611" name="Rectangle 3"/>
          <p:cNvSpPr>
            <a:spLocks noGrp="1" noChangeArrowheads="1"/>
          </p:cNvSpPr>
          <p:nvPr>
            <p:ph type="body" idx="1"/>
          </p:nvPr>
        </p:nvSpPr>
        <p:spPr/>
        <p:txBody>
          <a:bodyPr/>
          <a:lstStyle/>
          <a:p>
            <a:pPr marL="342900" indent="-342900">
              <a:lnSpc>
                <a:spcPct val="80000"/>
              </a:lnSpc>
            </a:pPr>
            <a:r>
              <a:rPr lang="en-US" altLang="en-US" sz="1600" smtClean="0"/>
              <a:t>Risks During the Construction Phase</a:t>
            </a:r>
          </a:p>
          <a:p>
            <a:pPr marL="742950" lvl="1" indent="-285750">
              <a:lnSpc>
                <a:spcPct val="80000"/>
              </a:lnSpc>
            </a:pPr>
            <a:r>
              <a:rPr lang="en-US" altLang="en-US" sz="1600" smtClean="0"/>
              <a:t>Cost over-runs and delay in completion</a:t>
            </a:r>
          </a:p>
          <a:p>
            <a:pPr marL="742950" lvl="1" indent="-285750">
              <a:lnSpc>
                <a:spcPct val="80000"/>
              </a:lnSpc>
            </a:pPr>
            <a:r>
              <a:rPr lang="en-US" altLang="en-US" sz="1600" smtClean="0"/>
              <a:t>Performance of technology</a:t>
            </a:r>
          </a:p>
          <a:p>
            <a:pPr marL="742950" lvl="1" indent="-285750">
              <a:lnSpc>
                <a:spcPct val="80000"/>
              </a:lnSpc>
            </a:pPr>
            <a:r>
              <a:rPr lang="en-US" altLang="en-US" sz="1600" smtClean="0"/>
              <a:t>Environmental and political risks</a:t>
            </a:r>
          </a:p>
          <a:p>
            <a:pPr marL="742950" lvl="1" indent="-285750">
              <a:lnSpc>
                <a:spcPct val="80000"/>
              </a:lnSpc>
            </a:pPr>
            <a:r>
              <a:rPr lang="en-US" altLang="en-US" sz="1600" smtClean="0"/>
              <a:t>Credit quality and experience of contractor</a:t>
            </a:r>
          </a:p>
          <a:p>
            <a:pPr marL="742950" lvl="1" indent="-285750">
              <a:lnSpc>
                <a:spcPct val="80000"/>
              </a:lnSpc>
            </a:pPr>
            <a:r>
              <a:rPr lang="en-US" altLang="en-US" sz="1600" smtClean="0"/>
              <a:t>Legal and other costs</a:t>
            </a:r>
          </a:p>
          <a:p>
            <a:pPr marL="742950" lvl="1" indent="-285750">
              <a:lnSpc>
                <a:spcPct val="80000"/>
              </a:lnSpc>
            </a:pPr>
            <a:r>
              <a:rPr lang="en-US" altLang="en-US" sz="1600" smtClean="0"/>
              <a:t>Mitigation </a:t>
            </a:r>
          </a:p>
          <a:p>
            <a:pPr marL="1143000" lvl="2">
              <a:lnSpc>
                <a:spcPct val="80000"/>
              </a:lnSpc>
            </a:pPr>
            <a:r>
              <a:rPr lang="en-US" altLang="en-US" sz="1400" smtClean="0"/>
              <a:t>Use of fixed price, date certain turn-key contracts</a:t>
            </a:r>
          </a:p>
          <a:p>
            <a:pPr marL="1143000" lvl="2">
              <a:lnSpc>
                <a:spcPct val="80000"/>
              </a:lnSpc>
            </a:pPr>
            <a:r>
              <a:rPr lang="en-US" altLang="en-US" sz="1400" smtClean="0"/>
              <a:t>Sponsor support and limited recourse</a:t>
            </a:r>
          </a:p>
          <a:p>
            <a:pPr marL="342900" indent="-342900">
              <a:lnSpc>
                <a:spcPct val="80000"/>
              </a:lnSpc>
            </a:pPr>
            <a:r>
              <a:rPr lang="en-US" altLang="en-US" sz="1600" smtClean="0"/>
              <a:t>Risks After Completion</a:t>
            </a:r>
          </a:p>
          <a:p>
            <a:pPr marL="742950" lvl="1" indent="-285750">
              <a:lnSpc>
                <a:spcPct val="80000"/>
              </a:lnSpc>
            </a:pPr>
            <a:r>
              <a:rPr lang="en-US" altLang="en-US" sz="1600" smtClean="0"/>
              <a:t>Price and contract sustainability</a:t>
            </a:r>
          </a:p>
          <a:p>
            <a:pPr marL="742950" lvl="1" indent="-285750">
              <a:lnSpc>
                <a:spcPct val="80000"/>
              </a:lnSpc>
            </a:pPr>
            <a:r>
              <a:rPr lang="en-US" altLang="en-US" sz="1600" smtClean="0"/>
              <a:t>Volume and traffic</a:t>
            </a:r>
          </a:p>
          <a:p>
            <a:pPr marL="742950" lvl="1" indent="-285750">
              <a:lnSpc>
                <a:spcPct val="80000"/>
              </a:lnSpc>
            </a:pPr>
            <a:r>
              <a:rPr lang="en-US" altLang="en-US" sz="1600" smtClean="0"/>
              <a:t>Operating cost, technology performance and other costs</a:t>
            </a:r>
          </a:p>
        </p:txBody>
      </p:sp>
    </p:spTree>
  </p:cSld>
  <p:clrMapOvr>
    <a:masterClrMapping/>
  </p:clrMapOvr>
  <p:transition>
    <p:zoom/>
  </p:transition>
  <p:timing>
    <p:tnLst>
      <p:par>
        <p:cTn id="1" dur="indefinite" restart="never" nodeType="tmRoot"/>
      </p:par>
    </p:tnLst>
  </p:timing>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ChangeArrowheads="1"/>
          </p:cNvSpPr>
          <p:nvPr>
            <p:ph type="title"/>
          </p:nvPr>
        </p:nvSpPr>
        <p:spPr/>
        <p:txBody>
          <a:bodyPr/>
          <a:lstStyle/>
          <a:p>
            <a:r>
              <a:rPr lang="en-US" altLang="en-US" smtClean="0"/>
              <a:t>Technical Failure – New Combined Cycle Electricity Plants</a:t>
            </a:r>
          </a:p>
        </p:txBody>
      </p:sp>
      <p:sp>
        <p:nvSpPr>
          <p:cNvPr id="197635" name="Rectangle 3"/>
          <p:cNvSpPr>
            <a:spLocks noGrp="1" noChangeArrowheads="1"/>
          </p:cNvSpPr>
          <p:nvPr>
            <p:ph type="body" idx="1"/>
          </p:nvPr>
        </p:nvSpPr>
        <p:spPr/>
        <p:txBody>
          <a:bodyPr/>
          <a:lstStyle/>
          <a:p>
            <a:pPr marL="406400" indent="-406400">
              <a:lnSpc>
                <a:spcPct val="80000"/>
              </a:lnSpc>
            </a:pPr>
            <a:r>
              <a:rPr lang="en-US" altLang="en-US" sz="1600" smtClean="0"/>
              <a:t>An example of technical failure is the ABB combined cycle plants that were used in the merchant industry.  These plants had excessive vibration and did not meet heat rate performance estimates.</a:t>
            </a:r>
          </a:p>
          <a:p>
            <a:pPr marL="406400" indent="-406400">
              <a:lnSpc>
                <a:spcPct val="80000"/>
              </a:lnSpc>
            </a:pPr>
            <a:r>
              <a:rPr lang="en-US" altLang="en-US" sz="1600" smtClean="0"/>
              <a:t>Demonstrates preference for conventional technology (even though there have been remarkable improvements in heat rates and efficiency)</a:t>
            </a:r>
          </a:p>
          <a:p>
            <a:pPr marL="406400" indent="-406400">
              <a:lnSpc>
                <a:spcPct val="80000"/>
              </a:lnSpc>
            </a:pPr>
            <a:r>
              <a:rPr lang="en-US" altLang="en-US" sz="1600" smtClean="0"/>
              <a:t>Standard and Poor’s comments</a:t>
            </a:r>
          </a:p>
          <a:p>
            <a:pPr marL="749300" lvl="1" indent="-177800">
              <a:lnSpc>
                <a:spcPct val="80000"/>
              </a:lnSpc>
            </a:pPr>
            <a:r>
              <a:rPr lang="en-US" altLang="en-US" sz="1600" smtClean="0"/>
              <a:t>As equipment suppliers modify proven designs to expand the performance envelope to give greater output and improved efficiencies, the resulting higher operating temperatures and pressures can result in increased wear and maintenance.</a:t>
            </a:r>
          </a:p>
          <a:p>
            <a:pPr marL="749300" lvl="1" indent="-177800">
              <a:lnSpc>
                <a:spcPct val="80000"/>
              </a:lnSpc>
            </a:pPr>
            <a:r>
              <a:rPr lang="en-US" altLang="en-US" sz="1600" smtClean="0"/>
              <a:t>This has been a potential problem with gas-fired power generation technology recently, despite manufacturer expertise. These design modifications can adversely affect reliable performance and O&amp;M budget requirements over time. Some scaled-up gas turbine generator designs, for instance, have met initial test parameters, but have seen problems during operations, such as premature failure or excessive vibration, which have required design modifications.</a:t>
            </a:r>
          </a:p>
          <a:p>
            <a:pPr marL="749300" lvl="1" indent="-177800">
              <a:lnSpc>
                <a:spcPct val="80000"/>
              </a:lnSpc>
            </a:pPr>
            <a:endParaRPr lang="en-US" altLang="en-US" sz="1600" smtClean="0"/>
          </a:p>
        </p:txBody>
      </p:sp>
    </p:spTree>
  </p:cSld>
  <p:clrMapOvr>
    <a:masterClrMapping/>
  </p:clrMapOvr>
  <p:transition>
    <p:zoom/>
  </p:transition>
  <p:timing>
    <p:tnLst>
      <p:par>
        <p:cTn id="1" dur="indefinite" restart="never" nodeType="tmRoot"/>
      </p:par>
    </p:tnLst>
  </p:timing>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ChangeArrowheads="1"/>
          </p:cNvSpPr>
          <p:nvPr>
            <p:ph type="title"/>
          </p:nvPr>
        </p:nvSpPr>
        <p:spPr/>
        <p:txBody>
          <a:bodyPr/>
          <a:lstStyle/>
          <a:p>
            <a:r>
              <a:rPr lang="en-US" altLang="en-US" smtClean="0"/>
              <a:t>Project Risks and Causes of Project Failure – S&amp;P Risk Categories</a:t>
            </a:r>
          </a:p>
        </p:txBody>
      </p:sp>
      <p:sp>
        <p:nvSpPr>
          <p:cNvPr id="198659" name="Rectangle 3"/>
          <p:cNvSpPr>
            <a:spLocks noGrp="1" noChangeArrowheads="1"/>
          </p:cNvSpPr>
          <p:nvPr>
            <p:ph type="body" sz="half" idx="1"/>
          </p:nvPr>
        </p:nvSpPr>
        <p:spPr/>
        <p:txBody>
          <a:bodyPr/>
          <a:lstStyle/>
          <a:p>
            <a:pPr>
              <a:lnSpc>
                <a:spcPct val="90000"/>
              </a:lnSpc>
            </a:pPr>
            <a:r>
              <a:rPr lang="en-US" altLang="en-US" sz="1200" smtClean="0"/>
              <a:t>Delay in completion (increase in IDC)</a:t>
            </a:r>
          </a:p>
          <a:p>
            <a:pPr>
              <a:lnSpc>
                <a:spcPct val="90000"/>
              </a:lnSpc>
            </a:pPr>
            <a:r>
              <a:rPr lang="en-US" altLang="en-US" sz="1200" smtClean="0"/>
              <a:t>Capital cost over-run</a:t>
            </a:r>
            <a:endParaRPr lang="en-US" altLang="en-US" sz="800" smtClean="0"/>
          </a:p>
          <a:p>
            <a:pPr>
              <a:lnSpc>
                <a:spcPct val="90000"/>
              </a:lnSpc>
            </a:pPr>
            <a:r>
              <a:rPr lang="en-US" altLang="en-US" sz="1200" smtClean="0"/>
              <a:t>Technical Failure</a:t>
            </a:r>
          </a:p>
          <a:p>
            <a:pPr>
              <a:lnSpc>
                <a:spcPct val="90000"/>
              </a:lnSpc>
            </a:pPr>
            <a:r>
              <a:rPr lang="en-US" altLang="en-US" sz="1200" smtClean="0"/>
              <a:t>Revenue Contract Default</a:t>
            </a:r>
            <a:endParaRPr lang="en-US" altLang="en-US" sz="800" smtClean="0"/>
          </a:p>
          <a:p>
            <a:pPr>
              <a:lnSpc>
                <a:spcPct val="90000"/>
              </a:lnSpc>
            </a:pPr>
            <a:r>
              <a:rPr lang="en-US" altLang="en-US" sz="1200" smtClean="0"/>
              <a:t>Increased Price of Raw Materials</a:t>
            </a:r>
            <a:endParaRPr lang="en-US" altLang="en-US" sz="800" smtClean="0"/>
          </a:p>
          <a:p>
            <a:pPr>
              <a:lnSpc>
                <a:spcPct val="90000"/>
              </a:lnSpc>
            </a:pPr>
            <a:r>
              <a:rPr lang="en-US" altLang="en-US" sz="1200" smtClean="0"/>
              <a:t>Loss of Competitive Position</a:t>
            </a:r>
          </a:p>
          <a:p>
            <a:pPr>
              <a:lnSpc>
                <a:spcPct val="90000"/>
              </a:lnSpc>
            </a:pPr>
            <a:r>
              <a:rPr lang="en-US" altLang="en-US" sz="1200" smtClean="0"/>
              <a:t>Commodity Price Risk</a:t>
            </a:r>
          </a:p>
          <a:p>
            <a:pPr>
              <a:lnSpc>
                <a:spcPct val="90000"/>
              </a:lnSpc>
            </a:pPr>
            <a:r>
              <a:rPr lang="en-US" altLang="en-US" sz="1200" smtClean="0"/>
              <a:t>Volume Risk</a:t>
            </a:r>
          </a:p>
          <a:p>
            <a:pPr>
              <a:lnSpc>
                <a:spcPct val="90000"/>
              </a:lnSpc>
            </a:pPr>
            <a:r>
              <a:rPr lang="en-US" altLang="en-US" sz="1200" smtClean="0"/>
              <a:t>Overoptimistic Reserve Projections</a:t>
            </a:r>
          </a:p>
          <a:p>
            <a:pPr>
              <a:lnSpc>
                <a:spcPct val="90000"/>
              </a:lnSpc>
            </a:pPr>
            <a:r>
              <a:rPr lang="en-US" altLang="en-US" sz="1200" smtClean="0"/>
              <a:t>Exchange rate </a:t>
            </a:r>
          </a:p>
          <a:p>
            <a:pPr>
              <a:lnSpc>
                <a:spcPct val="90000"/>
              </a:lnSpc>
            </a:pPr>
            <a:r>
              <a:rPr lang="en-US" altLang="en-US" sz="1200" smtClean="0"/>
              <a:t>Technical Obsolescence of Plant</a:t>
            </a:r>
            <a:endParaRPr lang="en-US" altLang="en-US" sz="800" smtClean="0"/>
          </a:p>
          <a:p>
            <a:pPr>
              <a:lnSpc>
                <a:spcPct val="90000"/>
              </a:lnSpc>
            </a:pPr>
            <a:r>
              <a:rPr lang="en-US" altLang="en-US" sz="1200" smtClean="0"/>
              <a:t>Financial Failure of Contractor</a:t>
            </a:r>
          </a:p>
          <a:p>
            <a:pPr>
              <a:lnSpc>
                <a:spcPct val="90000"/>
              </a:lnSpc>
            </a:pPr>
            <a:r>
              <a:rPr lang="en-US" altLang="en-US" sz="1200" smtClean="0"/>
              <a:t>Contract Mismatch</a:t>
            </a:r>
          </a:p>
          <a:p>
            <a:pPr>
              <a:lnSpc>
                <a:spcPct val="90000"/>
              </a:lnSpc>
            </a:pPr>
            <a:r>
              <a:rPr lang="en-US" altLang="en-US" sz="1200" smtClean="0"/>
              <a:t>Uninsured Casualty Losses</a:t>
            </a:r>
          </a:p>
        </p:txBody>
      </p:sp>
      <p:sp>
        <p:nvSpPr>
          <p:cNvPr id="198660" name="Rectangle 4"/>
          <p:cNvSpPr>
            <a:spLocks noGrp="1" noChangeArrowheads="1"/>
          </p:cNvSpPr>
          <p:nvPr>
            <p:ph type="body" sz="half" idx="2"/>
          </p:nvPr>
        </p:nvSpPr>
        <p:spPr/>
        <p:txBody>
          <a:bodyPr/>
          <a:lstStyle/>
          <a:p>
            <a:pPr>
              <a:lnSpc>
                <a:spcPct val="90000"/>
              </a:lnSpc>
            </a:pPr>
            <a:r>
              <a:rPr lang="en-US" altLang="en-US" sz="1400" smtClean="0"/>
              <a:t>Aribus</a:t>
            </a:r>
          </a:p>
          <a:p>
            <a:pPr>
              <a:lnSpc>
                <a:spcPct val="90000"/>
              </a:lnSpc>
            </a:pPr>
            <a:r>
              <a:rPr lang="en-US" altLang="en-US" sz="1400" smtClean="0"/>
              <a:t>Eurotunnel</a:t>
            </a:r>
          </a:p>
          <a:p>
            <a:pPr>
              <a:lnSpc>
                <a:spcPct val="90000"/>
              </a:lnSpc>
            </a:pPr>
            <a:r>
              <a:rPr lang="en-US" altLang="en-US" sz="1400" smtClean="0"/>
              <a:t>Alstrom Combined Cycle</a:t>
            </a:r>
          </a:p>
          <a:p>
            <a:pPr>
              <a:lnSpc>
                <a:spcPct val="90000"/>
              </a:lnSpc>
            </a:pPr>
            <a:r>
              <a:rPr lang="en-US" altLang="en-US" sz="1400" smtClean="0"/>
              <a:t>Dabhol; AES Drax</a:t>
            </a:r>
          </a:p>
          <a:p>
            <a:pPr>
              <a:lnSpc>
                <a:spcPct val="90000"/>
              </a:lnSpc>
            </a:pPr>
            <a:r>
              <a:rPr lang="en-US" altLang="en-US" sz="1400" smtClean="0"/>
              <a:t>California Wood Plants</a:t>
            </a:r>
          </a:p>
          <a:p>
            <a:pPr>
              <a:lnSpc>
                <a:spcPct val="90000"/>
              </a:lnSpc>
            </a:pPr>
            <a:r>
              <a:rPr lang="en-US" altLang="en-US" sz="1400" smtClean="0"/>
              <a:t>Natural gas plants </a:t>
            </a:r>
          </a:p>
          <a:p>
            <a:pPr>
              <a:lnSpc>
                <a:spcPct val="90000"/>
              </a:lnSpc>
            </a:pPr>
            <a:r>
              <a:rPr lang="en-US" altLang="en-US" sz="1400" smtClean="0"/>
              <a:t>Argentina Merchants</a:t>
            </a:r>
          </a:p>
          <a:p>
            <a:pPr>
              <a:lnSpc>
                <a:spcPct val="90000"/>
              </a:lnSpc>
            </a:pPr>
            <a:r>
              <a:rPr lang="en-US" altLang="en-US" sz="1400" smtClean="0"/>
              <a:t>Euro Disney; Tollways; Subways</a:t>
            </a:r>
          </a:p>
          <a:p>
            <a:pPr>
              <a:lnSpc>
                <a:spcPct val="90000"/>
              </a:lnSpc>
            </a:pPr>
            <a:r>
              <a:rPr lang="en-US" altLang="en-US" sz="1400" smtClean="0"/>
              <a:t>Briax Gold Project</a:t>
            </a:r>
          </a:p>
          <a:p>
            <a:pPr>
              <a:lnSpc>
                <a:spcPct val="90000"/>
              </a:lnSpc>
            </a:pPr>
            <a:r>
              <a:rPr lang="en-US" altLang="en-US" sz="1400" smtClean="0"/>
              <a:t>Jawa Power in Indonesia</a:t>
            </a:r>
          </a:p>
          <a:p>
            <a:pPr>
              <a:lnSpc>
                <a:spcPct val="90000"/>
              </a:lnSpc>
            </a:pPr>
            <a:r>
              <a:rPr lang="en-US" altLang="en-US" sz="1400" smtClean="0"/>
              <a:t>Iridium</a:t>
            </a:r>
          </a:p>
          <a:p>
            <a:pPr>
              <a:lnSpc>
                <a:spcPct val="90000"/>
              </a:lnSpc>
            </a:pPr>
            <a:r>
              <a:rPr lang="en-US" altLang="en-US" sz="1400" smtClean="0"/>
              <a:t>Stone and Webster</a:t>
            </a:r>
          </a:p>
          <a:p>
            <a:pPr>
              <a:lnSpc>
                <a:spcPct val="90000"/>
              </a:lnSpc>
            </a:pPr>
            <a:r>
              <a:rPr lang="en-US" altLang="en-US" sz="1400" smtClean="0"/>
              <a:t>MCV</a:t>
            </a:r>
          </a:p>
        </p:txBody>
      </p:sp>
    </p:spTree>
  </p:cSld>
  <p:clrMapOvr>
    <a:masterClrMapping/>
  </p:clrMapOvr>
  <p:transition>
    <p:zoom/>
  </p:transition>
  <p:timing>
    <p:tnLst>
      <p:par>
        <p:cTn id="1" dur="indefinite" restart="never" nodeType="tmRoot"/>
      </p:par>
    </p:tnLst>
  </p:timing>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2"/>
          <p:cNvSpPr>
            <a:spLocks noGrp="1" noChangeArrowheads="1"/>
          </p:cNvSpPr>
          <p:nvPr>
            <p:ph type="title"/>
          </p:nvPr>
        </p:nvSpPr>
        <p:spPr/>
        <p:txBody>
          <a:bodyPr/>
          <a:lstStyle/>
          <a:p>
            <a:r>
              <a:rPr lang="en-US" altLang="en-US" sz="1800" smtClean="0"/>
              <a:t>Strong and Weak Technology/Construction Risk</a:t>
            </a:r>
          </a:p>
        </p:txBody>
      </p:sp>
      <p:sp>
        <p:nvSpPr>
          <p:cNvPr id="199683" name="Rectangle 3"/>
          <p:cNvSpPr>
            <a:spLocks noGrp="1" noChangeArrowheads="1"/>
          </p:cNvSpPr>
          <p:nvPr>
            <p:ph type="body" idx="1"/>
          </p:nvPr>
        </p:nvSpPr>
        <p:spPr/>
        <p:txBody>
          <a:bodyPr/>
          <a:lstStyle/>
          <a:p>
            <a:pPr>
              <a:lnSpc>
                <a:spcPct val="80000"/>
              </a:lnSpc>
            </a:pPr>
            <a:r>
              <a:rPr lang="en-US" altLang="en-US" sz="1600" smtClean="0"/>
              <a:t>Strong</a:t>
            </a:r>
          </a:p>
          <a:p>
            <a:pPr lvl="1">
              <a:lnSpc>
                <a:spcPct val="80000"/>
              </a:lnSpc>
            </a:pPr>
            <a:r>
              <a:rPr lang="en-US" altLang="en-US" sz="1600" smtClean="0"/>
              <a:t>Fixed-price, date-certain turnkey contract; </a:t>
            </a:r>
          </a:p>
          <a:p>
            <a:pPr lvl="1">
              <a:lnSpc>
                <a:spcPct val="80000"/>
              </a:lnSpc>
            </a:pPr>
            <a:r>
              <a:rPr lang="en-US" altLang="en-US" sz="1600" smtClean="0"/>
              <a:t>one-year-plus guarantees; </a:t>
            </a:r>
          </a:p>
          <a:p>
            <a:pPr lvl="1">
              <a:lnSpc>
                <a:spcPct val="80000"/>
              </a:lnSpc>
            </a:pPr>
            <a:r>
              <a:rPr lang="en-US" altLang="en-US" sz="1600" smtClean="0"/>
              <a:t>superior liquidated performance/delay damages; </a:t>
            </a:r>
          </a:p>
          <a:p>
            <a:pPr lvl="1">
              <a:lnSpc>
                <a:spcPct val="80000"/>
              </a:lnSpc>
            </a:pPr>
            <a:r>
              <a:rPr lang="en-US" altLang="en-US" sz="1600" smtClean="0"/>
              <a:t>highly rated EPC contractor, </a:t>
            </a:r>
          </a:p>
          <a:p>
            <a:pPr lvl="1">
              <a:lnSpc>
                <a:spcPct val="80000"/>
              </a:lnSpc>
            </a:pPr>
            <a:r>
              <a:rPr lang="en-US" altLang="en-US" sz="1600" smtClean="0"/>
              <a:t>credible sponsor completion guarantee or LOC-backed construction; </a:t>
            </a:r>
          </a:p>
          <a:p>
            <a:pPr lvl="1">
              <a:lnSpc>
                <a:spcPct val="80000"/>
              </a:lnSpc>
            </a:pPr>
            <a:r>
              <a:rPr lang="en-US" altLang="en-US" sz="1600" smtClean="0"/>
              <a:t>installed costs at/below market; </a:t>
            </a:r>
          </a:p>
          <a:p>
            <a:pPr lvl="1">
              <a:lnSpc>
                <a:spcPct val="80000"/>
              </a:lnSpc>
            </a:pPr>
            <a:r>
              <a:rPr lang="en-US" altLang="en-US" sz="1600" smtClean="0"/>
              <a:t>contracts executed. </a:t>
            </a:r>
          </a:p>
          <a:p>
            <a:pPr lvl="1">
              <a:lnSpc>
                <a:spcPct val="80000"/>
              </a:lnSpc>
            </a:pPr>
            <a:r>
              <a:rPr lang="en-US" altLang="en-US" sz="1600" smtClean="0"/>
              <a:t>IE oversight through completion, including completion certificate.   </a:t>
            </a:r>
          </a:p>
          <a:p>
            <a:pPr lvl="1">
              <a:lnSpc>
                <a:spcPct val="80000"/>
              </a:lnSpc>
            </a:pPr>
            <a:r>
              <a:rPr lang="en-US" altLang="en-US" sz="1600" smtClean="0"/>
              <a:t>Commercially proven, currently used technology.   </a:t>
            </a:r>
          </a:p>
          <a:p>
            <a:pPr lvl="1">
              <a:lnSpc>
                <a:spcPct val="80000"/>
              </a:lnSpc>
            </a:pPr>
            <a:r>
              <a:rPr lang="en-US" altLang="en-US" sz="1600" smtClean="0"/>
              <a:t>Rated O&amp;M contract with performance damages.   </a:t>
            </a:r>
          </a:p>
          <a:p>
            <a:pPr lvl="1">
              <a:lnSpc>
                <a:spcPct val="80000"/>
              </a:lnSpc>
            </a:pPr>
            <a:r>
              <a:rPr lang="en-US" altLang="en-US" sz="1600" smtClean="0"/>
              <a:t>Budget and schedule credible, not aggressive.   </a:t>
            </a:r>
          </a:p>
          <a:p>
            <a:pPr lvl="1">
              <a:lnSpc>
                <a:spcPct val="80000"/>
              </a:lnSpc>
            </a:pPr>
            <a:r>
              <a:rPr lang="en-US" altLang="en-US" sz="1600" smtClean="0"/>
              <a:t>Thorough and credible IE report.   </a:t>
            </a:r>
          </a:p>
        </p:txBody>
      </p:sp>
    </p:spTree>
  </p:cSld>
  <p:clrMapOvr>
    <a:masterClrMapping/>
  </p:clrMapOvr>
  <p:transition>
    <p:zo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Making Money in Different Places</a:t>
            </a:r>
            <a:endParaRPr lang="en-US" dirty="0"/>
          </a:p>
        </p:txBody>
      </p:sp>
      <p:sp>
        <p:nvSpPr>
          <p:cNvPr id="7" name="Oval 6"/>
          <p:cNvSpPr/>
          <p:nvPr/>
        </p:nvSpPr>
        <p:spPr bwMode="auto">
          <a:xfrm>
            <a:off x="3810000" y="3124200"/>
            <a:ext cx="1752600" cy="1219200"/>
          </a:xfrm>
          <a:prstGeom prst="ellipse">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latin typeface="Arial" pitchFamily="34" charset="0"/>
              </a:rPr>
              <a:t>Special Purpose Corporation (IRR)</a:t>
            </a:r>
            <a:endParaRPr kumimoji="0" lang="en-US" sz="1200" b="0" i="0" u="none" strike="noStrike" cap="none" normalizeH="0" baseline="0" dirty="0" smtClean="0">
              <a:ln>
                <a:noFill/>
              </a:ln>
              <a:solidFill>
                <a:schemeClr val="tx1"/>
              </a:solidFill>
              <a:effectLst/>
              <a:latin typeface="Arial" pitchFamily="34" charset="0"/>
            </a:endParaRPr>
          </a:p>
        </p:txBody>
      </p:sp>
      <p:sp>
        <p:nvSpPr>
          <p:cNvPr id="8" name="Oval 7"/>
          <p:cNvSpPr/>
          <p:nvPr/>
        </p:nvSpPr>
        <p:spPr bwMode="auto">
          <a:xfrm>
            <a:off x="3886200" y="1600200"/>
            <a:ext cx="1447800" cy="990600"/>
          </a:xfrm>
          <a:prstGeom prst="ellipse">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latin typeface="Arial" pitchFamily="34" charset="0"/>
              </a:rPr>
              <a:t>Off-taker</a:t>
            </a:r>
            <a:endParaRPr kumimoji="0" lang="en-US" sz="1200" b="0" i="0" u="none" strike="noStrike" cap="none" normalizeH="0" baseline="0" dirty="0" smtClean="0">
              <a:ln>
                <a:noFill/>
              </a:ln>
              <a:solidFill>
                <a:schemeClr val="tx1"/>
              </a:solidFill>
              <a:effectLst/>
              <a:latin typeface="Arial" pitchFamily="34" charset="0"/>
            </a:endParaRPr>
          </a:p>
        </p:txBody>
      </p:sp>
      <p:cxnSp>
        <p:nvCxnSpPr>
          <p:cNvPr id="12" name="Straight Arrow Connector 11"/>
          <p:cNvCxnSpPr/>
          <p:nvPr/>
        </p:nvCxnSpPr>
        <p:spPr bwMode="auto">
          <a:xfrm flipV="1">
            <a:off x="4648200" y="2590800"/>
            <a:ext cx="0" cy="533400"/>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13" name="Rectangle 12"/>
          <p:cNvSpPr/>
          <p:nvPr/>
        </p:nvSpPr>
        <p:spPr bwMode="auto">
          <a:xfrm>
            <a:off x="5543818" y="1905000"/>
            <a:ext cx="2590800" cy="1371600"/>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PPA – Four Part Tariff</a:t>
            </a:r>
          </a:p>
          <a:p>
            <a:pPr marL="0" marR="0" indent="0" algn="ctr" defTabSz="914400" rtl="0" eaLnBrk="0" fontAlgn="base" latinLnBrk="0" hangingPunct="0">
              <a:lnSpc>
                <a:spcPct val="100000"/>
              </a:lnSpc>
              <a:spcBef>
                <a:spcPct val="0"/>
              </a:spcBef>
              <a:spcAft>
                <a:spcPct val="0"/>
              </a:spcAft>
              <a:buClrTx/>
              <a:buSzTx/>
              <a:buFontTx/>
              <a:buNone/>
              <a:tabLst/>
            </a:pPr>
            <a:r>
              <a:rPr lang="en-US" dirty="0" smtClean="0">
                <a:latin typeface="Arial" pitchFamily="34" charset="0"/>
              </a:rPr>
              <a:t>LD for Delay Risk</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Fixed</a:t>
            </a:r>
            <a:r>
              <a:rPr kumimoji="0" lang="en-US" sz="1200" b="0" i="0" u="none" strike="noStrike" cap="none" normalizeH="0" dirty="0" smtClean="0">
                <a:ln>
                  <a:noFill/>
                </a:ln>
                <a:solidFill>
                  <a:schemeClr val="tx1"/>
                </a:solidFill>
                <a:effectLst/>
                <a:latin typeface="Arial" pitchFamily="34" charset="0"/>
              </a:rPr>
              <a:t> Capacity Charge at FC</a:t>
            </a:r>
          </a:p>
          <a:p>
            <a:pPr marL="0" marR="0" indent="0" algn="ctr" defTabSz="914400" rtl="0" eaLnBrk="0" fontAlgn="base" latinLnBrk="0" hangingPunct="0">
              <a:lnSpc>
                <a:spcPct val="100000"/>
              </a:lnSpc>
              <a:spcBef>
                <a:spcPct val="0"/>
              </a:spcBef>
              <a:spcAft>
                <a:spcPct val="0"/>
              </a:spcAft>
              <a:buClrTx/>
              <a:buSzTx/>
              <a:buFontTx/>
              <a:buNone/>
              <a:tabLst/>
            </a:pPr>
            <a:r>
              <a:rPr lang="en-US" dirty="0" smtClean="0">
                <a:latin typeface="Arial" pitchFamily="34" charset="0"/>
              </a:rPr>
              <a:t>Contract O&amp;M Charge</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dirty="0" smtClean="0">
                <a:ln>
                  <a:noFill/>
                </a:ln>
                <a:solidFill>
                  <a:schemeClr val="tx1"/>
                </a:solidFill>
                <a:effectLst/>
                <a:latin typeface="Arial" pitchFamily="34" charset="0"/>
              </a:rPr>
              <a:t>Contract Heat Rate</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Capacity Charge </a:t>
            </a:r>
            <a:r>
              <a:rPr lang="en-US" dirty="0" smtClean="0">
                <a:latin typeface="Arial" pitchFamily="34" charset="0"/>
              </a:rPr>
              <a:t>with Index</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Availability</a:t>
            </a:r>
            <a:r>
              <a:rPr kumimoji="0" lang="en-US" sz="1200" b="0" i="0" u="none" strike="noStrike" cap="none" normalizeH="0" dirty="0" smtClean="0">
                <a:ln>
                  <a:noFill/>
                </a:ln>
                <a:solidFill>
                  <a:schemeClr val="tx1"/>
                </a:solidFill>
                <a:effectLst/>
                <a:latin typeface="Arial" pitchFamily="34" charset="0"/>
              </a:rPr>
              <a:t> Penalty</a:t>
            </a:r>
            <a:endParaRPr kumimoji="0" lang="en-US" sz="1200" b="0" i="0" u="none" strike="noStrike" cap="none" normalizeH="0" baseline="0" dirty="0" smtClean="0">
              <a:ln>
                <a:noFill/>
              </a:ln>
              <a:solidFill>
                <a:schemeClr val="tx1"/>
              </a:solidFill>
              <a:effectLst/>
              <a:latin typeface="Arial" pitchFamily="34" charset="0"/>
            </a:endParaRPr>
          </a:p>
        </p:txBody>
      </p:sp>
      <p:sp>
        <p:nvSpPr>
          <p:cNvPr id="14" name="Oval 13"/>
          <p:cNvSpPr/>
          <p:nvPr/>
        </p:nvSpPr>
        <p:spPr bwMode="auto">
          <a:xfrm>
            <a:off x="1219200" y="1905000"/>
            <a:ext cx="1524000" cy="838200"/>
          </a:xfrm>
          <a:prstGeom prst="ellipse">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ENRON</a:t>
            </a:r>
          </a:p>
          <a:p>
            <a:pPr marL="0" marR="0" indent="0" algn="ctr" defTabSz="914400" rtl="0" eaLnBrk="0" fontAlgn="base" latinLnBrk="0" hangingPunct="0">
              <a:lnSpc>
                <a:spcPct val="100000"/>
              </a:lnSpc>
              <a:spcBef>
                <a:spcPct val="0"/>
              </a:spcBef>
              <a:spcAft>
                <a:spcPct val="0"/>
              </a:spcAft>
              <a:buClrTx/>
              <a:buSzTx/>
              <a:buFontTx/>
              <a:buNone/>
              <a:tabLst/>
            </a:pPr>
            <a:r>
              <a:rPr lang="en-US" dirty="0" smtClean="0">
                <a:latin typeface="Arial" pitchFamily="34" charset="0"/>
              </a:rPr>
              <a:t>EPC Profit</a:t>
            </a:r>
            <a:endParaRPr kumimoji="0" lang="en-US" sz="1200" b="0" i="0" u="none" strike="noStrike" cap="none" normalizeH="0" baseline="0" dirty="0" smtClean="0">
              <a:ln>
                <a:noFill/>
              </a:ln>
              <a:solidFill>
                <a:schemeClr val="tx1"/>
              </a:solidFill>
              <a:effectLst/>
              <a:latin typeface="Arial" pitchFamily="34" charset="0"/>
            </a:endParaRPr>
          </a:p>
        </p:txBody>
      </p:sp>
      <p:sp>
        <p:nvSpPr>
          <p:cNvPr id="15" name="Rectangle 14"/>
          <p:cNvSpPr/>
          <p:nvPr/>
        </p:nvSpPr>
        <p:spPr bwMode="auto">
          <a:xfrm>
            <a:off x="2819400" y="2286000"/>
            <a:ext cx="914400" cy="838200"/>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Fixed Price Contract with LD</a:t>
            </a:r>
          </a:p>
        </p:txBody>
      </p:sp>
      <p:cxnSp>
        <p:nvCxnSpPr>
          <p:cNvPr id="17" name="Straight Arrow Connector 16"/>
          <p:cNvCxnSpPr/>
          <p:nvPr/>
        </p:nvCxnSpPr>
        <p:spPr bwMode="auto">
          <a:xfrm flipH="1" flipV="1">
            <a:off x="2286000" y="2743200"/>
            <a:ext cx="1600200" cy="838200"/>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19" name="Freeform 18"/>
          <p:cNvSpPr/>
          <p:nvPr/>
        </p:nvSpPr>
        <p:spPr bwMode="auto">
          <a:xfrm>
            <a:off x="3593207" y="2313904"/>
            <a:ext cx="2426594" cy="661115"/>
          </a:xfrm>
          <a:custGeom>
            <a:avLst/>
            <a:gdLst>
              <a:gd name="connsiteX0" fmla="*/ 0 w 2498501"/>
              <a:gd name="connsiteY0" fmla="*/ 759854 h 759854"/>
              <a:gd name="connsiteX1" fmla="*/ 2485622 w 2498501"/>
              <a:gd name="connsiteY1" fmla="*/ 0 h 759854"/>
              <a:gd name="connsiteX2" fmla="*/ 2485622 w 2498501"/>
              <a:gd name="connsiteY2" fmla="*/ 0 h 759854"/>
              <a:gd name="connsiteX3" fmla="*/ 2485622 w 2498501"/>
              <a:gd name="connsiteY3" fmla="*/ 0 h 759854"/>
              <a:gd name="connsiteX4" fmla="*/ 2498501 w 2498501"/>
              <a:gd name="connsiteY4" fmla="*/ 0 h 759854"/>
              <a:gd name="connsiteX5" fmla="*/ 2498501 w 2498501"/>
              <a:gd name="connsiteY5" fmla="*/ 0 h 759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8501" h="759854">
                <a:moveTo>
                  <a:pt x="0" y="759854"/>
                </a:moveTo>
                <a:lnTo>
                  <a:pt x="2485622" y="0"/>
                </a:lnTo>
                <a:lnTo>
                  <a:pt x="2485622" y="0"/>
                </a:lnTo>
                <a:lnTo>
                  <a:pt x="2485622" y="0"/>
                </a:lnTo>
                <a:lnTo>
                  <a:pt x="2498501" y="0"/>
                </a:lnTo>
                <a:lnTo>
                  <a:pt x="2498501" y="0"/>
                </a:lnTo>
              </a:path>
            </a:pathLst>
          </a:custGeom>
          <a:no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pitchFamily="34" charset="0"/>
            </a:endParaRPr>
          </a:p>
        </p:txBody>
      </p:sp>
      <p:sp>
        <p:nvSpPr>
          <p:cNvPr id="20" name="Freeform 19"/>
          <p:cNvSpPr/>
          <p:nvPr/>
        </p:nvSpPr>
        <p:spPr bwMode="auto">
          <a:xfrm>
            <a:off x="3672626" y="2185116"/>
            <a:ext cx="2215166" cy="128789"/>
          </a:xfrm>
          <a:custGeom>
            <a:avLst/>
            <a:gdLst>
              <a:gd name="connsiteX0" fmla="*/ 0 w 2215166"/>
              <a:gd name="connsiteY0" fmla="*/ 128789 h 128789"/>
              <a:gd name="connsiteX1" fmla="*/ 2215166 w 2215166"/>
              <a:gd name="connsiteY1" fmla="*/ 0 h 128789"/>
            </a:gdLst>
            <a:ahLst/>
            <a:cxnLst>
              <a:cxn ang="0">
                <a:pos x="connsiteX0" y="connsiteY0"/>
              </a:cxn>
              <a:cxn ang="0">
                <a:pos x="connsiteX1" y="connsiteY1"/>
              </a:cxn>
            </a:cxnLst>
            <a:rect l="l" t="t" r="r" b="b"/>
            <a:pathLst>
              <a:path w="2215166" h="128789">
                <a:moveTo>
                  <a:pt x="0" y="128789"/>
                </a:moveTo>
                <a:lnTo>
                  <a:pt x="2215166" y="0"/>
                </a:lnTo>
              </a:path>
            </a:pathLst>
          </a:custGeom>
          <a:no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pitchFamily="34" charset="0"/>
            </a:endParaRPr>
          </a:p>
        </p:txBody>
      </p:sp>
      <p:sp>
        <p:nvSpPr>
          <p:cNvPr id="21" name="Oval 20"/>
          <p:cNvSpPr/>
          <p:nvPr/>
        </p:nvSpPr>
        <p:spPr bwMode="auto">
          <a:xfrm>
            <a:off x="787758" y="4533900"/>
            <a:ext cx="1828800" cy="762000"/>
          </a:xfrm>
          <a:prstGeom prst="ellipse">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ENRON O&amp;M Profit</a:t>
            </a:r>
          </a:p>
        </p:txBody>
      </p:sp>
      <p:sp>
        <p:nvSpPr>
          <p:cNvPr id="24" name="Rectangle 23"/>
          <p:cNvSpPr/>
          <p:nvPr/>
        </p:nvSpPr>
        <p:spPr bwMode="auto">
          <a:xfrm>
            <a:off x="2971800" y="4343399"/>
            <a:ext cx="1066800" cy="1752601"/>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Contract with Guaranteed</a:t>
            </a:r>
            <a:r>
              <a:rPr kumimoji="0" lang="en-US" sz="1200" b="0" i="0" u="none" strike="noStrike" cap="none" normalizeH="0" dirty="0" smtClean="0">
                <a:ln>
                  <a:noFill/>
                </a:ln>
                <a:solidFill>
                  <a:schemeClr val="tx1"/>
                </a:solidFill>
                <a:effectLst/>
                <a:latin typeface="Arial" pitchFamily="34" charset="0"/>
              </a:rPr>
              <a:t> Heat Rate and Availability Penalty</a:t>
            </a:r>
          </a:p>
          <a:p>
            <a:pPr marL="0" marR="0" indent="0" algn="ctr" defTabSz="914400" rtl="0" eaLnBrk="0" fontAlgn="base" latinLnBrk="0" hangingPunct="0">
              <a:lnSpc>
                <a:spcPct val="100000"/>
              </a:lnSpc>
              <a:spcBef>
                <a:spcPct val="0"/>
              </a:spcBef>
              <a:spcAft>
                <a:spcPct val="0"/>
              </a:spcAft>
              <a:buClrTx/>
              <a:buSzTx/>
              <a:buFontTx/>
              <a:buNone/>
              <a:tabLst/>
            </a:pPr>
            <a:r>
              <a:rPr lang="en-US" dirty="0" smtClean="0">
                <a:latin typeface="Arial" pitchFamily="34" charset="0"/>
              </a:rPr>
              <a:t>and Fixed Fee</a:t>
            </a:r>
            <a:endParaRPr kumimoji="0" lang="en-US" sz="1200" b="0" i="0" u="none" strike="noStrike" cap="none" normalizeH="0" baseline="0" dirty="0" smtClean="0">
              <a:ln>
                <a:noFill/>
              </a:ln>
              <a:solidFill>
                <a:schemeClr val="tx1"/>
              </a:solidFill>
              <a:effectLst/>
              <a:latin typeface="Arial" pitchFamily="34" charset="0"/>
            </a:endParaRPr>
          </a:p>
        </p:txBody>
      </p:sp>
      <p:cxnSp>
        <p:nvCxnSpPr>
          <p:cNvPr id="26" name="Straight Connector 25"/>
          <p:cNvCxnSpPr/>
          <p:nvPr/>
        </p:nvCxnSpPr>
        <p:spPr bwMode="auto">
          <a:xfrm flipV="1">
            <a:off x="4038600" y="2743200"/>
            <a:ext cx="2209800" cy="2209800"/>
          </a:xfrm>
          <a:prstGeom prst="line">
            <a:avLst/>
          </a:prstGeom>
          <a:solidFill>
            <a:schemeClr val="accent1"/>
          </a:solidFill>
          <a:ln w="12700" cap="flat" cmpd="sng" algn="ctr">
            <a:solidFill>
              <a:srgbClr val="FF0000"/>
            </a:solidFill>
            <a:prstDash val="solid"/>
            <a:round/>
            <a:headEnd type="none" w="sm" len="sm"/>
            <a:tailEnd type="none" w="sm" len="sm"/>
          </a:ln>
          <a:effectLst/>
        </p:spPr>
      </p:cxnSp>
      <p:cxnSp>
        <p:nvCxnSpPr>
          <p:cNvPr id="28" name="Straight Connector 27"/>
          <p:cNvCxnSpPr/>
          <p:nvPr/>
        </p:nvCxnSpPr>
        <p:spPr bwMode="auto">
          <a:xfrm flipV="1">
            <a:off x="3886200" y="3276600"/>
            <a:ext cx="2514600" cy="2209800"/>
          </a:xfrm>
          <a:prstGeom prst="line">
            <a:avLst/>
          </a:prstGeom>
          <a:solidFill>
            <a:schemeClr val="accent1"/>
          </a:solidFill>
          <a:ln w="12700" cap="flat" cmpd="sng" algn="ctr">
            <a:solidFill>
              <a:srgbClr val="FF0000"/>
            </a:solidFill>
            <a:prstDash val="solid"/>
            <a:round/>
            <a:headEnd type="none" w="sm" len="sm"/>
            <a:tailEnd type="none" w="sm" len="sm"/>
          </a:ln>
          <a:effectLst/>
        </p:spPr>
      </p:cxnSp>
      <p:cxnSp>
        <p:nvCxnSpPr>
          <p:cNvPr id="30" name="Straight Connector 29"/>
          <p:cNvCxnSpPr/>
          <p:nvPr/>
        </p:nvCxnSpPr>
        <p:spPr bwMode="auto">
          <a:xfrm flipV="1">
            <a:off x="4038600" y="2590800"/>
            <a:ext cx="3505200" cy="3276600"/>
          </a:xfrm>
          <a:prstGeom prst="line">
            <a:avLst/>
          </a:prstGeom>
          <a:solidFill>
            <a:schemeClr val="accent1"/>
          </a:solidFill>
          <a:ln w="12700" cap="flat" cmpd="sng" algn="ctr">
            <a:solidFill>
              <a:srgbClr val="FF0000"/>
            </a:solidFill>
            <a:prstDash val="solid"/>
            <a:round/>
            <a:headEnd type="none" w="sm" len="sm"/>
            <a:tailEnd type="none" w="sm" len="sm"/>
          </a:ln>
          <a:effectLst/>
        </p:spPr>
      </p:cxnSp>
      <p:sp>
        <p:nvSpPr>
          <p:cNvPr id="31" name="Oval 30"/>
          <p:cNvSpPr/>
          <p:nvPr/>
        </p:nvSpPr>
        <p:spPr bwMode="auto">
          <a:xfrm>
            <a:off x="6896100" y="3606085"/>
            <a:ext cx="1524000" cy="762000"/>
          </a:xfrm>
          <a:prstGeom prst="ellipse">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ENRON – Fuel </a:t>
            </a:r>
            <a:r>
              <a:rPr kumimoji="0" lang="en-US" sz="1200" b="0" i="0" u="none" strike="noStrike" cap="none" normalizeH="0" baseline="0" dirty="0" err="1" smtClean="0">
                <a:ln>
                  <a:noFill/>
                </a:ln>
                <a:solidFill>
                  <a:schemeClr val="tx1"/>
                </a:solidFill>
                <a:effectLst/>
                <a:latin typeface="Arial" pitchFamily="34" charset="0"/>
              </a:rPr>
              <a:t>Mgmt</a:t>
            </a:r>
            <a:r>
              <a:rPr kumimoji="0" lang="en-US" sz="1200" b="0" i="0" u="none" strike="noStrike" cap="none" normalizeH="0" baseline="0" dirty="0" smtClean="0">
                <a:ln>
                  <a:noFill/>
                </a:ln>
                <a:solidFill>
                  <a:schemeClr val="tx1"/>
                </a:solidFill>
                <a:effectLst/>
                <a:latin typeface="Arial" pitchFamily="34" charset="0"/>
              </a:rPr>
              <a:t> Fee</a:t>
            </a:r>
          </a:p>
        </p:txBody>
      </p:sp>
      <p:sp>
        <p:nvSpPr>
          <p:cNvPr id="32" name="Oval 31"/>
          <p:cNvSpPr/>
          <p:nvPr/>
        </p:nvSpPr>
        <p:spPr bwMode="auto">
          <a:xfrm>
            <a:off x="6698356" y="5295900"/>
            <a:ext cx="1524000" cy="685800"/>
          </a:xfrm>
          <a:prstGeom prst="ellipse">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Lenders</a:t>
            </a:r>
          </a:p>
        </p:txBody>
      </p:sp>
      <p:sp>
        <p:nvSpPr>
          <p:cNvPr id="33" name="Oval 32"/>
          <p:cNvSpPr/>
          <p:nvPr/>
        </p:nvSpPr>
        <p:spPr bwMode="auto">
          <a:xfrm>
            <a:off x="4633175" y="5531476"/>
            <a:ext cx="1562100" cy="612819"/>
          </a:xfrm>
          <a:prstGeom prst="ellipse">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latin typeface="Arial" pitchFamily="34" charset="0"/>
              </a:rPr>
              <a:t>ENRON IRR on SPV</a:t>
            </a:r>
            <a:endParaRPr kumimoji="0" lang="en-US" sz="1200" b="0" i="0" u="none" strike="noStrike" cap="none" normalizeH="0" baseline="0" dirty="0" smtClean="0">
              <a:ln>
                <a:noFill/>
              </a:ln>
              <a:solidFill>
                <a:schemeClr val="tx1"/>
              </a:solidFill>
              <a:effectLst/>
              <a:latin typeface="Arial" pitchFamily="34" charset="0"/>
            </a:endParaRPr>
          </a:p>
        </p:txBody>
      </p:sp>
      <p:cxnSp>
        <p:nvCxnSpPr>
          <p:cNvPr id="35" name="Straight Arrow Connector 34"/>
          <p:cNvCxnSpPr/>
          <p:nvPr/>
        </p:nvCxnSpPr>
        <p:spPr bwMode="auto">
          <a:xfrm flipH="1" flipV="1">
            <a:off x="5562600" y="3886200"/>
            <a:ext cx="940158" cy="114300"/>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38" name="Freeform 37"/>
          <p:cNvSpPr/>
          <p:nvPr/>
        </p:nvSpPr>
        <p:spPr bwMode="auto">
          <a:xfrm>
            <a:off x="7315200" y="3232597"/>
            <a:ext cx="206062" cy="373488"/>
          </a:xfrm>
          <a:custGeom>
            <a:avLst/>
            <a:gdLst>
              <a:gd name="connsiteX0" fmla="*/ 206062 w 206062"/>
              <a:gd name="connsiteY0" fmla="*/ 373488 h 373488"/>
              <a:gd name="connsiteX1" fmla="*/ 0 w 206062"/>
              <a:gd name="connsiteY1" fmla="*/ 0 h 373488"/>
              <a:gd name="connsiteX2" fmla="*/ 0 w 206062"/>
              <a:gd name="connsiteY2" fmla="*/ 0 h 373488"/>
            </a:gdLst>
            <a:ahLst/>
            <a:cxnLst>
              <a:cxn ang="0">
                <a:pos x="connsiteX0" y="connsiteY0"/>
              </a:cxn>
              <a:cxn ang="0">
                <a:pos x="connsiteX1" y="connsiteY1"/>
              </a:cxn>
              <a:cxn ang="0">
                <a:pos x="connsiteX2" y="connsiteY2"/>
              </a:cxn>
            </a:cxnLst>
            <a:rect l="l" t="t" r="r" b="b"/>
            <a:pathLst>
              <a:path w="206062" h="373488">
                <a:moveTo>
                  <a:pt x="206062" y="373488"/>
                </a:moveTo>
                <a:lnTo>
                  <a:pt x="0" y="0"/>
                </a:lnTo>
                <a:lnTo>
                  <a:pt x="0" y="0"/>
                </a:lnTo>
              </a:path>
            </a:pathLst>
          </a:custGeom>
          <a:no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pitchFamily="34" charset="0"/>
            </a:endParaRPr>
          </a:p>
        </p:txBody>
      </p:sp>
      <p:sp>
        <p:nvSpPr>
          <p:cNvPr id="39" name="Rectangle 38"/>
          <p:cNvSpPr/>
          <p:nvPr/>
        </p:nvSpPr>
        <p:spPr bwMode="auto">
          <a:xfrm>
            <a:off x="6098683" y="3758035"/>
            <a:ext cx="787758" cy="685800"/>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Fuel Supply Contract</a:t>
            </a:r>
          </a:p>
        </p:txBody>
      </p:sp>
      <p:cxnSp>
        <p:nvCxnSpPr>
          <p:cNvPr id="41" name="Straight Arrow Connector 40"/>
          <p:cNvCxnSpPr>
            <a:stCxn id="32" idx="1"/>
          </p:cNvCxnSpPr>
          <p:nvPr/>
        </p:nvCxnSpPr>
        <p:spPr bwMode="auto">
          <a:xfrm flipH="1" flipV="1">
            <a:off x="5181600" y="4343400"/>
            <a:ext cx="1739941" cy="1052933"/>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43" name="Rectangle 42"/>
          <p:cNvSpPr/>
          <p:nvPr/>
        </p:nvSpPr>
        <p:spPr bwMode="auto">
          <a:xfrm>
            <a:off x="6553200" y="4824835"/>
            <a:ext cx="1016358" cy="419099"/>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Loan Agreement</a:t>
            </a:r>
          </a:p>
        </p:txBody>
      </p:sp>
      <p:cxnSp>
        <p:nvCxnSpPr>
          <p:cNvPr id="45" name="Straight Arrow Connector 44"/>
          <p:cNvCxnSpPr/>
          <p:nvPr/>
        </p:nvCxnSpPr>
        <p:spPr bwMode="auto">
          <a:xfrm flipH="1" flipV="1">
            <a:off x="4953000" y="4392008"/>
            <a:ext cx="381000" cy="1118627"/>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47" name="Rectangle 46"/>
          <p:cNvSpPr/>
          <p:nvPr/>
        </p:nvSpPr>
        <p:spPr bwMode="auto">
          <a:xfrm>
            <a:off x="4965342" y="5020345"/>
            <a:ext cx="1016358" cy="419099"/>
          </a:xfrm>
          <a:prstGeom prst="rect">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chemeClr val="tx1"/>
                </a:solidFill>
                <a:effectLst/>
                <a:latin typeface="Arial" pitchFamily="34" charset="0"/>
              </a:rPr>
              <a:t>ShareholderAgreement</a:t>
            </a:r>
            <a:endParaRPr kumimoji="0" lang="en-US" sz="1200" b="0" i="0" u="none" strike="noStrike" cap="none" normalizeH="0" baseline="0" dirty="0" smtClean="0">
              <a:ln>
                <a:noFill/>
              </a:ln>
              <a:solidFill>
                <a:schemeClr val="tx1"/>
              </a:solidFill>
              <a:effectLst/>
              <a:latin typeface="Arial" pitchFamily="34" charset="0"/>
            </a:endParaRPr>
          </a:p>
        </p:txBody>
      </p:sp>
      <p:cxnSp>
        <p:nvCxnSpPr>
          <p:cNvPr id="49" name="Straight Arrow Connector 48"/>
          <p:cNvCxnSpPr>
            <a:stCxn id="21" idx="6"/>
          </p:cNvCxnSpPr>
          <p:nvPr/>
        </p:nvCxnSpPr>
        <p:spPr bwMode="auto">
          <a:xfrm flipV="1">
            <a:off x="2616558" y="4000500"/>
            <a:ext cx="1193442" cy="914400"/>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Tree>
    <p:extLst>
      <p:ext uri="{BB962C8B-B14F-4D97-AF65-F5344CB8AC3E}">
        <p14:creationId xmlns:p14="http://schemas.microsoft.com/office/powerpoint/2010/main" val="2211241917"/>
      </p:ext>
    </p:extLst>
  </p:cSld>
  <p:clrMapOvr>
    <a:masterClrMapping/>
  </p:clrMapOvr>
  <p:transition>
    <p:zoom/>
  </p:transition>
  <p:timing>
    <p:tnLst>
      <p:par>
        <p:cTn id="1" dur="indefinite" restart="never" nodeType="tmRoot"/>
      </p:par>
    </p:tnLst>
  </p:timing>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p:cNvSpPr>
            <a:spLocks noGrp="1" noChangeArrowheads="1"/>
          </p:cNvSpPr>
          <p:nvPr>
            <p:ph type="title"/>
          </p:nvPr>
        </p:nvSpPr>
        <p:spPr/>
        <p:txBody>
          <a:bodyPr/>
          <a:lstStyle/>
          <a:p>
            <a:r>
              <a:rPr lang="en-US" altLang="en-US" sz="1800" smtClean="0"/>
              <a:t>Strong and Weak Technology/Construction Risk</a:t>
            </a:r>
          </a:p>
        </p:txBody>
      </p:sp>
      <p:sp>
        <p:nvSpPr>
          <p:cNvPr id="200707" name="Rectangle 3"/>
          <p:cNvSpPr>
            <a:spLocks noGrp="1" noChangeArrowheads="1"/>
          </p:cNvSpPr>
          <p:nvPr>
            <p:ph type="body" idx="1"/>
          </p:nvPr>
        </p:nvSpPr>
        <p:spPr>
          <a:xfrm>
            <a:off x="762000" y="1371600"/>
            <a:ext cx="7620000" cy="4572000"/>
          </a:xfrm>
        </p:spPr>
        <p:txBody>
          <a:bodyPr/>
          <a:lstStyle/>
          <a:p>
            <a:r>
              <a:rPr lang="en-US" altLang="en-US" sz="1600" smtClean="0"/>
              <a:t>Weak</a:t>
            </a:r>
          </a:p>
          <a:p>
            <a:pPr lvl="1"/>
            <a:r>
              <a:rPr lang="en-US" altLang="en-US" sz="1600" smtClean="0"/>
              <a:t>Cost-plus contracts, </a:t>
            </a:r>
          </a:p>
          <a:p>
            <a:pPr lvl="2"/>
            <a:r>
              <a:rPr lang="en-US" altLang="en-US" sz="1400" smtClean="0"/>
              <a:t>no cap; </a:t>
            </a:r>
          </a:p>
          <a:p>
            <a:pPr lvl="2"/>
            <a:r>
              <a:rPr lang="en-US" altLang="en-US" sz="1400" smtClean="0"/>
              <a:t>weak guarantees, if any; minor liquidated performance/delay damages;</a:t>
            </a:r>
          </a:p>
          <a:p>
            <a:pPr lvl="2"/>
            <a:r>
              <a:rPr lang="en-US" altLang="en-US" sz="1400" smtClean="0"/>
              <a:t>questionable EPC contractor. </a:t>
            </a:r>
          </a:p>
          <a:p>
            <a:pPr lvl="1"/>
            <a:r>
              <a:rPr lang="en-US" altLang="en-US" sz="1600" smtClean="0"/>
              <a:t>Costly project budget.</a:t>
            </a:r>
          </a:p>
          <a:p>
            <a:pPr lvl="1"/>
            <a:r>
              <a:rPr lang="en-US" altLang="en-US" sz="1600" smtClean="0"/>
              <a:t>Permits lacking and siting issues.</a:t>
            </a:r>
          </a:p>
          <a:p>
            <a:pPr lvl="1"/>
            <a:r>
              <a:rPr lang="en-US" altLang="en-US" sz="1600" smtClean="0"/>
              <a:t>Possible local political/regulatory problems.   </a:t>
            </a:r>
          </a:p>
          <a:p>
            <a:pPr lvl="1"/>
            <a:r>
              <a:rPr lang="en-US" altLang="en-US" sz="1600" smtClean="0"/>
              <a:t>No Independent Engineering oversight.   </a:t>
            </a:r>
          </a:p>
          <a:p>
            <a:pPr lvl="1"/>
            <a:r>
              <a:rPr lang="en-US" altLang="en-US" sz="1600" smtClean="0"/>
              <a:t>Technology issues exist.   </a:t>
            </a:r>
          </a:p>
          <a:p>
            <a:pPr lvl="1"/>
            <a:r>
              <a:rPr lang="en-US" altLang="en-US" sz="1600" smtClean="0"/>
              <a:t>Budget and schedule aggressive.   </a:t>
            </a:r>
          </a:p>
          <a:p>
            <a:pPr lvl="1"/>
            <a:r>
              <a:rPr lang="en-US" altLang="en-US" sz="1600" smtClean="0"/>
              <a:t>No Independent Engineering report.   </a:t>
            </a:r>
          </a:p>
        </p:txBody>
      </p:sp>
    </p:spTree>
  </p:cSld>
  <p:clrMapOvr>
    <a:masterClrMapping/>
  </p:clrMapOvr>
  <p:transition>
    <p:zoom/>
  </p:transition>
  <p:timing>
    <p:tnLst>
      <p:par>
        <p:cTn id="1" dur="indefinite" restart="never" nodeType="tmRoot"/>
      </p:par>
    </p:tnLst>
  </p:timing>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Title 1"/>
          <p:cNvSpPr>
            <a:spLocks noGrp="1"/>
          </p:cNvSpPr>
          <p:nvPr>
            <p:ph type="title"/>
          </p:nvPr>
        </p:nvSpPr>
        <p:spPr/>
        <p:txBody>
          <a:bodyPr/>
          <a:lstStyle/>
          <a:p>
            <a:r>
              <a:rPr lang="en-US" altLang="en-US" smtClean="0"/>
              <a:t>Currency Risk and PPA Agreements</a:t>
            </a:r>
          </a:p>
        </p:txBody>
      </p:sp>
      <p:sp>
        <p:nvSpPr>
          <p:cNvPr id="201731" name="Content Placeholder 2"/>
          <p:cNvSpPr>
            <a:spLocks noGrp="1"/>
          </p:cNvSpPr>
          <p:nvPr>
            <p:ph idx="1"/>
          </p:nvPr>
        </p:nvSpPr>
        <p:spPr/>
        <p:txBody>
          <a:bodyPr/>
          <a:lstStyle/>
          <a:p>
            <a:r>
              <a:rPr lang="en-US" altLang="en-US" smtClean="0"/>
              <a:t>Protection from Indexing PPA to USD</a:t>
            </a:r>
          </a:p>
          <a:p>
            <a:r>
              <a:rPr lang="en-US" altLang="en-US" smtClean="0"/>
              <a:t>Off-taker Risk from Extreme Currency Fluctuations</a:t>
            </a:r>
          </a:p>
          <a:p>
            <a:r>
              <a:rPr lang="en-US" altLang="en-US" smtClean="0"/>
              <a:t>Problems with Purchasing Power Parity Theory and Inflation Rate Differentials</a:t>
            </a:r>
          </a:p>
          <a:p>
            <a:r>
              <a:rPr lang="en-US" altLang="en-US" smtClean="0"/>
              <a:t>Purchase of Insurance</a:t>
            </a:r>
          </a:p>
          <a:p>
            <a:r>
              <a:rPr lang="en-US" altLang="en-US" smtClean="0"/>
              <a:t>Use of Local Debt</a:t>
            </a:r>
          </a:p>
        </p:txBody>
      </p:sp>
    </p:spTree>
  </p:cSld>
  <p:clrMapOvr>
    <a:masterClrMapping/>
  </p:clrMapOvr>
  <p:transition>
    <p:zoom/>
  </p:transition>
  <p:timing>
    <p:tnLst>
      <p:par>
        <p:cTn id="1" dur="indefinite" restart="never" nodeType="tmRoot"/>
      </p:par>
    </p:tnLst>
  </p:timing>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2"/>
          <p:cNvSpPr>
            <a:spLocks noGrp="1" noChangeArrowheads="1"/>
          </p:cNvSpPr>
          <p:nvPr>
            <p:ph type="ctrTitle"/>
          </p:nvPr>
        </p:nvSpPr>
        <p:spPr>
          <a:ln>
            <a:miter lim="800000"/>
            <a:headEnd/>
            <a:tailEnd/>
          </a:ln>
        </p:spPr>
        <p:txBody>
          <a:bodyPr/>
          <a:lstStyle/>
          <a:p>
            <a:r>
              <a:rPr lang="en-US" altLang="en-US" smtClean="0"/>
              <a:t>Project Finance Funding Sources</a:t>
            </a:r>
          </a:p>
        </p:txBody>
      </p:sp>
    </p:spTree>
  </p:cSld>
  <p:clrMapOvr>
    <a:masterClrMapping/>
  </p:clrMapOvr>
  <p:transition>
    <p:zoom/>
  </p:transition>
  <p:timing>
    <p:tnLst>
      <p:par>
        <p:cTn id="1" dur="indefinite" restart="never" nodeType="tmRoot"/>
      </p:par>
    </p:tnLst>
  </p:timing>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1714" name="Rectangle 2"/>
          <p:cNvSpPr>
            <a:spLocks noChangeArrowheads="1"/>
          </p:cNvSpPr>
          <p:nvPr/>
        </p:nvSpPr>
        <p:spPr bwMode="auto">
          <a:xfrm>
            <a:off x="457200" y="304800"/>
            <a:ext cx="8115300" cy="914400"/>
          </a:xfrm>
          <a:prstGeom prst="rect">
            <a:avLst/>
          </a:prstGeom>
          <a:noFill/>
          <a:ln w="9525">
            <a:noFill/>
            <a:miter lim="800000"/>
            <a:headEnd/>
            <a:tailEnd/>
          </a:ln>
          <a:effectLst/>
        </p:spPr>
        <p:txBody>
          <a:bodyPr anchor="ctr"/>
          <a:lstStyle/>
          <a:p>
            <a:pPr eaLnBrk="0" hangingPunct="0">
              <a:defRPr/>
            </a:pPr>
            <a:endParaRPr lang="en-US" sz="1400" b="1">
              <a:effectLst>
                <a:outerShdw blurRad="38100" dist="38100" dir="2700000" algn="tl">
                  <a:srgbClr val="C0C0C0"/>
                </a:outerShdw>
              </a:effectLst>
              <a:latin typeface="Trebuchet MS" pitchFamily="34" charset="0"/>
              <a:cs typeface="+mn-cs"/>
            </a:endParaRPr>
          </a:p>
        </p:txBody>
      </p:sp>
      <p:sp>
        <p:nvSpPr>
          <p:cNvPr id="203779" name="Rectangle 5"/>
          <p:cNvSpPr>
            <a:spLocks noGrp="1" noChangeArrowheads="1"/>
          </p:cNvSpPr>
          <p:nvPr>
            <p:ph type="title"/>
          </p:nvPr>
        </p:nvSpPr>
        <p:spPr/>
        <p:txBody>
          <a:bodyPr/>
          <a:lstStyle/>
          <a:p>
            <a:r>
              <a:rPr lang="en-US" altLang="en-US" smtClean="0"/>
              <a:t>Sources of Capital</a:t>
            </a:r>
          </a:p>
        </p:txBody>
      </p:sp>
      <p:sp>
        <p:nvSpPr>
          <p:cNvPr id="203780" name="Rectangle 6"/>
          <p:cNvSpPr>
            <a:spLocks noGrp="1" noChangeArrowheads="1"/>
          </p:cNvSpPr>
          <p:nvPr>
            <p:ph type="body" idx="1"/>
          </p:nvPr>
        </p:nvSpPr>
        <p:spPr/>
        <p:txBody>
          <a:bodyPr/>
          <a:lstStyle/>
          <a:p>
            <a:pPr>
              <a:lnSpc>
                <a:spcPct val="80000"/>
              </a:lnSpc>
              <a:spcBef>
                <a:spcPct val="25000"/>
              </a:spcBef>
              <a:spcAft>
                <a:spcPct val="25000"/>
              </a:spcAft>
              <a:buClr>
                <a:srgbClr val="0000FF"/>
              </a:buClr>
            </a:pPr>
            <a:r>
              <a:rPr lang="en-US" altLang="en-US" sz="1400" smtClean="0"/>
              <a:t>Corporate Finance</a:t>
            </a:r>
          </a:p>
          <a:p>
            <a:pPr lvl="1">
              <a:lnSpc>
                <a:spcPct val="80000"/>
              </a:lnSpc>
              <a:spcBef>
                <a:spcPct val="25000"/>
              </a:spcBef>
              <a:spcAft>
                <a:spcPct val="25000"/>
              </a:spcAft>
              <a:buClr>
                <a:srgbClr val="0000FF"/>
              </a:buClr>
              <a:buFontTx/>
              <a:buChar char="•"/>
            </a:pPr>
            <a:r>
              <a:rPr lang="en-US" altLang="en-US" sz="1400" smtClean="0"/>
              <a:t>Equity</a:t>
            </a:r>
          </a:p>
          <a:p>
            <a:pPr lvl="2">
              <a:lnSpc>
                <a:spcPct val="80000"/>
              </a:lnSpc>
              <a:spcBef>
                <a:spcPct val="25000"/>
              </a:spcBef>
              <a:spcAft>
                <a:spcPct val="25000"/>
              </a:spcAft>
              <a:buClr>
                <a:srgbClr val="0000FF"/>
              </a:buClr>
              <a:buFontTx/>
              <a:buChar char="•"/>
            </a:pPr>
            <a:r>
              <a:rPr lang="en-US" altLang="en-US" sz="1200" smtClean="0"/>
              <a:t>Public (IPO, Secondary Offerings)</a:t>
            </a:r>
          </a:p>
          <a:p>
            <a:pPr lvl="2">
              <a:lnSpc>
                <a:spcPct val="80000"/>
              </a:lnSpc>
              <a:spcBef>
                <a:spcPct val="25000"/>
              </a:spcBef>
              <a:spcAft>
                <a:spcPct val="25000"/>
              </a:spcAft>
              <a:buClr>
                <a:srgbClr val="0000FF"/>
              </a:buClr>
              <a:buFontTx/>
              <a:buChar char="•"/>
            </a:pPr>
            <a:r>
              <a:rPr lang="en-US" altLang="en-US" sz="1200" smtClean="0"/>
              <a:t>Private</a:t>
            </a:r>
          </a:p>
          <a:p>
            <a:pPr>
              <a:lnSpc>
                <a:spcPct val="80000"/>
              </a:lnSpc>
              <a:spcBef>
                <a:spcPct val="25000"/>
              </a:spcBef>
              <a:spcAft>
                <a:spcPct val="25000"/>
              </a:spcAft>
              <a:buClr>
                <a:srgbClr val="0000FF"/>
              </a:buClr>
            </a:pPr>
            <a:r>
              <a:rPr lang="en-US" altLang="en-US" sz="1400" smtClean="0"/>
              <a:t>Debt (backed by corporate assets)</a:t>
            </a:r>
          </a:p>
          <a:p>
            <a:pPr lvl="1">
              <a:lnSpc>
                <a:spcPct val="80000"/>
              </a:lnSpc>
              <a:spcBef>
                <a:spcPct val="25000"/>
              </a:spcBef>
              <a:spcAft>
                <a:spcPct val="25000"/>
              </a:spcAft>
              <a:buClr>
                <a:srgbClr val="0000FF"/>
              </a:buClr>
              <a:buFontTx/>
              <a:buChar char="•"/>
            </a:pPr>
            <a:r>
              <a:rPr lang="en-US" altLang="en-US" sz="1400" smtClean="0"/>
              <a:t>Bonds (Publicly-traded, Private Placement)</a:t>
            </a:r>
          </a:p>
          <a:p>
            <a:pPr lvl="1">
              <a:lnSpc>
                <a:spcPct val="80000"/>
              </a:lnSpc>
              <a:spcBef>
                <a:spcPct val="25000"/>
              </a:spcBef>
              <a:spcAft>
                <a:spcPct val="25000"/>
              </a:spcAft>
              <a:buClr>
                <a:srgbClr val="0000FF"/>
              </a:buClr>
              <a:buFontTx/>
              <a:buChar char="•"/>
            </a:pPr>
            <a:r>
              <a:rPr lang="en-US" altLang="en-US" sz="1400" smtClean="0"/>
              <a:t>Bank</a:t>
            </a:r>
          </a:p>
          <a:p>
            <a:pPr lvl="1">
              <a:lnSpc>
                <a:spcPct val="80000"/>
              </a:lnSpc>
              <a:spcBef>
                <a:spcPct val="25000"/>
              </a:spcBef>
              <a:spcAft>
                <a:spcPct val="25000"/>
              </a:spcAft>
              <a:buClr>
                <a:srgbClr val="0000FF"/>
              </a:buClr>
              <a:buFontTx/>
              <a:buChar char="•"/>
            </a:pPr>
            <a:r>
              <a:rPr lang="en-US" altLang="en-US" sz="1400" smtClean="0"/>
              <a:t>Term Loans, Revolvers, etc.</a:t>
            </a:r>
          </a:p>
          <a:p>
            <a:pPr lvl="1">
              <a:lnSpc>
                <a:spcPct val="80000"/>
              </a:lnSpc>
              <a:spcBef>
                <a:spcPct val="25000"/>
              </a:spcBef>
              <a:spcAft>
                <a:spcPct val="25000"/>
              </a:spcAft>
              <a:buClr>
                <a:srgbClr val="0000FF"/>
              </a:buClr>
              <a:buFontTx/>
              <a:buChar char="•"/>
            </a:pPr>
            <a:r>
              <a:rPr lang="en-US" altLang="en-US" sz="1400" smtClean="0"/>
              <a:t>Parent Company loans</a:t>
            </a:r>
          </a:p>
          <a:p>
            <a:pPr>
              <a:lnSpc>
                <a:spcPct val="80000"/>
              </a:lnSpc>
              <a:spcBef>
                <a:spcPct val="25000"/>
              </a:spcBef>
              <a:spcAft>
                <a:spcPct val="25000"/>
              </a:spcAft>
              <a:buClr>
                <a:srgbClr val="0000FF"/>
              </a:buClr>
            </a:pPr>
            <a:r>
              <a:rPr lang="en-US" altLang="en-US" sz="1400" smtClean="0"/>
              <a:t>Project Finance Debt (backed by project assets)</a:t>
            </a:r>
          </a:p>
          <a:p>
            <a:pPr lvl="1">
              <a:lnSpc>
                <a:spcPct val="80000"/>
              </a:lnSpc>
              <a:spcBef>
                <a:spcPct val="25000"/>
              </a:spcBef>
              <a:spcAft>
                <a:spcPct val="25000"/>
              </a:spcAft>
              <a:buClr>
                <a:srgbClr val="0000FF"/>
              </a:buClr>
              <a:buFontTx/>
              <a:buChar char="•"/>
            </a:pPr>
            <a:r>
              <a:rPr lang="en-US" altLang="en-US" sz="1400" smtClean="0"/>
              <a:t>Commercial Bank Loans</a:t>
            </a:r>
          </a:p>
          <a:p>
            <a:pPr lvl="1">
              <a:lnSpc>
                <a:spcPct val="80000"/>
              </a:lnSpc>
              <a:spcBef>
                <a:spcPct val="25000"/>
              </a:spcBef>
              <a:spcAft>
                <a:spcPct val="25000"/>
              </a:spcAft>
              <a:buClr>
                <a:srgbClr val="0000FF"/>
              </a:buClr>
              <a:buFontTx/>
              <a:buChar char="•"/>
            </a:pPr>
            <a:r>
              <a:rPr lang="en-US" altLang="en-US" sz="1400" smtClean="0"/>
              <a:t>Bonds</a:t>
            </a:r>
          </a:p>
          <a:p>
            <a:pPr lvl="2">
              <a:lnSpc>
                <a:spcPct val="80000"/>
              </a:lnSpc>
              <a:spcBef>
                <a:spcPct val="25000"/>
              </a:spcBef>
              <a:spcAft>
                <a:spcPct val="25000"/>
              </a:spcAft>
              <a:buClr>
                <a:srgbClr val="0000FF"/>
              </a:buClr>
              <a:buFontTx/>
              <a:buChar char="•"/>
            </a:pPr>
            <a:r>
              <a:rPr lang="en-US" altLang="en-US" sz="1200" smtClean="0"/>
              <a:t>Typically Private Placement</a:t>
            </a:r>
          </a:p>
          <a:p>
            <a:pPr lvl="1">
              <a:lnSpc>
                <a:spcPct val="80000"/>
              </a:lnSpc>
              <a:spcBef>
                <a:spcPct val="25000"/>
              </a:spcBef>
              <a:spcAft>
                <a:spcPct val="25000"/>
              </a:spcAft>
              <a:buClr>
                <a:srgbClr val="0000FF"/>
              </a:buClr>
              <a:buFontTx/>
              <a:buChar char="•"/>
            </a:pPr>
            <a:r>
              <a:rPr lang="en-US" altLang="en-US" sz="1400" smtClean="0"/>
              <a:t>Agency / Multilateral (Direct Loans or Insurance Coverage)</a:t>
            </a:r>
          </a:p>
          <a:p>
            <a:pPr lvl="1">
              <a:lnSpc>
                <a:spcPct val="80000"/>
              </a:lnSpc>
              <a:spcBef>
                <a:spcPct val="25000"/>
              </a:spcBef>
              <a:spcAft>
                <a:spcPct val="25000"/>
              </a:spcAft>
              <a:buClr>
                <a:srgbClr val="0000FF"/>
              </a:buClr>
              <a:buFontTx/>
              <a:buChar char="•"/>
            </a:pPr>
            <a:r>
              <a:rPr lang="en-US" altLang="en-US" sz="1400" smtClean="0"/>
              <a:t>Shareholder Loans</a:t>
            </a:r>
          </a:p>
          <a:p>
            <a:pPr lvl="1">
              <a:lnSpc>
                <a:spcPct val="80000"/>
              </a:lnSpc>
              <a:spcBef>
                <a:spcPct val="25000"/>
              </a:spcBef>
              <a:spcAft>
                <a:spcPct val="25000"/>
              </a:spcAft>
              <a:buClr>
                <a:srgbClr val="0000FF"/>
              </a:buClr>
              <a:buFontTx/>
              <a:buChar char="•"/>
            </a:pPr>
            <a:r>
              <a:rPr lang="en-US" altLang="en-US" sz="1400" smtClean="0"/>
              <a:t>Subordinated Debt </a:t>
            </a:r>
          </a:p>
          <a:p>
            <a:pPr>
              <a:lnSpc>
                <a:spcPct val="80000"/>
              </a:lnSpc>
              <a:spcBef>
                <a:spcPct val="25000"/>
              </a:spcBef>
              <a:spcAft>
                <a:spcPct val="25000"/>
              </a:spcAft>
              <a:buClr>
                <a:srgbClr val="0000FF"/>
              </a:buClr>
            </a:pPr>
            <a:endParaRPr lang="en-US" altLang="en-US" sz="1400" smtClean="0"/>
          </a:p>
        </p:txBody>
      </p:sp>
    </p:spTree>
  </p:cSld>
  <p:clrMapOvr>
    <a:masterClrMapping/>
  </p:clrMapOvr>
  <p:transition>
    <p:zoom/>
  </p:transition>
  <p:timing>
    <p:tnLst>
      <p:par>
        <p:cTn id="1" dur="indefinite" restart="never" nodeType="tmRoot"/>
      </p:par>
    </p:tnLst>
  </p:timing>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Grp="1" noChangeArrowheads="1"/>
          </p:cNvSpPr>
          <p:nvPr>
            <p:ph type="title"/>
          </p:nvPr>
        </p:nvSpPr>
        <p:spPr/>
        <p:txBody>
          <a:bodyPr/>
          <a:lstStyle/>
          <a:p>
            <a:r>
              <a:rPr lang="en-US" altLang="en-US" smtClean="0"/>
              <a:t>Characteristics of Project Finance and Corporate Debt</a:t>
            </a:r>
          </a:p>
        </p:txBody>
      </p:sp>
      <p:sp>
        <p:nvSpPr>
          <p:cNvPr id="204803" name="Rectangle 3"/>
          <p:cNvSpPr>
            <a:spLocks noGrp="1" noChangeArrowheads="1"/>
          </p:cNvSpPr>
          <p:nvPr>
            <p:ph type="body" idx="1"/>
          </p:nvPr>
        </p:nvSpPr>
        <p:spPr/>
        <p:txBody>
          <a:bodyPr/>
          <a:lstStyle/>
          <a:p>
            <a:pPr>
              <a:lnSpc>
                <a:spcPct val="90000"/>
              </a:lnSpc>
              <a:buFontTx/>
              <a:buNone/>
            </a:pPr>
            <a:r>
              <a:rPr lang="en-US" altLang="en-US" sz="1400" b="1" smtClean="0"/>
              <a:t>Project finance debt				Corporate debt</a:t>
            </a:r>
          </a:p>
          <a:p>
            <a:pPr>
              <a:lnSpc>
                <a:spcPct val="90000"/>
              </a:lnSpc>
              <a:buFontTx/>
              <a:buNone/>
            </a:pPr>
            <a:r>
              <a:rPr lang="en-US" altLang="en-US" sz="1400" smtClean="0"/>
              <a:t>· Limited asset life 		· 		Indefinite asset life </a:t>
            </a:r>
          </a:p>
          <a:p>
            <a:pPr>
              <a:lnSpc>
                <a:spcPct val="90000"/>
              </a:lnSpc>
              <a:buFontTx/>
              <a:buNone/>
            </a:pPr>
            <a:r>
              <a:rPr lang="en-US" altLang="en-US" sz="1400" smtClean="0"/>
              <a:t>· Single asset 			· 	Multiple assets </a:t>
            </a:r>
          </a:p>
          <a:p>
            <a:pPr>
              <a:lnSpc>
                <a:spcPct val="90000"/>
              </a:lnSpc>
              <a:buFontTx/>
              <a:buNone/>
            </a:pPr>
            <a:r>
              <a:rPr lang="en-US" altLang="en-US" sz="1400" smtClean="0"/>
              <a:t>· </a:t>
            </a:r>
            <a:r>
              <a:rPr lang="en-US" altLang="en-US" sz="1400" b="1" i="1" smtClean="0"/>
              <a:t>Non-recourse 	</a:t>
            </a:r>
            <a:r>
              <a:rPr lang="en-US" altLang="en-US" sz="1400" smtClean="0"/>
              <a:t>		· 	</a:t>
            </a:r>
            <a:r>
              <a:rPr lang="en-US" altLang="en-US" sz="1400" b="1" i="1" smtClean="0"/>
              <a:t>Recourse </a:t>
            </a:r>
            <a:r>
              <a:rPr lang="en-US" altLang="en-US" sz="1400" smtClean="0"/>
              <a:t>		</a:t>
            </a:r>
          </a:p>
          <a:p>
            <a:pPr>
              <a:lnSpc>
                <a:spcPct val="90000"/>
              </a:lnSpc>
              <a:buFontTx/>
              <a:buNone/>
            </a:pPr>
            <a:r>
              <a:rPr lang="en-US" altLang="en-US" sz="1400" smtClean="0"/>
              <a:t>· Pledge of collateral		· 		Unsecured debt    </a:t>
            </a:r>
          </a:p>
          <a:p>
            <a:pPr>
              <a:lnSpc>
                <a:spcPct val="90000"/>
              </a:lnSpc>
              <a:buFontTx/>
              <a:buNone/>
            </a:pPr>
            <a:r>
              <a:rPr lang="en-US" altLang="en-US" sz="1400" smtClean="0"/>
              <a:t>· High leverage 			· 	Moderate Leverage 	</a:t>
            </a:r>
          </a:p>
          <a:p>
            <a:pPr>
              <a:lnSpc>
                <a:spcPct val="90000"/>
              </a:lnSpc>
              <a:buFontTx/>
              <a:buNone/>
            </a:pPr>
            <a:r>
              <a:rPr lang="en-US" altLang="en-US" sz="1400" smtClean="0"/>
              <a:t>· Stable cash flows		·		Unpredictable cash flows</a:t>
            </a:r>
          </a:p>
          <a:p>
            <a:pPr>
              <a:lnSpc>
                <a:spcPct val="90000"/>
              </a:lnSpc>
              <a:buFontTx/>
              <a:buNone/>
            </a:pPr>
            <a:r>
              <a:rPr lang="en-US" altLang="en-US" sz="1400" smtClean="0"/>
              <a:t>	Collateral gets cash				Collateral independent from cash</a:t>
            </a:r>
          </a:p>
          <a:p>
            <a:pPr>
              <a:lnSpc>
                <a:spcPct val="90000"/>
              </a:lnSpc>
              <a:buFontTx/>
              <a:buNone/>
            </a:pPr>
            <a:r>
              <a:rPr lang="en-US" altLang="en-US" sz="1400" smtClean="0"/>
              <a:t>	Credit risk from cash			Credit risk independent of collateral</a:t>
            </a:r>
          </a:p>
          <a:p>
            <a:pPr>
              <a:lnSpc>
                <a:spcPct val="90000"/>
              </a:lnSpc>
              <a:buFontTx/>
              <a:buNone/>
            </a:pPr>
            <a:r>
              <a:rPr lang="en-US" altLang="en-US" sz="1400" smtClean="0"/>
              <a:t>	No business record to use in underwriting		Loan against balance sheet</a:t>
            </a:r>
          </a:p>
          <a:p>
            <a:pPr>
              <a:lnSpc>
                <a:spcPct val="90000"/>
              </a:lnSpc>
              <a:buFontTx/>
              <a:buNone/>
            </a:pPr>
            <a:r>
              <a:rPr lang="en-US" altLang="en-US" sz="1400" smtClean="0"/>
              <a:t>	Generally new project			Extrapolate from past record</a:t>
            </a:r>
          </a:p>
          <a:p>
            <a:pPr>
              <a:lnSpc>
                <a:spcPct val="90000"/>
              </a:lnSpc>
              <a:buFontTx/>
              <a:buNone/>
            </a:pPr>
            <a:r>
              <a:rPr lang="en-US" altLang="en-US" sz="1400" smtClean="0"/>
              <a:t>	Cash flow defines the value of the collateral		Second way out from re-financing</a:t>
            </a:r>
          </a:p>
          <a:p>
            <a:pPr>
              <a:lnSpc>
                <a:spcPct val="90000"/>
              </a:lnSpc>
              <a:buFontTx/>
              <a:buNone/>
            </a:pPr>
            <a:r>
              <a:rPr lang="en-US" altLang="en-US" sz="1400" smtClean="0"/>
              <a:t>	Ring fenced, legal entity (special purpose vehicle)</a:t>
            </a:r>
          </a:p>
        </p:txBody>
      </p:sp>
    </p:spTree>
  </p:cSld>
  <p:clrMapOvr>
    <a:masterClrMapping/>
  </p:clrMapOvr>
  <p:transition>
    <p:zoom/>
  </p:transition>
  <p:timing>
    <p:tnLst>
      <p:par>
        <p:cTn id="1" dur="indefinite" restart="never" nodeType="tmRoot"/>
      </p:par>
    </p:tnLst>
  </p:timing>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noChangeArrowheads="1"/>
          </p:cNvSpPr>
          <p:nvPr>
            <p:ph type="title"/>
          </p:nvPr>
        </p:nvSpPr>
        <p:spPr/>
        <p:txBody>
          <a:bodyPr/>
          <a:lstStyle/>
          <a:p>
            <a:r>
              <a:rPr lang="en-US" altLang="en-US" smtClean="0"/>
              <a:t>Advantages of Project Finance from a Credit Perspective</a:t>
            </a:r>
          </a:p>
        </p:txBody>
      </p:sp>
      <p:sp>
        <p:nvSpPr>
          <p:cNvPr id="205827" name="Rectangle 3"/>
          <p:cNvSpPr>
            <a:spLocks noGrp="1" noChangeArrowheads="1"/>
          </p:cNvSpPr>
          <p:nvPr>
            <p:ph type="body" idx="1"/>
          </p:nvPr>
        </p:nvSpPr>
        <p:spPr/>
        <p:txBody>
          <a:bodyPr/>
          <a:lstStyle/>
          <a:p>
            <a:r>
              <a:rPr lang="en-US" altLang="en-US" smtClean="0"/>
              <a:t>Control of Collateral	Exclusive access in the case of liquidation</a:t>
            </a:r>
          </a:p>
          <a:p>
            <a:r>
              <a:rPr lang="en-US" altLang="en-US" smtClean="0"/>
              <a:t>Strong Sponsors	Deep pockets with vested interest in project</a:t>
            </a:r>
          </a:p>
          <a:p>
            <a:r>
              <a:rPr lang="en-US" altLang="en-US" smtClean="0"/>
              <a:t>Covenant Triggers	Tight covenants to trigger restructure of debt  </a:t>
            </a:r>
          </a:p>
          <a:p>
            <a:r>
              <a:rPr lang="en-US" altLang="en-US" smtClean="0"/>
              <a:t>Restrictions		Drawdown and waterfall definition</a:t>
            </a:r>
          </a:p>
          <a:p>
            <a:r>
              <a:rPr lang="en-US" altLang="en-US" smtClean="0"/>
              <a:t>Transparency		Single asset and complicated accounting and 			corporate structure</a:t>
            </a:r>
          </a:p>
          <a:p>
            <a:r>
              <a:rPr lang="en-US" altLang="en-US" smtClean="0"/>
              <a:t>Independence		Can survive the bankruptcy of sponsor</a:t>
            </a:r>
          </a:p>
        </p:txBody>
      </p:sp>
    </p:spTree>
  </p:cSld>
  <p:clrMapOvr>
    <a:masterClrMapping/>
  </p:clrMapOvr>
  <p:transition>
    <p:zoom/>
  </p:transition>
  <p:timing>
    <p:tnLst>
      <p:par>
        <p:cTn id="1" dur="indefinite" restart="never" nodeType="tmRoot"/>
      </p:par>
    </p:tnLst>
  </p:timing>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ChangeArrowheads="1"/>
          </p:cNvSpPr>
          <p:nvPr>
            <p:ph type="title"/>
          </p:nvPr>
        </p:nvSpPr>
        <p:spPr/>
        <p:txBody>
          <a:bodyPr/>
          <a:lstStyle/>
          <a:p>
            <a:r>
              <a:rPr lang="en-US" altLang="en-US" smtClean="0"/>
              <a:t>Permanent Project Finance Debt</a:t>
            </a:r>
          </a:p>
        </p:txBody>
      </p:sp>
      <p:sp>
        <p:nvSpPr>
          <p:cNvPr id="206851" name="Rectangle 3"/>
          <p:cNvSpPr>
            <a:spLocks noGrp="1" noChangeArrowheads="1"/>
          </p:cNvSpPr>
          <p:nvPr>
            <p:ph type="body" idx="1"/>
          </p:nvPr>
        </p:nvSpPr>
        <p:spPr/>
        <p:txBody>
          <a:bodyPr/>
          <a:lstStyle/>
          <a:p>
            <a:pPr marL="342900" indent="-342900">
              <a:lnSpc>
                <a:spcPct val="90000"/>
              </a:lnSpc>
            </a:pPr>
            <a:r>
              <a:rPr lang="en-US" altLang="en-US" sz="1400" smtClean="0"/>
              <a:t>Non-recourse financing</a:t>
            </a:r>
          </a:p>
          <a:p>
            <a:pPr marL="742950" lvl="1" indent="-285750">
              <a:lnSpc>
                <a:spcPct val="90000"/>
              </a:lnSpc>
            </a:pPr>
            <a:r>
              <a:rPr lang="en-US" altLang="en-US" sz="1400" smtClean="0"/>
              <a:t>Payback through cash flow</a:t>
            </a:r>
          </a:p>
          <a:p>
            <a:pPr marL="742950" lvl="1" indent="-285750">
              <a:lnSpc>
                <a:spcPct val="90000"/>
              </a:lnSpc>
            </a:pPr>
            <a:r>
              <a:rPr lang="en-US" altLang="en-US" sz="1400" smtClean="0"/>
              <a:t>Secured by project assets, contracts, not corporate assets</a:t>
            </a:r>
          </a:p>
          <a:p>
            <a:pPr marL="342900" indent="-342900">
              <a:lnSpc>
                <a:spcPct val="90000"/>
              </a:lnSpc>
            </a:pPr>
            <a:r>
              <a:rPr lang="en-US" altLang="en-US" sz="1400" smtClean="0"/>
              <a:t>Long-term Commitment</a:t>
            </a:r>
          </a:p>
          <a:p>
            <a:pPr marL="742950" lvl="1" indent="-285750">
              <a:lnSpc>
                <a:spcPct val="90000"/>
              </a:lnSpc>
            </a:pPr>
            <a:r>
              <a:rPr lang="en-US" altLang="en-US" sz="1400" smtClean="0"/>
              <a:t>Typically 10-15 years or more</a:t>
            </a:r>
          </a:p>
          <a:p>
            <a:pPr marL="742950" lvl="1" indent="-285750">
              <a:lnSpc>
                <a:spcPct val="90000"/>
              </a:lnSpc>
            </a:pPr>
            <a:r>
              <a:rPr lang="en-US" altLang="en-US" sz="1400" smtClean="0"/>
              <a:t>Longest payback of any other investor</a:t>
            </a:r>
          </a:p>
          <a:p>
            <a:pPr marL="342900" indent="-342900">
              <a:lnSpc>
                <a:spcPct val="90000"/>
              </a:lnSpc>
            </a:pPr>
            <a:r>
              <a:rPr lang="en-US" altLang="en-US" sz="1400" smtClean="0"/>
              <a:t>Capital at Risk or Debt Capital</a:t>
            </a:r>
          </a:p>
          <a:p>
            <a:pPr marL="742950" lvl="1" indent="-285750">
              <a:lnSpc>
                <a:spcPct val="90000"/>
              </a:lnSpc>
            </a:pPr>
            <a:r>
              <a:rPr lang="en-US" altLang="en-US" sz="1400" smtClean="0"/>
              <a:t>Typically 50%-90% of project cost</a:t>
            </a:r>
          </a:p>
          <a:p>
            <a:pPr marL="342900" indent="-342900">
              <a:lnSpc>
                <a:spcPct val="90000"/>
              </a:lnSpc>
            </a:pPr>
            <a:r>
              <a:rPr lang="en-US" altLang="en-US" sz="1400" smtClean="0"/>
              <a:t>Capped Return on Capital</a:t>
            </a:r>
          </a:p>
          <a:p>
            <a:pPr marL="742950" lvl="1" indent="-285750">
              <a:lnSpc>
                <a:spcPct val="90000"/>
              </a:lnSpc>
            </a:pPr>
            <a:r>
              <a:rPr lang="en-US" altLang="en-US" sz="1400" smtClean="0"/>
              <a:t>Return fixed at the margin over an index rate plus any maintenance fee. </a:t>
            </a:r>
          </a:p>
          <a:p>
            <a:pPr marL="742950" lvl="1" indent="-285750">
              <a:lnSpc>
                <a:spcPct val="90000"/>
              </a:lnSpc>
            </a:pPr>
            <a:r>
              <a:rPr lang="en-US" altLang="en-US" sz="1400" smtClean="0"/>
              <a:t>No upside; substantial downside</a:t>
            </a:r>
          </a:p>
          <a:p>
            <a:pPr marL="342900" indent="-342900">
              <a:lnSpc>
                <a:spcPct val="90000"/>
              </a:lnSpc>
            </a:pPr>
            <a:r>
              <a:rPr lang="en-US" altLang="en-US" sz="1400" smtClean="0"/>
              <a:t>Successful projects frequently refinanced</a:t>
            </a:r>
          </a:p>
          <a:p>
            <a:pPr marL="342900" indent="-342900">
              <a:lnSpc>
                <a:spcPct val="90000"/>
              </a:lnSpc>
            </a:pPr>
            <a:r>
              <a:rPr lang="en-US" altLang="en-US" sz="1400" smtClean="0"/>
              <a:t>Control over Collateral</a:t>
            </a:r>
          </a:p>
        </p:txBody>
      </p:sp>
    </p:spTree>
  </p:cSld>
  <p:clrMapOvr>
    <a:masterClrMapping/>
  </p:clrMapOvr>
  <p:transition>
    <p:zoom/>
  </p:transition>
  <p:timing>
    <p:tnLst>
      <p:par>
        <p:cTn id="1" dur="indefinite" restart="never" nodeType="tmRoot"/>
      </p:par>
    </p:tnLst>
  </p:timing>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ChangeArrowheads="1"/>
          </p:cNvSpPr>
          <p:nvPr/>
        </p:nvSpPr>
        <p:spPr bwMode="auto">
          <a:xfrm>
            <a:off x="838200" y="3181350"/>
            <a:ext cx="3505200" cy="1752600"/>
          </a:xfrm>
          <a:prstGeom prst="rect">
            <a:avLst/>
          </a:prstGeom>
          <a:solidFill>
            <a:schemeClr val="accent1"/>
          </a:solidFill>
          <a:ln w="9525">
            <a:solidFill>
              <a:schemeClr val="tx1"/>
            </a:solidFill>
            <a:miter lim="800000"/>
            <a:headEnd/>
            <a:tailEnd/>
          </a:ln>
        </p:spPr>
        <p:txBody>
          <a:bodyPr wrap="none" anchor="ct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sp>
        <p:nvSpPr>
          <p:cNvPr id="207875" name="Text Box 3"/>
          <p:cNvSpPr txBox="1">
            <a:spLocks noChangeArrowheads="1"/>
          </p:cNvSpPr>
          <p:nvPr/>
        </p:nvSpPr>
        <p:spPr bwMode="auto">
          <a:xfrm>
            <a:off x="5257800" y="3257550"/>
            <a:ext cx="2743200" cy="1614488"/>
          </a:xfrm>
          <a:prstGeom prst="rect">
            <a:avLst/>
          </a:prstGeom>
          <a:solidFill>
            <a:srgbClr val="FFFF99"/>
          </a:solidFill>
          <a:ln w="9525">
            <a:solidFill>
              <a:schemeClr val="tx1"/>
            </a:solidFill>
            <a:miter lim="800000"/>
            <a:headEnd/>
            <a:tailEnd/>
          </a:ln>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eaLnBrk="1" hangingPunct="1">
              <a:spcBef>
                <a:spcPct val="50000"/>
              </a:spcBef>
              <a:buFontTx/>
              <a:buChar char="•"/>
            </a:pPr>
            <a:endParaRPr lang="en-US" altLang="en-US" sz="1800">
              <a:latin typeface="Trebuchet MS" pitchFamily="34" charset="0"/>
            </a:endParaRPr>
          </a:p>
          <a:p>
            <a:pPr eaLnBrk="1" hangingPunct="1">
              <a:spcBef>
                <a:spcPct val="50000"/>
              </a:spcBef>
              <a:buFontTx/>
              <a:buChar char="•"/>
            </a:pPr>
            <a:r>
              <a:rPr lang="en-US" altLang="en-US" sz="1800">
                <a:latin typeface="Trebuchet MS" pitchFamily="34" charset="0"/>
              </a:rPr>
              <a:t> Multilaterals</a:t>
            </a:r>
          </a:p>
          <a:p>
            <a:pPr eaLnBrk="1" hangingPunct="1">
              <a:spcBef>
                <a:spcPct val="50000"/>
              </a:spcBef>
              <a:buFontTx/>
              <a:buChar char="•"/>
            </a:pPr>
            <a:r>
              <a:rPr lang="en-US" altLang="en-US" sz="1800">
                <a:latin typeface="Trebuchet MS" pitchFamily="34" charset="0"/>
              </a:rPr>
              <a:t> Bilaterals</a:t>
            </a:r>
          </a:p>
          <a:p>
            <a:pPr eaLnBrk="1" hangingPunct="1">
              <a:spcBef>
                <a:spcPct val="50000"/>
              </a:spcBef>
              <a:buFontTx/>
              <a:buChar char="•"/>
            </a:pPr>
            <a:r>
              <a:rPr lang="en-US" altLang="en-US" sz="1800">
                <a:latin typeface="Trebuchet MS" pitchFamily="34" charset="0"/>
              </a:rPr>
              <a:t> Export Credit agencies                     </a:t>
            </a:r>
          </a:p>
        </p:txBody>
      </p:sp>
      <p:sp>
        <p:nvSpPr>
          <p:cNvPr id="207876" name="Text Box 5"/>
          <p:cNvSpPr txBox="1">
            <a:spLocks noChangeArrowheads="1"/>
          </p:cNvSpPr>
          <p:nvPr/>
        </p:nvSpPr>
        <p:spPr bwMode="auto">
          <a:xfrm>
            <a:off x="3429000" y="1352550"/>
            <a:ext cx="2133600" cy="466725"/>
          </a:xfrm>
          <a:prstGeom prst="rect">
            <a:avLst/>
          </a:prstGeom>
          <a:solidFill>
            <a:srgbClr val="FFCC99"/>
          </a:solidFill>
          <a:ln w="9525">
            <a:solidFill>
              <a:schemeClr val="tx1"/>
            </a:solidFill>
            <a:miter lim="800000"/>
            <a:headEnd/>
            <a:tailEnd/>
          </a:ln>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eaLnBrk="1" hangingPunct="1">
              <a:spcBef>
                <a:spcPct val="50000"/>
              </a:spcBef>
            </a:pPr>
            <a:r>
              <a:rPr lang="en-US" altLang="en-US" sz="2400" b="1">
                <a:latin typeface="Trebuchet MS" pitchFamily="34" charset="0"/>
              </a:rPr>
              <a:t>Debt</a:t>
            </a:r>
          </a:p>
        </p:txBody>
      </p:sp>
      <p:sp>
        <p:nvSpPr>
          <p:cNvPr id="207877" name="Line 6"/>
          <p:cNvSpPr>
            <a:spLocks noChangeShapeType="1"/>
          </p:cNvSpPr>
          <p:nvPr/>
        </p:nvSpPr>
        <p:spPr bwMode="auto">
          <a:xfrm flipH="1">
            <a:off x="2819400" y="2038350"/>
            <a:ext cx="1371600" cy="990600"/>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207878" name="Line 7"/>
          <p:cNvSpPr>
            <a:spLocks noChangeShapeType="1"/>
          </p:cNvSpPr>
          <p:nvPr/>
        </p:nvSpPr>
        <p:spPr bwMode="auto">
          <a:xfrm>
            <a:off x="5105400" y="2038350"/>
            <a:ext cx="1600200" cy="1039813"/>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207879" name="Text Box 8"/>
          <p:cNvSpPr txBox="1">
            <a:spLocks noChangeArrowheads="1"/>
          </p:cNvSpPr>
          <p:nvPr/>
        </p:nvSpPr>
        <p:spPr bwMode="auto">
          <a:xfrm>
            <a:off x="5943600" y="3257550"/>
            <a:ext cx="1382713" cy="395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eaLnBrk="1" hangingPunct="1">
              <a:spcBef>
                <a:spcPct val="50000"/>
              </a:spcBef>
            </a:pPr>
            <a:r>
              <a:rPr lang="en-US" altLang="en-US" sz="2000" b="1">
                <a:latin typeface="Trebuchet MS" pitchFamily="34" charset="0"/>
              </a:rPr>
              <a:t>Agencies</a:t>
            </a:r>
          </a:p>
        </p:txBody>
      </p:sp>
      <p:sp>
        <p:nvSpPr>
          <p:cNvPr id="207880" name="Text Box 9"/>
          <p:cNvSpPr txBox="1">
            <a:spLocks noChangeArrowheads="1"/>
          </p:cNvSpPr>
          <p:nvPr/>
        </p:nvSpPr>
        <p:spPr bwMode="auto">
          <a:xfrm>
            <a:off x="1447800" y="3181350"/>
            <a:ext cx="24780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eaLnBrk="1" hangingPunct="1">
              <a:spcBef>
                <a:spcPct val="50000"/>
              </a:spcBef>
            </a:pPr>
            <a:r>
              <a:rPr lang="en-US" altLang="en-US" sz="2000" b="1">
                <a:latin typeface="Trebuchet MS" pitchFamily="34" charset="0"/>
              </a:rPr>
              <a:t>Commercial Banks</a:t>
            </a:r>
          </a:p>
        </p:txBody>
      </p:sp>
      <p:sp>
        <p:nvSpPr>
          <p:cNvPr id="207881" name="Line 10"/>
          <p:cNvSpPr>
            <a:spLocks noChangeShapeType="1"/>
          </p:cNvSpPr>
          <p:nvPr/>
        </p:nvSpPr>
        <p:spPr bwMode="auto">
          <a:xfrm flipH="1">
            <a:off x="1676400" y="3790950"/>
            <a:ext cx="365125" cy="331788"/>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207882" name="Line 11"/>
          <p:cNvSpPr>
            <a:spLocks noChangeShapeType="1"/>
          </p:cNvSpPr>
          <p:nvPr/>
        </p:nvSpPr>
        <p:spPr bwMode="auto">
          <a:xfrm>
            <a:off x="2743200" y="3867150"/>
            <a:ext cx="0" cy="331788"/>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207883" name="Line 12"/>
          <p:cNvSpPr>
            <a:spLocks noChangeShapeType="1"/>
          </p:cNvSpPr>
          <p:nvPr/>
        </p:nvSpPr>
        <p:spPr bwMode="auto">
          <a:xfrm>
            <a:off x="3276600" y="3714750"/>
            <a:ext cx="290513" cy="331788"/>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207884" name="Text Box 13"/>
          <p:cNvSpPr txBox="1">
            <a:spLocks noChangeArrowheads="1"/>
          </p:cNvSpPr>
          <p:nvPr/>
        </p:nvSpPr>
        <p:spPr bwMode="auto">
          <a:xfrm>
            <a:off x="914400" y="4248150"/>
            <a:ext cx="14732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eaLnBrk="1" hangingPunct="1">
              <a:spcBef>
                <a:spcPct val="50000"/>
              </a:spcBef>
            </a:pPr>
            <a:r>
              <a:rPr lang="en-US" altLang="en-US" sz="1800">
                <a:latin typeface="Trebuchet MS" pitchFamily="34" charset="0"/>
              </a:rPr>
              <a:t>Sovereign Finance</a:t>
            </a:r>
          </a:p>
        </p:txBody>
      </p:sp>
      <p:sp>
        <p:nvSpPr>
          <p:cNvPr id="207885" name="Text Box 14"/>
          <p:cNvSpPr txBox="1">
            <a:spLocks noChangeArrowheads="1"/>
          </p:cNvSpPr>
          <p:nvPr/>
        </p:nvSpPr>
        <p:spPr bwMode="auto">
          <a:xfrm>
            <a:off x="2209800" y="4248150"/>
            <a:ext cx="12382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eaLnBrk="1" hangingPunct="1">
              <a:spcBef>
                <a:spcPct val="50000"/>
              </a:spcBef>
            </a:pPr>
            <a:r>
              <a:rPr lang="en-US" altLang="en-US" sz="1800">
                <a:latin typeface="Trebuchet MS" pitchFamily="34" charset="0"/>
              </a:rPr>
              <a:t>Corporate Finance</a:t>
            </a:r>
          </a:p>
        </p:txBody>
      </p:sp>
      <p:sp>
        <p:nvSpPr>
          <p:cNvPr id="207886" name="Text Box 15"/>
          <p:cNvSpPr txBox="1">
            <a:spLocks noChangeArrowheads="1"/>
          </p:cNvSpPr>
          <p:nvPr/>
        </p:nvSpPr>
        <p:spPr bwMode="auto">
          <a:xfrm>
            <a:off x="3352800" y="4248150"/>
            <a:ext cx="10207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eaLnBrk="1" hangingPunct="1">
              <a:spcBef>
                <a:spcPct val="50000"/>
              </a:spcBef>
            </a:pPr>
            <a:r>
              <a:rPr lang="en-US" altLang="en-US" sz="1800">
                <a:latin typeface="Trebuchet MS" pitchFamily="34" charset="0"/>
              </a:rPr>
              <a:t>Secured Finance</a:t>
            </a:r>
          </a:p>
        </p:txBody>
      </p:sp>
      <p:sp>
        <p:nvSpPr>
          <p:cNvPr id="207887" name="Text Box 16"/>
          <p:cNvSpPr txBox="1">
            <a:spLocks noChangeArrowheads="1"/>
          </p:cNvSpPr>
          <p:nvPr/>
        </p:nvSpPr>
        <p:spPr bwMode="auto">
          <a:xfrm>
            <a:off x="3200400" y="5153025"/>
            <a:ext cx="3048000" cy="1201738"/>
          </a:xfrm>
          <a:prstGeom prst="rect">
            <a:avLst/>
          </a:prstGeom>
          <a:solidFill>
            <a:srgbClr val="FF99CC"/>
          </a:solidFill>
          <a:ln w="9525">
            <a:solidFill>
              <a:schemeClr val="tx1"/>
            </a:solidFill>
            <a:miter lim="800000"/>
            <a:headEnd/>
            <a:tailEnd/>
          </a:ln>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eaLnBrk="1" hangingPunct="1">
              <a:spcBef>
                <a:spcPct val="50000"/>
              </a:spcBef>
            </a:pPr>
            <a:r>
              <a:rPr lang="en-US" altLang="en-US" sz="1800" b="1">
                <a:latin typeface="Trebuchet MS" pitchFamily="34" charset="0"/>
              </a:rPr>
              <a:t>Capital Market Issues</a:t>
            </a:r>
          </a:p>
          <a:p>
            <a:pPr algn="ctr" eaLnBrk="1" hangingPunct="1">
              <a:spcBef>
                <a:spcPct val="50000"/>
              </a:spcBef>
              <a:buFontTx/>
              <a:buChar char="•"/>
            </a:pPr>
            <a:r>
              <a:rPr lang="en-US" altLang="en-US" sz="1800" b="1">
                <a:latin typeface="Trebuchet MS" pitchFamily="34" charset="0"/>
              </a:rPr>
              <a:t> </a:t>
            </a:r>
            <a:r>
              <a:rPr lang="en-US" altLang="en-US" sz="1800">
                <a:latin typeface="Trebuchet MS" pitchFamily="34" charset="0"/>
              </a:rPr>
              <a:t>Publicly-traded Bonds</a:t>
            </a:r>
          </a:p>
          <a:p>
            <a:pPr algn="ctr" eaLnBrk="1" hangingPunct="1">
              <a:spcBef>
                <a:spcPct val="50000"/>
              </a:spcBef>
              <a:buFontTx/>
              <a:buChar char="•"/>
            </a:pPr>
            <a:r>
              <a:rPr lang="en-US" altLang="en-US" sz="1800">
                <a:latin typeface="Trebuchet MS" pitchFamily="34" charset="0"/>
              </a:rPr>
              <a:t> Private Placements</a:t>
            </a:r>
          </a:p>
        </p:txBody>
      </p:sp>
      <p:sp>
        <p:nvSpPr>
          <p:cNvPr id="207888" name="Line 17"/>
          <p:cNvSpPr>
            <a:spLocks noChangeShapeType="1"/>
          </p:cNvSpPr>
          <p:nvPr/>
        </p:nvSpPr>
        <p:spPr bwMode="auto">
          <a:xfrm>
            <a:off x="4648200" y="2266950"/>
            <a:ext cx="0" cy="2743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7889" name="Rectangle 18"/>
          <p:cNvSpPr>
            <a:spLocks noGrp="1" noChangeArrowheads="1"/>
          </p:cNvSpPr>
          <p:nvPr>
            <p:ph type="title"/>
          </p:nvPr>
        </p:nvSpPr>
        <p:spPr/>
        <p:txBody>
          <a:bodyPr/>
          <a:lstStyle/>
          <a:p>
            <a:r>
              <a:rPr lang="en-US" altLang="en-US" smtClean="0"/>
              <a:t>Sources of Debt</a:t>
            </a:r>
          </a:p>
        </p:txBody>
      </p:sp>
    </p:spTree>
  </p:cSld>
  <p:clrMapOvr>
    <a:masterClrMapping/>
  </p:clrMapOvr>
  <p:transition>
    <p:zoom/>
  </p:transition>
  <p:timing>
    <p:tnLst>
      <p:par>
        <p:cTn id="1" dur="indefinite" restart="never" nodeType="tmRoot"/>
      </p:par>
    </p:tnLst>
  </p:timing>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noChangeArrowheads="1"/>
          </p:cNvSpPr>
          <p:nvPr>
            <p:ph type="title"/>
          </p:nvPr>
        </p:nvSpPr>
        <p:spPr/>
        <p:txBody>
          <a:bodyPr/>
          <a:lstStyle/>
          <a:p>
            <a:r>
              <a:rPr lang="en-US" altLang="en-US" smtClean="0"/>
              <a:t>Sources of Equity Capital</a:t>
            </a:r>
          </a:p>
        </p:txBody>
      </p:sp>
      <p:sp>
        <p:nvSpPr>
          <p:cNvPr id="208899" name="Rectangle 3"/>
          <p:cNvSpPr>
            <a:spLocks noGrp="1" noChangeArrowheads="1"/>
          </p:cNvSpPr>
          <p:nvPr>
            <p:ph type="body" idx="1"/>
          </p:nvPr>
        </p:nvSpPr>
        <p:spPr/>
        <p:txBody>
          <a:bodyPr/>
          <a:lstStyle/>
          <a:p>
            <a:pPr>
              <a:lnSpc>
                <a:spcPct val="80000"/>
              </a:lnSpc>
            </a:pPr>
            <a:r>
              <a:rPr lang="en-US" altLang="en-US" sz="1600" smtClean="0"/>
              <a:t>Lenders look for sponsors with:</a:t>
            </a:r>
          </a:p>
          <a:p>
            <a:pPr lvl="1">
              <a:lnSpc>
                <a:spcPct val="80000"/>
              </a:lnSpc>
            </a:pPr>
            <a:r>
              <a:rPr lang="en-US" altLang="en-US" sz="1600" smtClean="0"/>
              <a:t>Experience in the industry</a:t>
            </a:r>
          </a:p>
          <a:p>
            <a:pPr lvl="1">
              <a:lnSpc>
                <a:spcPct val="80000"/>
              </a:lnSpc>
            </a:pPr>
            <a:r>
              <a:rPr lang="en-US" altLang="en-US" sz="1600" smtClean="0"/>
              <a:t>A reasonable amount of equity in the project</a:t>
            </a:r>
          </a:p>
          <a:p>
            <a:pPr lvl="1">
              <a:lnSpc>
                <a:spcPct val="80000"/>
              </a:lnSpc>
            </a:pPr>
            <a:r>
              <a:rPr lang="en-US" altLang="en-US" sz="1600" smtClean="0"/>
              <a:t>Reasonable return on equity</a:t>
            </a:r>
          </a:p>
          <a:p>
            <a:pPr lvl="1">
              <a:lnSpc>
                <a:spcPct val="80000"/>
              </a:lnSpc>
            </a:pPr>
            <a:r>
              <a:rPr lang="en-US" altLang="en-US" sz="1600" smtClean="0"/>
              <a:t>Interest in project success</a:t>
            </a:r>
          </a:p>
          <a:p>
            <a:pPr lvl="1">
              <a:lnSpc>
                <a:spcPct val="80000"/>
              </a:lnSpc>
            </a:pPr>
            <a:r>
              <a:rPr lang="en-US" altLang="en-US" sz="1600" smtClean="0"/>
              <a:t>Financial ability to support the project during construction</a:t>
            </a:r>
          </a:p>
          <a:p>
            <a:pPr>
              <a:lnSpc>
                <a:spcPct val="80000"/>
              </a:lnSpc>
            </a:pPr>
            <a:r>
              <a:rPr lang="en-US" altLang="en-US" sz="1600" smtClean="0"/>
              <a:t>Typical companies enter project finance to:</a:t>
            </a:r>
          </a:p>
          <a:p>
            <a:pPr lvl="1">
              <a:lnSpc>
                <a:spcPct val="80000"/>
              </a:lnSpc>
            </a:pPr>
            <a:r>
              <a:rPr lang="en-US" altLang="en-US" sz="1600" smtClean="0"/>
              <a:t>Increase ROE</a:t>
            </a:r>
          </a:p>
          <a:p>
            <a:pPr lvl="1">
              <a:lnSpc>
                <a:spcPct val="80000"/>
              </a:lnSpc>
            </a:pPr>
            <a:r>
              <a:rPr lang="en-US" altLang="en-US" sz="1600" smtClean="0"/>
              <a:t>Regulated industries</a:t>
            </a:r>
          </a:p>
          <a:p>
            <a:pPr lvl="1">
              <a:lnSpc>
                <a:spcPct val="80000"/>
              </a:lnSpc>
            </a:pPr>
            <a:r>
              <a:rPr lang="en-US" altLang="en-US" sz="1600" smtClean="0"/>
              <a:t>Contractors</a:t>
            </a:r>
          </a:p>
          <a:p>
            <a:pPr lvl="1">
              <a:lnSpc>
                <a:spcPct val="80000"/>
              </a:lnSpc>
            </a:pPr>
            <a:r>
              <a:rPr lang="en-US" altLang="en-US" sz="1600" smtClean="0"/>
              <a:t>Off-takers</a:t>
            </a:r>
          </a:p>
          <a:p>
            <a:pPr>
              <a:lnSpc>
                <a:spcPct val="80000"/>
              </a:lnSpc>
            </a:pPr>
            <a:r>
              <a:rPr lang="en-US" altLang="en-US" sz="1600" smtClean="0"/>
              <a:t>Summary: </a:t>
            </a:r>
            <a:r>
              <a:rPr lang="en-US" altLang="en-US" sz="1600" b="1" i="1" smtClean="0">
                <a:solidFill>
                  <a:srgbClr val="0000FF"/>
                </a:solidFill>
              </a:rPr>
              <a:t>a project that looks viable but does not have credible sponsors will probably not get financed.</a:t>
            </a:r>
          </a:p>
        </p:txBody>
      </p:sp>
    </p:spTree>
  </p:cSld>
  <p:clrMapOvr>
    <a:masterClrMapping/>
  </p:clrMapOvr>
  <p:transition>
    <p:zoom/>
  </p:transition>
  <p:timing>
    <p:tnLst>
      <p:par>
        <p:cTn id="1" dur="indefinite" restart="never" nodeType="tmRoot"/>
      </p:par>
    </p:tnLst>
  </p:timing>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noChangeArrowheads="1"/>
          </p:cNvSpPr>
          <p:nvPr>
            <p:ph type="title"/>
          </p:nvPr>
        </p:nvSpPr>
        <p:spPr/>
        <p:txBody>
          <a:bodyPr/>
          <a:lstStyle/>
          <a:p>
            <a:r>
              <a:rPr lang="en-US" altLang="en-US" smtClean="0"/>
              <a:t>Different Types of Project Finance Loans</a:t>
            </a:r>
          </a:p>
        </p:txBody>
      </p:sp>
      <p:sp>
        <p:nvSpPr>
          <p:cNvPr id="209923" name="Rectangle 4"/>
          <p:cNvSpPr>
            <a:spLocks noGrp="1" noChangeArrowheads="1"/>
          </p:cNvSpPr>
          <p:nvPr>
            <p:ph type="body" idx="1"/>
          </p:nvPr>
        </p:nvSpPr>
        <p:spPr>
          <a:xfrm>
            <a:off x="533400" y="1295400"/>
            <a:ext cx="7772400" cy="4724400"/>
          </a:xfrm>
        </p:spPr>
        <p:txBody>
          <a:bodyPr/>
          <a:lstStyle/>
          <a:p>
            <a:pPr>
              <a:lnSpc>
                <a:spcPct val="80000"/>
              </a:lnSpc>
            </a:pPr>
            <a:r>
              <a:rPr lang="en-US" altLang="en-US" sz="1200" smtClean="0"/>
              <a:t>Straight</a:t>
            </a:r>
          </a:p>
          <a:p>
            <a:pPr lvl="1">
              <a:lnSpc>
                <a:spcPct val="80000"/>
              </a:lnSpc>
            </a:pPr>
            <a:r>
              <a:rPr lang="en-US" altLang="en-US" sz="1200" smtClean="0"/>
              <a:t>Sponsors guarantee completion during construction phase; becomes non-recourse during the operation phase.</a:t>
            </a:r>
          </a:p>
          <a:p>
            <a:pPr lvl="1">
              <a:lnSpc>
                <a:spcPct val="80000"/>
              </a:lnSpc>
            </a:pPr>
            <a:r>
              <a:rPr lang="en-US" altLang="en-US" sz="1200" smtClean="0"/>
              <a:t>Amortizing principal rather than bullet re-payment</a:t>
            </a:r>
          </a:p>
          <a:p>
            <a:pPr lvl="1">
              <a:lnSpc>
                <a:spcPct val="80000"/>
              </a:lnSpc>
            </a:pPr>
            <a:r>
              <a:rPr lang="en-US" altLang="en-US" sz="1200" smtClean="0"/>
              <a:t>Principal re-payment corresponds to cash flow</a:t>
            </a:r>
          </a:p>
          <a:p>
            <a:pPr>
              <a:lnSpc>
                <a:spcPct val="80000"/>
              </a:lnSpc>
            </a:pPr>
            <a:r>
              <a:rPr lang="en-US" altLang="en-US" sz="1200" smtClean="0"/>
              <a:t>Production loans</a:t>
            </a:r>
          </a:p>
          <a:p>
            <a:pPr lvl="1">
              <a:lnSpc>
                <a:spcPct val="80000"/>
              </a:lnSpc>
            </a:pPr>
            <a:r>
              <a:rPr lang="en-US" altLang="en-US" sz="1200" smtClean="0"/>
              <a:t>Re-payment is linked directly to output – faster production results in faster debt repayment</a:t>
            </a:r>
          </a:p>
          <a:p>
            <a:pPr>
              <a:lnSpc>
                <a:spcPct val="80000"/>
              </a:lnSpc>
            </a:pPr>
            <a:r>
              <a:rPr lang="en-US" altLang="en-US" sz="1200" smtClean="0"/>
              <a:t>Co-financing</a:t>
            </a:r>
          </a:p>
          <a:p>
            <a:pPr lvl="1">
              <a:lnSpc>
                <a:spcPct val="80000"/>
              </a:lnSpc>
            </a:pPr>
            <a:r>
              <a:rPr lang="en-US" altLang="en-US" sz="1200" smtClean="0"/>
              <a:t>Different funding sources provide project financing under one set of documents; Important when multilateral agencies are involved (e.g. countries do not want to default on ADB loans)</a:t>
            </a:r>
          </a:p>
          <a:p>
            <a:pPr lvl="1">
              <a:lnSpc>
                <a:spcPct val="80000"/>
              </a:lnSpc>
            </a:pPr>
            <a:r>
              <a:rPr lang="en-US" altLang="en-US" sz="1200" smtClean="0"/>
              <a:t>Preferred creditor status that occurs from providing preference to International financial institutions when resources are limited.</a:t>
            </a:r>
          </a:p>
          <a:p>
            <a:pPr>
              <a:lnSpc>
                <a:spcPct val="80000"/>
              </a:lnSpc>
            </a:pPr>
            <a:r>
              <a:rPr lang="en-US" altLang="en-US" sz="1200" smtClean="0"/>
              <a:t>Non-recourse</a:t>
            </a:r>
          </a:p>
          <a:p>
            <a:pPr lvl="1">
              <a:lnSpc>
                <a:spcPct val="80000"/>
              </a:lnSpc>
            </a:pPr>
            <a:r>
              <a:rPr lang="en-US" altLang="en-US" sz="1200" smtClean="0"/>
              <a:t>No recourse to the project sponsors even during the construction phase (EPC contracts). </a:t>
            </a:r>
          </a:p>
          <a:p>
            <a:pPr>
              <a:lnSpc>
                <a:spcPct val="80000"/>
              </a:lnSpc>
            </a:pPr>
            <a:r>
              <a:rPr lang="en-US" altLang="en-US" sz="1200" smtClean="0"/>
              <a:t>Limited-recourse</a:t>
            </a:r>
          </a:p>
          <a:p>
            <a:pPr lvl="1">
              <a:lnSpc>
                <a:spcPct val="80000"/>
              </a:lnSpc>
            </a:pPr>
            <a:r>
              <a:rPr lang="en-US" altLang="en-US" sz="1200" smtClean="0"/>
              <a:t>Recourse is limited to a dollar amount or is subject to performance criteria.</a:t>
            </a:r>
          </a:p>
        </p:txBody>
      </p:sp>
    </p:spTree>
  </p:cSld>
  <p:clrMapOvr>
    <a:masterClrMapping/>
  </p:clrMapOvr>
  <p:transition>
    <p:zo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p:cNvSpPr/>
          <p:nvPr/>
        </p:nvSpPr>
        <p:spPr bwMode="auto">
          <a:xfrm>
            <a:off x="3908872" y="2940366"/>
            <a:ext cx="1863278" cy="772418"/>
          </a:xfrm>
          <a:prstGeom prst="ellipse">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chemeClr val="tx1"/>
                </a:solidFill>
                <a:effectLst/>
                <a:latin typeface="Arial" pitchFamily="34" charset="0"/>
              </a:rPr>
              <a:t>Dabhol</a:t>
            </a:r>
            <a:r>
              <a:rPr kumimoji="0" lang="en-US" sz="1200" b="0" i="0" u="none" strike="noStrike" cap="none" normalizeH="0" baseline="0" dirty="0" smtClean="0">
                <a:ln>
                  <a:noFill/>
                </a:ln>
                <a:solidFill>
                  <a:schemeClr val="tx1"/>
                </a:solidFill>
                <a:effectLst/>
                <a:latin typeface="Arial" pitchFamily="34" charset="0"/>
              </a:rPr>
              <a:t> SPV</a:t>
            </a:r>
          </a:p>
        </p:txBody>
      </p:sp>
      <p:sp>
        <p:nvSpPr>
          <p:cNvPr id="8" name="Oval 7"/>
          <p:cNvSpPr/>
          <p:nvPr/>
        </p:nvSpPr>
        <p:spPr bwMode="auto">
          <a:xfrm>
            <a:off x="3962400" y="990600"/>
            <a:ext cx="1524000" cy="1170592"/>
          </a:xfrm>
          <a:prstGeom prst="ellipse">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latin typeface="Arial" pitchFamily="34" charset="0"/>
              </a:rPr>
              <a:t>Off-taker – Maharashtra State Electricity Company </a:t>
            </a:r>
            <a:endParaRPr kumimoji="0" lang="en-US" sz="1200" b="0" i="0" u="none" strike="noStrike" cap="none" normalizeH="0" baseline="0" dirty="0" smtClean="0">
              <a:ln>
                <a:noFill/>
              </a:ln>
              <a:solidFill>
                <a:schemeClr val="tx1"/>
              </a:solidFill>
              <a:effectLst/>
              <a:latin typeface="Arial" pitchFamily="34" charset="0"/>
            </a:endParaRPr>
          </a:p>
        </p:txBody>
      </p:sp>
      <p:cxnSp>
        <p:nvCxnSpPr>
          <p:cNvPr id="12" name="Straight Arrow Connector 11"/>
          <p:cNvCxnSpPr/>
          <p:nvPr/>
        </p:nvCxnSpPr>
        <p:spPr bwMode="auto">
          <a:xfrm flipV="1">
            <a:off x="4724400" y="2161192"/>
            <a:ext cx="0" cy="723900"/>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14" name="Oval 13"/>
          <p:cNvSpPr/>
          <p:nvPr/>
        </p:nvSpPr>
        <p:spPr bwMode="auto">
          <a:xfrm>
            <a:off x="1295400" y="1322992"/>
            <a:ext cx="1600200" cy="990600"/>
          </a:xfrm>
          <a:prstGeom prst="ellipse">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EPC Management by Enron</a:t>
            </a:r>
          </a:p>
        </p:txBody>
      </p:sp>
      <p:cxnSp>
        <p:nvCxnSpPr>
          <p:cNvPr id="17" name="Straight Arrow Connector 16"/>
          <p:cNvCxnSpPr/>
          <p:nvPr/>
        </p:nvCxnSpPr>
        <p:spPr bwMode="auto">
          <a:xfrm flipH="1" flipV="1">
            <a:off x="2362200" y="2313592"/>
            <a:ext cx="1600200" cy="838200"/>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21" name="Oval 20"/>
          <p:cNvSpPr/>
          <p:nvPr/>
        </p:nvSpPr>
        <p:spPr bwMode="auto">
          <a:xfrm>
            <a:off x="381000" y="2388451"/>
            <a:ext cx="1758015" cy="496641"/>
          </a:xfrm>
          <a:prstGeom prst="ellipse">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GE</a:t>
            </a:r>
            <a:r>
              <a:rPr kumimoji="0" lang="en-US" sz="1200" b="0" i="0" u="none" strike="noStrike" cap="none" normalizeH="0" dirty="0" smtClean="0">
                <a:ln>
                  <a:noFill/>
                </a:ln>
                <a:solidFill>
                  <a:schemeClr val="tx1"/>
                </a:solidFill>
                <a:effectLst/>
                <a:latin typeface="Arial" pitchFamily="34" charset="0"/>
              </a:rPr>
              <a:t> Equipment</a:t>
            </a:r>
            <a:endParaRPr kumimoji="0" lang="en-US" sz="1200" b="0" i="0" u="none" strike="noStrike" cap="none" normalizeH="0" baseline="0" dirty="0" smtClean="0">
              <a:ln>
                <a:noFill/>
              </a:ln>
              <a:solidFill>
                <a:schemeClr val="tx1"/>
              </a:solidFill>
              <a:effectLst/>
              <a:latin typeface="Arial" pitchFamily="34" charset="0"/>
            </a:endParaRPr>
          </a:p>
        </p:txBody>
      </p:sp>
      <p:sp>
        <p:nvSpPr>
          <p:cNvPr id="31" name="Oval 30"/>
          <p:cNvSpPr/>
          <p:nvPr/>
        </p:nvSpPr>
        <p:spPr bwMode="auto">
          <a:xfrm>
            <a:off x="6477000" y="3132934"/>
            <a:ext cx="1524000" cy="762000"/>
          </a:xfrm>
          <a:prstGeom prst="ellipse">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ENRON – Fuel </a:t>
            </a:r>
            <a:r>
              <a:rPr kumimoji="0" lang="en-US" sz="1200" b="0" i="0" u="none" strike="noStrike" cap="none" normalizeH="0" baseline="0" dirty="0" err="1" smtClean="0">
                <a:ln>
                  <a:noFill/>
                </a:ln>
                <a:solidFill>
                  <a:schemeClr val="tx1"/>
                </a:solidFill>
                <a:effectLst/>
                <a:latin typeface="Arial" pitchFamily="34" charset="0"/>
              </a:rPr>
              <a:t>Mgmt</a:t>
            </a:r>
            <a:endParaRPr kumimoji="0" lang="en-US" sz="1200" b="0" i="0" u="none" strike="noStrike" cap="none" normalizeH="0" baseline="0" dirty="0" smtClean="0">
              <a:ln>
                <a:noFill/>
              </a:ln>
              <a:solidFill>
                <a:schemeClr val="tx1"/>
              </a:solidFill>
              <a:effectLst/>
              <a:latin typeface="Arial" pitchFamily="34" charset="0"/>
            </a:endParaRPr>
          </a:p>
        </p:txBody>
      </p:sp>
      <p:sp>
        <p:nvSpPr>
          <p:cNvPr id="32" name="Oval 31"/>
          <p:cNvSpPr/>
          <p:nvPr/>
        </p:nvSpPr>
        <p:spPr bwMode="auto">
          <a:xfrm>
            <a:off x="5848350" y="4499244"/>
            <a:ext cx="1524000" cy="685800"/>
          </a:xfrm>
          <a:prstGeom prst="ellipse">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Lenders</a:t>
            </a:r>
          </a:p>
        </p:txBody>
      </p:sp>
      <p:sp>
        <p:nvSpPr>
          <p:cNvPr id="33" name="Oval 32"/>
          <p:cNvSpPr/>
          <p:nvPr/>
        </p:nvSpPr>
        <p:spPr bwMode="auto">
          <a:xfrm>
            <a:off x="2781837" y="4828192"/>
            <a:ext cx="2107842" cy="929875"/>
          </a:xfrm>
          <a:prstGeom prst="ellipse">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latin typeface="Arial" pitchFamily="34" charset="0"/>
              </a:rPr>
              <a:t>Sponsors – Enron, GE and </a:t>
            </a:r>
            <a:r>
              <a:rPr lang="en-US" dirty="0" err="1" smtClean="0">
                <a:latin typeface="Arial" pitchFamily="34" charset="0"/>
              </a:rPr>
              <a:t>Bectel</a:t>
            </a:r>
            <a:r>
              <a:rPr lang="en-US" dirty="0" smtClean="0">
                <a:latin typeface="Arial" pitchFamily="34" charset="0"/>
              </a:rPr>
              <a:t>  IRR on SPV</a:t>
            </a:r>
            <a:endParaRPr kumimoji="0" lang="en-US" sz="1200" b="0" i="0" u="none" strike="noStrike" cap="none" normalizeH="0" baseline="0" dirty="0" smtClean="0">
              <a:ln>
                <a:noFill/>
              </a:ln>
              <a:solidFill>
                <a:schemeClr val="tx1"/>
              </a:solidFill>
              <a:effectLst/>
              <a:latin typeface="Arial" pitchFamily="34" charset="0"/>
            </a:endParaRPr>
          </a:p>
        </p:txBody>
      </p:sp>
      <p:cxnSp>
        <p:nvCxnSpPr>
          <p:cNvPr id="35" name="Straight Arrow Connector 34"/>
          <p:cNvCxnSpPr>
            <a:stCxn id="31" idx="2"/>
          </p:cNvCxnSpPr>
          <p:nvPr/>
        </p:nvCxnSpPr>
        <p:spPr bwMode="auto">
          <a:xfrm flipH="1" flipV="1">
            <a:off x="5772150" y="3477605"/>
            <a:ext cx="704850" cy="36329"/>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41" name="Straight Arrow Connector 40"/>
          <p:cNvCxnSpPr/>
          <p:nvPr/>
        </p:nvCxnSpPr>
        <p:spPr bwMode="auto">
          <a:xfrm flipH="1" flipV="1">
            <a:off x="5208969" y="3823418"/>
            <a:ext cx="1191831" cy="661874"/>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45" name="Straight Arrow Connector 44"/>
          <p:cNvCxnSpPr/>
          <p:nvPr/>
        </p:nvCxnSpPr>
        <p:spPr bwMode="auto">
          <a:xfrm flipV="1">
            <a:off x="3838307" y="3913792"/>
            <a:ext cx="683251" cy="872182"/>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6" name="Oval 5"/>
          <p:cNvSpPr/>
          <p:nvPr/>
        </p:nvSpPr>
        <p:spPr bwMode="auto">
          <a:xfrm>
            <a:off x="6400800" y="560992"/>
            <a:ext cx="1524000" cy="737315"/>
          </a:xfrm>
          <a:prstGeom prst="ellipse">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State Guarantee</a:t>
            </a:r>
          </a:p>
        </p:txBody>
      </p:sp>
      <p:cxnSp>
        <p:nvCxnSpPr>
          <p:cNvPr id="10" name="Straight Arrow Connector 9"/>
          <p:cNvCxnSpPr/>
          <p:nvPr/>
        </p:nvCxnSpPr>
        <p:spPr bwMode="auto">
          <a:xfrm flipH="1">
            <a:off x="4724400" y="1298307"/>
            <a:ext cx="2050156" cy="1091485"/>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16" name="Straight Arrow Connector 15"/>
          <p:cNvCxnSpPr/>
          <p:nvPr/>
        </p:nvCxnSpPr>
        <p:spPr bwMode="auto">
          <a:xfrm flipH="1">
            <a:off x="4724400" y="2084992"/>
            <a:ext cx="2247900" cy="457200"/>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18" name="Oval 17"/>
          <p:cNvSpPr/>
          <p:nvPr/>
        </p:nvSpPr>
        <p:spPr bwMode="auto">
          <a:xfrm>
            <a:off x="6997741" y="1703991"/>
            <a:ext cx="1612859" cy="813515"/>
          </a:xfrm>
          <a:prstGeom prst="ellipse">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Federal Government</a:t>
            </a:r>
            <a:r>
              <a:rPr kumimoji="0" lang="en-US" sz="1200" b="0" i="0" u="none" strike="noStrike" cap="none" normalizeH="0" dirty="0" smtClean="0">
                <a:ln>
                  <a:noFill/>
                </a:ln>
                <a:solidFill>
                  <a:schemeClr val="tx1"/>
                </a:solidFill>
                <a:effectLst/>
                <a:latin typeface="Arial" pitchFamily="34" charset="0"/>
              </a:rPr>
              <a:t> Assurance</a:t>
            </a:r>
            <a:endParaRPr kumimoji="0" lang="en-US" sz="1200" b="0" i="0" u="none" strike="noStrike" cap="none" normalizeH="0" baseline="0" dirty="0" smtClean="0">
              <a:ln>
                <a:noFill/>
              </a:ln>
              <a:solidFill>
                <a:schemeClr val="tx1"/>
              </a:solidFill>
              <a:effectLst/>
              <a:latin typeface="Arial" pitchFamily="34" charset="0"/>
            </a:endParaRPr>
          </a:p>
        </p:txBody>
      </p:sp>
      <p:sp>
        <p:nvSpPr>
          <p:cNvPr id="22" name="TextBox 21"/>
          <p:cNvSpPr txBox="1"/>
          <p:nvPr/>
        </p:nvSpPr>
        <p:spPr>
          <a:xfrm>
            <a:off x="4089042" y="2161192"/>
            <a:ext cx="620333" cy="276999"/>
          </a:xfrm>
          <a:prstGeom prst="rect">
            <a:avLst/>
          </a:prstGeom>
          <a:noFill/>
        </p:spPr>
        <p:txBody>
          <a:bodyPr wrap="square" rtlCol="0">
            <a:spAutoFit/>
          </a:bodyPr>
          <a:lstStyle/>
          <a:p>
            <a:r>
              <a:rPr lang="en-US" dirty="0" smtClean="0"/>
              <a:t>PPA</a:t>
            </a:r>
            <a:endParaRPr lang="en-US" dirty="0"/>
          </a:p>
        </p:txBody>
      </p:sp>
      <p:sp>
        <p:nvSpPr>
          <p:cNvPr id="29" name="TextBox 28"/>
          <p:cNvSpPr txBox="1"/>
          <p:nvPr/>
        </p:nvSpPr>
        <p:spPr>
          <a:xfrm>
            <a:off x="2514600" y="3823418"/>
            <a:ext cx="774879" cy="461665"/>
          </a:xfrm>
          <a:prstGeom prst="rect">
            <a:avLst/>
          </a:prstGeom>
          <a:noFill/>
        </p:spPr>
        <p:txBody>
          <a:bodyPr wrap="square" rtlCol="0">
            <a:spAutoFit/>
          </a:bodyPr>
          <a:lstStyle/>
          <a:p>
            <a:r>
              <a:rPr lang="en-US" dirty="0" smtClean="0"/>
              <a:t>O&amp;M Contract</a:t>
            </a:r>
            <a:endParaRPr lang="en-US" dirty="0"/>
          </a:p>
        </p:txBody>
      </p:sp>
      <p:sp>
        <p:nvSpPr>
          <p:cNvPr id="34" name="TextBox 33"/>
          <p:cNvSpPr txBox="1"/>
          <p:nvPr/>
        </p:nvSpPr>
        <p:spPr>
          <a:xfrm>
            <a:off x="3530957" y="4444509"/>
            <a:ext cx="1193443" cy="276999"/>
          </a:xfrm>
          <a:prstGeom prst="rect">
            <a:avLst/>
          </a:prstGeom>
          <a:noFill/>
        </p:spPr>
        <p:txBody>
          <a:bodyPr wrap="square" rtlCol="0">
            <a:spAutoFit/>
          </a:bodyPr>
          <a:lstStyle/>
          <a:p>
            <a:r>
              <a:rPr lang="en-US" dirty="0" smtClean="0"/>
              <a:t>Shareholders</a:t>
            </a:r>
            <a:endParaRPr lang="en-US" dirty="0"/>
          </a:p>
        </p:txBody>
      </p:sp>
      <p:sp>
        <p:nvSpPr>
          <p:cNvPr id="36" name="TextBox 35"/>
          <p:cNvSpPr txBox="1"/>
          <p:nvPr/>
        </p:nvSpPr>
        <p:spPr>
          <a:xfrm>
            <a:off x="5749478" y="3151792"/>
            <a:ext cx="727522" cy="276999"/>
          </a:xfrm>
          <a:prstGeom prst="rect">
            <a:avLst/>
          </a:prstGeom>
          <a:noFill/>
        </p:spPr>
        <p:txBody>
          <a:bodyPr wrap="square" rtlCol="0">
            <a:spAutoFit/>
          </a:bodyPr>
          <a:lstStyle/>
          <a:p>
            <a:r>
              <a:rPr lang="en-US" dirty="0" smtClean="0"/>
              <a:t>Supply</a:t>
            </a:r>
            <a:endParaRPr lang="en-US" dirty="0"/>
          </a:p>
        </p:txBody>
      </p:sp>
      <p:sp>
        <p:nvSpPr>
          <p:cNvPr id="37" name="TextBox 36"/>
          <p:cNvSpPr txBox="1"/>
          <p:nvPr/>
        </p:nvSpPr>
        <p:spPr>
          <a:xfrm>
            <a:off x="5410200" y="4104292"/>
            <a:ext cx="703039" cy="276999"/>
          </a:xfrm>
          <a:prstGeom prst="rect">
            <a:avLst/>
          </a:prstGeom>
          <a:noFill/>
        </p:spPr>
        <p:txBody>
          <a:bodyPr wrap="square" rtlCol="0">
            <a:spAutoFit/>
          </a:bodyPr>
          <a:lstStyle/>
          <a:p>
            <a:r>
              <a:rPr lang="en-US" dirty="0" smtClean="0"/>
              <a:t>Loan</a:t>
            </a:r>
            <a:endParaRPr lang="en-US" dirty="0"/>
          </a:p>
        </p:txBody>
      </p:sp>
      <p:sp>
        <p:nvSpPr>
          <p:cNvPr id="40" name="Oval 39"/>
          <p:cNvSpPr/>
          <p:nvPr/>
        </p:nvSpPr>
        <p:spPr bwMode="auto">
          <a:xfrm>
            <a:off x="5410200" y="5482979"/>
            <a:ext cx="1638300" cy="601863"/>
          </a:xfrm>
          <a:prstGeom prst="ellipse">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Multilateral Insurance</a:t>
            </a:r>
          </a:p>
        </p:txBody>
      </p:sp>
      <p:cxnSp>
        <p:nvCxnSpPr>
          <p:cNvPr id="44" name="Straight Arrow Connector 43"/>
          <p:cNvCxnSpPr/>
          <p:nvPr/>
        </p:nvCxnSpPr>
        <p:spPr bwMode="auto">
          <a:xfrm flipV="1">
            <a:off x="6113239" y="5198996"/>
            <a:ext cx="287561" cy="252748"/>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48" name="Straight Arrow Connector 47"/>
          <p:cNvCxnSpPr/>
          <p:nvPr/>
        </p:nvCxnSpPr>
        <p:spPr bwMode="auto">
          <a:xfrm flipH="1" flipV="1">
            <a:off x="4889679" y="5482979"/>
            <a:ext cx="537005" cy="183413"/>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30" name="Oval 29"/>
          <p:cNvSpPr/>
          <p:nvPr/>
        </p:nvSpPr>
        <p:spPr bwMode="auto">
          <a:xfrm>
            <a:off x="1016358" y="4256692"/>
            <a:ext cx="1828800" cy="762000"/>
          </a:xfrm>
          <a:prstGeom prst="ellipse">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O&amp;M Contractor - Enron</a:t>
            </a: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pitchFamily="34" charset="0"/>
            </a:endParaRPr>
          </a:p>
        </p:txBody>
      </p:sp>
      <p:sp>
        <p:nvSpPr>
          <p:cNvPr id="38" name="Oval 37"/>
          <p:cNvSpPr/>
          <p:nvPr/>
        </p:nvSpPr>
        <p:spPr bwMode="auto">
          <a:xfrm>
            <a:off x="359256" y="751492"/>
            <a:ext cx="1758015" cy="496641"/>
          </a:xfrm>
          <a:prstGeom prst="ellipse">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chemeClr val="tx1"/>
                </a:solidFill>
                <a:effectLst/>
                <a:latin typeface="Arial" pitchFamily="34" charset="0"/>
              </a:rPr>
              <a:t>Bectel</a:t>
            </a:r>
            <a:r>
              <a:rPr kumimoji="0" lang="en-US" sz="1200" b="0" i="0" u="none" strike="noStrike" cap="none" normalizeH="0" baseline="0" dirty="0" smtClean="0">
                <a:ln>
                  <a:noFill/>
                </a:ln>
                <a:solidFill>
                  <a:schemeClr val="tx1"/>
                </a:solidFill>
                <a:effectLst/>
                <a:latin typeface="Arial" pitchFamily="34" charset="0"/>
              </a:rPr>
              <a:t> Construction</a:t>
            </a:r>
          </a:p>
        </p:txBody>
      </p:sp>
      <p:cxnSp>
        <p:nvCxnSpPr>
          <p:cNvPr id="4" name="Straight Arrow Connector 3"/>
          <p:cNvCxnSpPr/>
          <p:nvPr/>
        </p:nvCxnSpPr>
        <p:spPr bwMode="auto">
          <a:xfrm flipH="1" flipV="1">
            <a:off x="1524000" y="1248133"/>
            <a:ext cx="228600" cy="74859"/>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11" name="Straight Arrow Connector 10"/>
          <p:cNvCxnSpPr>
            <a:stCxn id="14" idx="3"/>
            <a:endCxn id="21" idx="0"/>
          </p:cNvCxnSpPr>
          <p:nvPr/>
        </p:nvCxnSpPr>
        <p:spPr bwMode="auto">
          <a:xfrm flipH="1">
            <a:off x="1260008" y="2168522"/>
            <a:ext cx="269736" cy="219929"/>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27" name="TextBox 26"/>
          <p:cNvSpPr txBox="1"/>
          <p:nvPr/>
        </p:nvSpPr>
        <p:spPr>
          <a:xfrm>
            <a:off x="2685130" y="2530146"/>
            <a:ext cx="1074427" cy="461665"/>
          </a:xfrm>
          <a:prstGeom prst="rect">
            <a:avLst/>
          </a:prstGeom>
          <a:noFill/>
        </p:spPr>
        <p:txBody>
          <a:bodyPr wrap="square" rtlCol="0">
            <a:spAutoFit/>
          </a:bodyPr>
          <a:lstStyle/>
          <a:p>
            <a:r>
              <a:rPr lang="en-US" dirty="0" smtClean="0"/>
              <a:t>EPC Contract</a:t>
            </a:r>
            <a:endParaRPr lang="en-US" dirty="0"/>
          </a:p>
        </p:txBody>
      </p:sp>
      <p:cxnSp>
        <p:nvCxnSpPr>
          <p:cNvPr id="19" name="Straight Arrow Connector 18"/>
          <p:cNvCxnSpPr/>
          <p:nvPr/>
        </p:nvCxnSpPr>
        <p:spPr bwMode="auto">
          <a:xfrm flipH="1">
            <a:off x="2514600" y="3557477"/>
            <a:ext cx="1371600" cy="727606"/>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39" name="Oval 38"/>
          <p:cNvSpPr/>
          <p:nvPr/>
        </p:nvSpPr>
        <p:spPr bwMode="auto">
          <a:xfrm>
            <a:off x="7564709" y="3921281"/>
            <a:ext cx="1426891" cy="589082"/>
          </a:xfrm>
          <a:prstGeom prst="ellipse">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rPr>
              <a:t>LNG from Qatar</a:t>
            </a:r>
          </a:p>
        </p:txBody>
      </p:sp>
      <p:cxnSp>
        <p:nvCxnSpPr>
          <p:cNvPr id="24" name="Straight Arrow Connector 23"/>
          <p:cNvCxnSpPr/>
          <p:nvPr/>
        </p:nvCxnSpPr>
        <p:spPr bwMode="auto">
          <a:xfrm flipH="1" flipV="1">
            <a:off x="8001000" y="3712784"/>
            <a:ext cx="533400" cy="182150"/>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Tree>
    <p:extLst>
      <p:ext uri="{BB962C8B-B14F-4D97-AF65-F5344CB8AC3E}">
        <p14:creationId xmlns:p14="http://schemas.microsoft.com/office/powerpoint/2010/main" val="4032328531"/>
      </p:ext>
    </p:extLst>
  </p:cSld>
  <p:clrMapOvr>
    <a:masterClrMapping/>
  </p:clrMapOvr>
  <p:transition>
    <p:zoom/>
  </p:transition>
  <p:timing>
    <p:tnLst>
      <p:par>
        <p:cTn id="1" dur="indefinite" restart="never" nodeType="tmRoot"/>
      </p:par>
    </p:tnLst>
  </p:timing>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Grp="1" noChangeArrowheads="1"/>
          </p:cNvSpPr>
          <p:nvPr>
            <p:ph type="title"/>
          </p:nvPr>
        </p:nvSpPr>
        <p:spPr/>
        <p:txBody>
          <a:bodyPr/>
          <a:lstStyle/>
          <a:p>
            <a:r>
              <a:rPr lang="en-US" altLang="en-US" smtClean="0"/>
              <a:t>PF Loans – Cash Flow Lending (Reference)</a:t>
            </a:r>
          </a:p>
        </p:txBody>
      </p:sp>
      <p:sp>
        <p:nvSpPr>
          <p:cNvPr id="210947" name="Rectangle 3"/>
          <p:cNvSpPr>
            <a:spLocks noGrp="1" noChangeArrowheads="1"/>
          </p:cNvSpPr>
          <p:nvPr>
            <p:ph type="body" idx="1"/>
          </p:nvPr>
        </p:nvSpPr>
        <p:spPr/>
        <p:txBody>
          <a:bodyPr/>
          <a:lstStyle/>
          <a:p>
            <a:r>
              <a:rPr lang="en-US" altLang="en-US" smtClean="0"/>
              <a:t>Cash flow as this is the main source for repaying project debt.</a:t>
            </a:r>
          </a:p>
          <a:p>
            <a:r>
              <a:rPr lang="en-US" altLang="en-US" smtClean="0"/>
              <a:t>Project Finance is not asset-based financial engineering, such as real estate/property or leveraged buyouts, </a:t>
            </a:r>
          </a:p>
          <a:p>
            <a:pPr lvl="1"/>
            <a:r>
              <a:rPr lang="en-US" altLang="en-US" smtClean="0"/>
              <a:t>a future refinancing is specifically structured as an exit for the investor and is the intended means of repayment of the debt. </a:t>
            </a:r>
          </a:p>
          <a:p>
            <a:pPr lvl="1"/>
            <a:r>
              <a:rPr lang="en-US" altLang="en-US" smtClean="0"/>
              <a:t>Re-financing (Bullet maturities)</a:t>
            </a:r>
          </a:p>
          <a:p>
            <a:pPr lvl="1"/>
            <a:r>
              <a:rPr lang="en-US" altLang="en-US" smtClean="0"/>
              <a:t>Assets Sales (Structured Finance and A/R Sales)</a:t>
            </a:r>
          </a:p>
          <a:p>
            <a:pPr lvl="1"/>
            <a:r>
              <a:rPr lang="en-US" altLang="en-US" smtClean="0"/>
              <a:t>Cash flow from other Assets (Corporate Lending) </a:t>
            </a:r>
          </a:p>
        </p:txBody>
      </p:sp>
    </p:spTree>
  </p:cSld>
  <p:clrMapOvr>
    <a:masterClrMapping/>
  </p:clrMapOvr>
  <p:transition>
    <p:zoom/>
  </p:transition>
  <p:timing>
    <p:tnLst>
      <p:par>
        <p:cTn id="1" dur="indefinite" restart="never" nodeType="tmRoot"/>
      </p:par>
    </p:tnLst>
  </p:timing>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3"/>
          <p:cNvSpPr>
            <a:spLocks noGrp="1" noChangeArrowheads="1"/>
          </p:cNvSpPr>
          <p:nvPr>
            <p:ph type="body" idx="1"/>
          </p:nvPr>
        </p:nvSpPr>
        <p:spPr/>
        <p:txBody>
          <a:bodyPr/>
          <a:lstStyle/>
          <a:p>
            <a:r>
              <a:rPr lang="en-US" altLang="en-US" sz="1600" smtClean="0"/>
              <a:t>If a project fails, the project lenders recourse is to ownership of the actual project and they are unable to pursue the equity investors for debt.</a:t>
            </a:r>
          </a:p>
          <a:p>
            <a:r>
              <a:rPr lang="en-US" altLang="en-US" sz="1600" smtClean="0"/>
              <a:t>Rarely will the Project Financier allow the option (to non-recourse) to be granted prior to completion of the plant.</a:t>
            </a:r>
          </a:p>
          <a:p>
            <a:r>
              <a:rPr lang="en-US" altLang="en-US" sz="1600" smtClean="0"/>
              <a:t>To the Project Financier, non-recourse means that repayments originate from the projects cash flows, and not the parent companies.  </a:t>
            </a:r>
          </a:p>
          <a:p>
            <a:pPr lvl="1"/>
            <a:r>
              <a:rPr lang="en-US" altLang="en-US" sz="1600" smtClean="0"/>
              <a:t>The Project Financier does not want the parent or sponsor to withdraw its people or entrepreneurship from the deal and will seek contractual recourse to ensure continuation of that commitment and ownership.  </a:t>
            </a:r>
          </a:p>
          <a:p>
            <a:r>
              <a:rPr lang="en-US" altLang="en-US" sz="1600" smtClean="0"/>
              <a:t> Examples:</a:t>
            </a:r>
          </a:p>
          <a:p>
            <a:pPr lvl="1"/>
            <a:r>
              <a:rPr lang="en-US" altLang="en-US" sz="1600" smtClean="0"/>
              <a:t>Euro Disney</a:t>
            </a:r>
          </a:p>
          <a:p>
            <a:pPr lvl="1"/>
            <a:r>
              <a:rPr lang="en-US" altLang="en-US" sz="1600" smtClean="0"/>
              <a:t>Mobil Oil</a:t>
            </a:r>
          </a:p>
          <a:p>
            <a:endParaRPr lang="en-US" altLang="en-US" sz="1600" smtClean="0"/>
          </a:p>
        </p:txBody>
      </p:sp>
      <p:sp>
        <p:nvSpPr>
          <p:cNvPr id="211971" name="Rectangle 4"/>
          <p:cNvSpPr>
            <a:spLocks noGrp="1" noChangeArrowheads="1"/>
          </p:cNvSpPr>
          <p:nvPr>
            <p:ph type="title"/>
          </p:nvPr>
        </p:nvSpPr>
        <p:spPr/>
        <p:txBody>
          <a:bodyPr/>
          <a:lstStyle/>
          <a:p>
            <a:r>
              <a:rPr lang="en-US" altLang="en-US" smtClean="0"/>
              <a:t>Non-Recourse Debt in Project Finance</a:t>
            </a:r>
          </a:p>
        </p:txBody>
      </p:sp>
    </p:spTree>
  </p:cSld>
  <p:clrMapOvr>
    <a:masterClrMapping/>
  </p:clrMapOvr>
  <p:transition>
    <p:zoom/>
  </p:transition>
  <p:timing>
    <p:tnLst>
      <p:par>
        <p:cTn id="1" dur="indefinite" restart="never" nodeType="tmRoot"/>
      </p:par>
    </p:tnLst>
  </p:timing>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p:cNvSpPr>
            <a:spLocks noGrp="1" noChangeArrowheads="1"/>
          </p:cNvSpPr>
          <p:nvPr>
            <p:ph type="title"/>
          </p:nvPr>
        </p:nvSpPr>
        <p:spPr/>
        <p:txBody>
          <a:bodyPr/>
          <a:lstStyle/>
          <a:p>
            <a:r>
              <a:rPr lang="en-US" altLang="en-US" smtClean="0"/>
              <a:t>PF Loans – Debt Service Reserves</a:t>
            </a:r>
          </a:p>
        </p:txBody>
      </p:sp>
      <p:sp>
        <p:nvSpPr>
          <p:cNvPr id="212995" name="Rectangle 3"/>
          <p:cNvSpPr>
            <a:spLocks noGrp="1" noChangeArrowheads="1"/>
          </p:cNvSpPr>
          <p:nvPr>
            <p:ph type="body" idx="1"/>
          </p:nvPr>
        </p:nvSpPr>
        <p:spPr/>
        <p:txBody>
          <a:bodyPr/>
          <a:lstStyle/>
          <a:p>
            <a:r>
              <a:rPr lang="en-US" altLang="en-US" smtClean="0"/>
              <a:t>Project Finance loans often have associated debt service reserves which involve sponsors keeping funds at the bank for liquidity.  Debt service reserves can be used to limit dividend payments and can be used for managing covenants.</a:t>
            </a:r>
          </a:p>
          <a:p>
            <a:r>
              <a:rPr lang="en-US" altLang="en-US" smtClean="0"/>
              <a:t>Example of Cash Reserves: SmarTone cellular telephone Project Financing in Hong Kong</a:t>
            </a:r>
          </a:p>
          <a:p>
            <a:pPr lvl="1"/>
            <a:r>
              <a:rPr lang="en-US" altLang="en-US" smtClean="0"/>
              <a:t>Besides the original US$90-million Project Financing -- to roll out the cell stations and market the system -- an additional US$30 million was held as cash collateral</a:t>
            </a:r>
          </a:p>
          <a:p>
            <a:pPr lvl="1"/>
            <a:r>
              <a:rPr lang="en-US" altLang="en-US" smtClean="0"/>
              <a:t>The cash collateral could be accessed, if needed, for up to 18 months after completion should subscriber cash flows be insufficient.</a:t>
            </a:r>
          </a:p>
        </p:txBody>
      </p:sp>
    </p:spTree>
  </p:cSld>
  <p:clrMapOvr>
    <a:masterClrMapping/>
  </p:clrMapOvr>
  <p:transition>
    <p:zoom/>
  </p:transition>
  <p:timing>
    <p:tnLst>
      <p:par>
        <p:cTn id="1" dur="indefinite" restart="never" nodeType="tmRoot"/>
      </p:par>
    </p:tnLst>
  </p:timing>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Grp="1" noChangeArrowheads="1"/>
          </p:cNvSpPr>
          <p:nvPr>
            <p:ph type="title"/>
          </p:nvPr>
        </p:nvSpPr>
        <p:spPr/>
        <p:txBody>
          <a:bodyPr/>
          <a:lstStyle/>
          <a:p>
            <a:r>
              <a:rPr lang="en-US" altLang="en-US" smtClean="0"/>
              <a:t>Example of Debt Service Reserves and Other Features in Merchant Plant Transactions (S&amp;P 2007)</a:t>
            </a:r>
          </a:p>
        </p:txBody>
      </p:sp>
      <p:sp>
        <p:nvSpPr>
          <p:cNvPr id="214019" name="Rectangle 3"/>
          <p:cNvSpPr>
            <a:spLocks noGrp="1" noChangeArrowheads="1"/>
          </p:cNvSpPr>
          <p:nvPr>
            <p:ph type="body" idx="1"/>
          </p:nvPr>
        </p:nvSpPr>
        <p:spPr/>
        <p:txBody>
          <a:bodyPr/>
          <a:lstStyle/>
          <a:p>
            <a:r>
              <a:rPr lang="en-US" altLang="en-US" smtClean="0"/>
              <a:t>Source S&amp;P 2007</a:t>
            </a:r>
          </a:p>
          <a:p>
            <a:endParaRPr lang="en-US" altLang="en-US" smtClean="0"/>
          </a:p>
        </p:txBody>
      </p:sp>
      <p:pic>
        <p:nvPicPr>
          <p:cNvPr id="21402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447800"/>
            <a:ext cx="6334125" cy="278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21402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3962400"/>
            <a:ext cx="7296150" cy="2455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lg" len="lg"/>
              </a14:hiddenLine>
            </a:ext>
          </a:extLst>
        </p:spPr>
      </p:pic>
    </p:spTree>
  </p:cSld>
  <p:clrMapOvr>
    <a:masterClrMapping/>
  </p:clrMapOvr>
  <p:transition>
    <p:zoom/>
  </p:transition>
  <p:timing>
    <p:tnLst>
      <p:par>
        <p:cTn id="1" dur="indefinite" restart="never" nodeType="tmRoot"/>
      </p:par>
    </p:tnLst>
  </p:timing>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2"/>
          <p:cNvSpPr>
            <a:spLocks noChangeArrowheads="1"/>
          </p:cNvSpPr>
          <p:nvPr/>
        </p:nvSpPr>
        <p:spPr bwMode="auto">
          <a:xfrm>
            <a:off x="1066800" y="228600"/>
            <a:ext cx="8077200" cy="609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r>
              <a:rPr lang="en-US" altLang="en-US" sz="2800" b="1" i="1">
                <a:solidFill>
                  <a:schemeClr val="tx2"/>
                </a:solidFill>
              </a:rPr>
              <a:t>Cash Waterfall Example</a:t>
            </a:r>
            <a:endParaRPr lang="en-US" altLang="en-US" sz="2800" b="1" i="1">
              <a:solidFill>
                <a:schemeClr val="tx2"/>
              </a:solidFill>
              <a:latin typeface="Times New Roman" pitchFamily="18" charset="0"/>
            </a:endParaRPr>
          </a:p>
        </p:txBody>
      </p:sp>
      <p:pic>
        <p:nvPicPr>
          <p:cNvPr id="2150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22563" y="3606800"/>
            <a:ext cx="3203575" cy="238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4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3038" y="3573463"/>
            <a:ext cx="3200400" cy="237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4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614488"/>
            <a:ext cx="3200400" cy="236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46" name="Text Box 6"/>
          <p:cNvSpPr txBox="1">
            <a:spLocks noChangeArrowheads="1"/>
          </p:cNvSpPr>
          <p:nvPr/>
        </p:nvSpPr>
        <p:spPr bwMode="auto">
          <a:xfrm>
            <a:off x="1409700" y="2216150"/>
            <a:ext cx="1444625" cy="2286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r" eaLnBrk="1" hangingPunct="1"/>
            <a:r>
              <a:rPr lang="en-US" altLang="en-US" sz="900" b="1"/>
              <a:t>Operating Expenses</a:t>
            </a:r>
          </a:p>
        </p:txBody>
      </p:sp>
      <p:sp>
        <p:nvSpPr>
          <p:cNvPr id="215047" name="Text Box 7"/>
          <p:cNvSpPr txBox="1">
            <a:spLocks noChangeArrowheads="1"/>
          </p:cNvSpPr>
          <p:nvPr/>
        </p:nvSpPr>
        <p:spPr bwMode="auto">
          <a:xfrm>
            <a:off x="1743075" y="2509838"/>
            <a:ext cx="1327150" cy="2286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r" eaLnBrk="1" hangingPunct="1"/>
            <a:r>
              <a:rPr lang="en-US" altLang="en-US" sz="900" b="1"/>
              <a:t>Capital Expenditure</a:t>
            </a:r>
          </a:p>
        </p:txBody>
      </p:sp>
      <p:sp>
        <p:nvSpPr>
          <p:cNvPr id="215048" name="Text Box 8"/>
          <p:cNvSpPr txBox="1">
            <a:spLocks noChangeArrowheads="1"/>
          </p:cNvSpPr>
          <p:nvPr/>
        </p:nvSpPr>
        <p:spPr bwMode="auto">
          <a:xfrm>
            <a:off x="2425700" y="3784600"/>
            <a:ext cx="1600200" cy="3651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r" eaLnBrk="1" hangingPunct="1"/>
            <a:r>
              <a:rPr lang="en-US" altLang="en-US" sz="900" b="1"/>
              <a:t>TIFIA Interest Payments</a:t>
            </a:r>
          </a:p>
          <a:p>
            <a:pPr algn="r" eaLnBrk="1" hangingPunct="1"/>
            <a:endParaRPr lang="en-US" altLang="en-US" sz="900" b="1"/>
          </a:p>
        </p:txBody>
      </p:sp>
      <p:sp>
        <p:nvSpPr>
          <p:cNvPr id="215049" name="Text Box 9"/>
          <p:cNvSpPr txBox="1">
            <a:spLocks noChangeArrowheads="1"/>
          </p:cNvSpPr>
          <p:nvPr/>
        </p:nvSpPr>
        <p:spPr bwMode="auto">
          <a:xfrm>
            <a:off x="2438400" y="4479925"/>
            <a:ext cx="2033588" cy="2286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r" eaLnBrk="1" hangingPunct="1"/>
            <a:r>
              <a:rPr lang="en-US" altLang="en-US" sz="900" b="1"/>
              <a:t>TIFIA </a:t>
            </a:r>
            <a:r>
              <a:rPr lang="en-US" altLang="en-US" sz="900" b="1" u="sng"/>
              <a:t>Scheduled</a:t>
            </a:r>
            <a:r>
              <a:rPr lang="en-US" altLang="en-US" sz="900" b="1"/>
              <a:t> Amortization</a:t>
            </a:r>
          </a:p>
        </p:txBody>
      </p:sp>
      <p:sp>
        <p:nvSpPr>
          <p:cNvPr id="215050" name="Text Box 10"/>
          <p:cNvSpPr txBox="1">
            <a:spLocks noChangeArrowheads="1"/>
          </p:cNvSpPr>
          <p:nvPr/>
        </p:nvSpPr>
        <p:spPr bwMode="auto">
          <a:xfrm>
            <a:off x="349250" y="3127375"/>
            <a:ext cx="3186113" cy="2286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r" eaLnBrk="1" hangingPunct="1"/>
            <a:r>
              <a:rPr lang="en-US" altLang="en-US" sz="900" b="1"/>
              <a:t>Senior Debt Interest and Hedging Costs</a:t>
            </a:r>
          </a:p>
        </p:txBody>
      </p:sp>
      <p:sp>
        <p:nvSpPr>
          <p:cNvPr id="215051" name="Text Box 11"/>
          <p:cNvSpPr txBox="1">
            <a:spLocks noChangeArrowheads="1"/>
          </p:cNvSpPr>
          <p:nvPr/>
        </p:nvSpPr>
        <p:spPr bwMode="auto">
          <a:xfrm>
            <a:off x="1763713" y="4141788"/>
            <a:ext cx="2489200" cy="2286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r" eaLnBrk="1" hangingPunct="1"/>
            <a:r>
              <a:rPr lang="en-US" altLang="en-US" sz="900" b="1"/>
              <a:t>Scheduled Repayment of Bank Loan</a:t>
            </a:r>
            <a:endParaRPr lang="en-US" altLang="en-US" sz="800" b="1"/>
          </a:p>
        </p:txBody>
      </p:sp>
      <p:sp>
        <p:nvSpPr>
          <p:cNvPr id="215052" name="Text Box 12"/>
          <p:cNvSpPr txBox="1">
            <a:spLocks noChangeArrowheads="1"/>
          </p:cNvSpPr>
          <p:nvPr/>
        </p:nvSpPr>
        <p:spPr bwMode="auto">
          <a:xfrm>
            <a:off x="1358900" y="4816475"/>
            <a:ext cx="3349625" cy="2286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r" eaLnBrk="1" hangingPunct="1"/>
            <a:r>
              <a:rPr lang="en-US" altLang="en-US" sz="900" b="1"/>
              <a:t>Repayment of Bank Loan </a:t>
            </a:r>
            <a:r>
              <a:rPr lang="en-US" altLang="en-US" sz="800" b="1"/>
              <a:t>(through cash sweep)</a:t>
            </a:r>
          </a:p>
        </p:txBody>
      </p:sp>
      <p:sp>
        <p:nvSpPr>
          <p:cNvPr id="215053" name="Text Box 13"/>
          <p:cNvSpPr txBox="1">
            <a:spLocks noChangeArrowheads="1"/>
          </p:cNvSpPr>
          <p:nvPr/>
        </p:nvSpPr>
        <p:spPr bwMode="auto">
          <a:xfrm>
            <a:off x="3937000" y="5734050"/>
            <a:ext cx="1468438" cy="2286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r" eaLnBrk="1" hangingPunct="1"/>
            <a:r>
              <a:rPr lang="en-US" altLang="en-US" sz="900" b="1"/>
              <a:t>Equity Distributions</a:t>
            </a:r>
          </a:p>
        </p:txBody>
      </p:sp>
      <p:sp>
        <p:nvSpPr>
          <p:cNvPr id="215054" name="Text Box 14"/>
          <p:cNvSpPr txBox="1">
            <a:spLocks noChangeArrowheads="1"/>
          </p:cNvSpPr>
          <p:nvPr/>
        </p:nvSpPr>
        <p:spPr bwMode="auto">
          <a:xfrm>
            <a:off x="1244600" y="2847975"/>
            <a:ext cx="2054225" cy="2286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r" eaLnBrk="1" hangingPunct="1"/>
            <a:r>
              <a:rPr lang="en-US" altLang="en-US" sz="900" b="1"/>
              <a:t>Agency Fee and TIFIA Service Fee</a:t>
            </a:r>
          </a:p>
        </p:txBody>
      </p:sp>
      <p:sp>
        <p:nvSpPr>
          <p:cNvPr id="215055" name="Text Box 15"/>
          <p:cNvSpPr txBox="1">
            <a:spLocks noChangeArrowheads="1"/>
          </p:cNvSpPr>
          <p:nvPr/>
        </p:nvSpPr>
        <p:spPr bwMode="auto">
          <a:xfrm>
            <a:off x="457200" y="3422650"/>
            <a:ext cx="3330575" cy="3651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r" eaLnBrk="1" hangingPunct="1"/>
            <a:r>
              <a:rPr lang="en-US" altLang="en-US" sz="900" b="1"/>
              <a:t>Deposit to Extraordinary Maintenance and Repair Reserve </a:t>
            </a:r>
            <a:r>
              <a:rPr lang="en-US" altLang="en-US" sz="800" b="1"/>
              <a:t>(requirement of the ARCA)</a:t>
            </a:r>
          </a:p>
        </p:txBody>
      </p:sp>
      <p:sp>
        <p:nvSpPr>
          <p:cNvPr id="215056" name="Text Box 16"/>
          <p:cNvSpPr txBox="1">
            <a:spLocks noChangeArrowheads="1"/>
          </p:cNvSpPr>
          <p:nvPr/>
        </p:nvSpPr>
        <p:spPr bwMode="auto">
          <a:xfrm>
            <a:off x="5716588" y="1722438"/>
            <a:ext cx="2965450" cy="511175"/>
          </a:xfrm>
          <a:prstGeom prst="rect">
            <a:avLst/>
          </a:prstGeom>
          <a:solidFill>
            <a:srgbClr val="DDDDDD"/>
          </a:solidFill>
          <a:ln w="9525">
            <a:solidFill>
              <a:schemeClr val="tx1"/>
            </a:solidFill>
            <a:miter lim="800000"/>
            <a:headEnd/>
            <a:tailEnd/>
          </a:ln>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eaLnBrk="1" hangingPunct="1">
              <a:spcBef>
                <a:spcPct val="50000"/>
              </a:spcBef>
            </a:pPr>
            <a:r>
              <a:rPr lang="en-US" altLang="en-US" sz="900" b="1"/>
              <a:t>If insufficient revenue, (1) use of Demand Note; (2) if Demand Note insufficient, use of  Total Debt Service Reserve</a:t>
            </a:r>
            <a:endParaRPr lang="en-GB" altLang="en-US" sz="900" b="1"/>
          </a:p>
        </p:txBody>
      </p:sp>
      <p:sp>
        <p:nvSpPr>
          <p:cNvPr id="215057" name="Text Box 17"/>
          <p:cNvSpPr txBox="1">
            <a:spLocks noChangeArrowheads="1"/>
          </p:cNvSpPr>
          <p:nvPr/>
        </p:nvSpPr>
        <p:spPr bwMode="auto">
          <a:xfrm>
            <a:off x="1490663" y="5114925"/>
            <a:ext cx="3427412" cy="2286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r" eaLnBrk="1" hangingPunct="1"/>
            <a:r>
              <a:rPr lang="en-US" altLang="en-US" sz="900" b="1"/>
              <a:t>Interest Payment on Affiliate Subordinated Note (“ASN”)</a:t>
            </a:r>
            <a:endParaRPr lang="en-US" altLang="en-US" sz="800" b="1"/>
          </a:p>
        </p:txBody>
      </p:sp>
      <p:sp>
        <p:nvSpPr>
          <p:cNvPr id="215058" name="Text Box 18"/>
          <p:cNvSpPr txBox="1">
            <a:spLocks noChangeArrowheads="1"/>
          </p:cNvSpPr>
          <p:nvPr/>
        </p:nvSpPr>
        <p:spPr bwMode="auto">
          <a:xfrm>
            <a:off x="763588" y="5392738"/>
            <a:ext cx="4430712" cy="2286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r" eaLnBrk="1" hangingPunct="1"/>
            <a:r>
              <a:rPr lang="en-US" altLang="en-US" sz="900" b="1"/>
              <a:t>Amortization of ASN</a:t>
            </a:r>
            <a:endParaRPr lang="en-US" altLang="en-US" sz="800" b="1"/>
          </a:p>
        </p:txBody>
      </p:sp>
      <p:sp>
        <p:nvSpPr>
          <p:cNvPr id="215059" name="Text Box 19"/>
          <p:cNvSpPr txBox="1">
            <a:spLocks noChangeArrowheads="1"/>
          </p:cNvSpPr>
          <p:nvPr/>
        </p:nvSpPr>
        <p:spPr bwMode="auto">
          <a:xfrm>
            <a:off x="5718175" y="2709863"/>
            <a:ext cx="2963863" cy="511175"/>
          </a:xfrm>
          <a:prstGeom prst="rect">
            <a:avLst/>
          </a:prstGeom>
          <a:solidFill>
            <a:srgbClr val="DDDDDD"/>
          </a:solidFill>
          <a:ln w="9525">
            <a:solidFill>
              <a:schemeClr val="tx1"/>
            </a:solidFill>
            <a:miter lim="800000"/>
            <a:headEnd/>
            <a:tailEnd/>
          </a:ln>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eaLnBrk="1" hangingPunct="1">
              <a:spcBef>
                <a:spcPct val="50000"/>
              </a:spcBef>
            </a:pPr>
            <a:r>
              <a:rPr lang="en-US" altLang="en-US" sz="900" b="1"/>
              <a:t>If insufficient revenue, (1) use of Demand Note; (2) if Demand Note insufficient, use of  Total Debt Service Reserve</a:t>
            </a:r>
            <a:endParaRPr lang="en-GB" altLang="en-US" sz="900" b="1"/>
          </a:p>
        </p:txBody>
      </p:sp>
      <p:sp>
        <p:nvSpPr>
          <p:cNvPr id="215060" name="Line 20"/>
          <p:cNvSpPr>
            <a:spLocks noChangeShapeType="1"/>
          </p:cNvSpPr>
          <p:nvPr/>
        </p:nvSpPr>
        <p:spPr bwMode="auto">
          <a:xfrm flipV="1">
            <a:off x="3960813" y="2949575"/>
            <a:ext cx="1871662" cy="573088"/>
          </a:xfrm>
          <a:prstGeom prst="line">
            <a:avLst/>
          </a:prstGeom>
          <a:noFill/>
          <a:ln w="9525">
            <a:solidFill>
              <a:srgbClr val="FF0000"/>
            </a:solidFill>
            <a:round/>
            <a:headEnd type="triangle" w="med" len="med"/>
            <a:tailEnd/>
          </a:ln>
          <a:extLst>
            <a:ext uri="{909E8E84-426E-40DD-AFC4-6F175D3DCCD1}">
              <a14:hiddenFill xmlns:a14="http://schemas.microsoft.com/office/drawing/2010/main">
                <a:noFill/>
              </a14:hiddenFill>
            </a:ext>
          </a:extLst>
        </p:spPr>
        <p:txBody>
          <a:bodyPr/>
          <a:lstStyle/>
          <a:p>
            <a:endParaRPr lang="en-US"/>
          </a:p>
        </p:txBody>
      </p:sp>
      <p:sp>
        <p:nvSpPr>
          <p:cNvPr id="215061" name="Text Box 21"/>
          <p:cNvSpPr txBox="1">
            <a:spLocks noChangeArrowheads="1"/>
          </p:cNvSpPr>
          <p:nvPr/>
        </p:nvSpPr>
        <p:spPr bwMode="auto">
          <a:xfrm>
            <a:off x="5715000" y="3563938"/>
            <a:ext cx="2971800" cy="647700"/>
          </a:xfrm>
          <a:prstGeom prst="rect">
            <a:avLst/>
          </a:prstGeom>
          <a:solidFill>
            <a:srgbClr val="DDDDDD"/>
          </a:solidFill>
          <a:ln w="9525">
            <a:solidFill>
              <a:schemeClr val="tx1"/>
            </a:solidFill>
            <a:miter lim="800000"/>
            <a:headEnd/>
            <a:tailEnd/>
          </a:ln>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eaLnBrk="1" hangingPunct="1">
              <a:spcBef>
                <a:spcPct val="50000"/>
              </a:spcBef>
            </a:pPr>
            <a:r>
              <a:rPr lang="en-US" altLang="en-US" sz="900" b="1"/>
              <a:t>If insufficient revenue but </a:t>
            </a:r>
            <a:r>
              <a:rPr lang="en-US" altLang="en-US" sz="900" b="1" u="sng"/>
              <a:t>only after</a:t>
            </a:r>
            <a:r>
              <a:rPr lang="en-US" altLang="en-US" sz="900" b="1"/>
              <a:t> Mandatory Debt Service Commencement Debt, (1) use of Demand Note; (2) if Demand Note insufficient, use of  Total Debt Service Reserve</a:t>
            </a:r>
            <a:endParaRPr lang="en-GB" altLang="en-US" sz="900" b="1"/>
          </a:p>
        </p:txBody>
      </p:sp>
      <p:sp>
        <p:nvSpPr>
          <p:cNvPr id="215062" name="Line 22"/>
          <p:cNvSpPr>
            <a:spLocks noChangeShapeType="1"/>
          </p:cNvSpPr>
          <p:nvPr/>
        </p:nvSpPr>
        <p:spPr bwMode="auto">
          <a:xfrm>
            <a:off x="4191000" y="3824288"/>
            <a:ext cx="1628775" cy="63500"/>
          </a:xfrm>
          <a:prstGeom prst="line">
            <a:avLst/>
          </a:prstGeom>
          <a:noFill/>
          <a:ln w="9525">
            <a:solidFill>
              <a:srgbClr val="FF0000"/>
            </a:solidFill>
            <a:round/>
            <a:headEnd type="triangle" w="med" len="med"/>
            <a:tailEnd/>
          </a:ln>
          <a:extLst>
            <a:ext uri="{909E8E84-426E-40DD-AFC4-6F175D3DCCD1}">
              <a14:hiddenFill xmlns:a14="http://schemas.microsoft.com/office/drawing/2010/main">
                <a:noFill/>
              </a14:hiddenFill>
            </a:ext>
          </a:extLst>
        </p:spPr>
        <p:txBody>
          <a:bodyPr/>
          <a:lstStyle/>
          <a:p>
            <a:endParaRPr lang="en-US"/>
          </a:p>
        </p:txBody>
      </p:sp>
      <p:sp>
        <p:nvSpPr>
          <p:cNvPr id="215063" name="Text Box 23"/>
          <p:cNvSpPr txBox="1">
            <a:spLocks noChangeArrowheads="1"/>
          </p:cNvSpPr>
          <p:nvPr/>
        </p:nvSpPr>
        <p:spPr bwMode="auto">
          <a:xfrm>
            <a:off x="5721350" y="4940300"/>
            <a:ext cx="2963863" cy="647700"/>
          </a:xfrm>
          <a:prstGeom prst="rect">
            <a:avLst/>
          </a:prstGeom>
          <a:solidFill>
            <a:srgbClr val="DDDDDD"/>
          </a:solidFill>
          <a:ln w="9525">
            <a:solidFill>
              <a:schemeClr val="tx1"/>
            </a:solidFill>
            <a:miter lim="800000"/>
            <a:headEnd/>
            <a:tailEnd/>
          </a:ln>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eaLnBrk="1" hangingPunct="1">
              <a:spcBef>
                <a:spcPct val="50000"/>
              </a:spcBef>
            </a:pPr>
            <a:r>
              <a:rPr lang="en-US" altLang="en-US" sz="900" b="1"/>
              <a:t>If insufficient revenue (</a:t>
            </a:r>
            <a:r>
              <a:rPr lang="en-US" altLang="en-US" sz="900" b="1" u="sng"/>
              <a:t>including before</a:t>
            </a:r>
            <a:r>
              <a:rPr lang="en-US" altLang="en-US" sz="900" b="1"/>
              <a:t> TIFIA Mandatory Debt Service Commencement Debt), use of  Unrestricted Sub Account of the Total Debt Service Reserve</a:t>
            </a:r>
            <a:endParaRPr lang="en-GB" altLang="en-US" sz="900" b="1"/>
          </a:p>
        </p:txBody>
      </p:sp>
      <p:sp>
        <p:nvSpPr>
          <p:cNvPr id="215064" name="Line 24"/>
          <p:cNvSpPr>
            <a:spLocks noChangeShapeType="1"/>
          </p:cNvSpPr>
          <p:nvPr/>
        </p:nvSpPr>
        <p:spPr bwMode="auto">
          <a:xfrm>
            <a:off x="5170488" y="5184775"/>
            <a:ext cx="642937" cy="30163"/>
          </a:xfrm>
          <a:prstGeom prst="line">
            <a:avLst/>
          </a:prstGeom>
          <a:noFill/>
          <a:ln w="9525">
            <a:solidFill>
              <a:srgbClr val="FF0000"/>
            </a:solidFill>
            <a:round/>
            <a:headEnd type="triangle" w="med" len="med"/>
            <a:tailEnd/>
          </a:ln>
          <a:extLst>
            <a:ext uri="{909E8E84-426E-40DD-AFC4-6F175D3DCCD1}">
              <a14:hiddenFill xmlns:a14="http://schemas.microsoft.com/office/drawing/2010/main">
                <a:noFill/>
              </a14:hiddenFill>
            </a:ext>
          </a:extLst>
        </p:spPr>
        <p:txBody>
          <a:bodyPr/>
          <a:lstStyle/>
          <a:p>
            <a:endParaRPr lang="en-US"/>
          </a:p>
        </p:txBody>
      </p:sp>
      <p:sp>
        <p:nvSpPr>
          <p:cNvPr id="215065" name="Line 25"/>
          <p:cNvSpPr>
            <a:spLocks noChangeShapeType="1"/>
          </p:cNvSpPr>
          <p:nvPr/>
        </p:nvSpPr>
        <p:spPr bwMode="auto">
          <a:xfrm flipV="1">
            <a:off x="3729038" y="2032000"/>
            <a:ext cx="2060575" cy="1144588"/>
          </a:xfrm>
          <a:prstGeom prst="line">
            <a:avLst/>
          </a:prstGeom>
          <a:noFill/>
          <a:ln w="9525">
            <a:solidFill>
              <a:srgbClr val="FF0000"/>
            </a:solidFill>
            <a:round/>
            <a:headEnd type="triangle" w="med" len="med"/>
            <a:tailEnd/>
          </a:ln>
          <a:extLst>
            <a:ext uri="{909E8E84-426E-40DD-AFC4-6F175D3DCCD1}">
              <a14:hiddenFill xmlns:a14="http://schemas.microsoft.com/office/drawing/2010/main">
                <a:noFill/>
              </a14:hiddenFill>
            </a:ext>
          </a:extLst>
        </p:spPr>
        <p:txBody>
          <a:bodyPr/>
          <a:lstStyle/>
          <a:p>
            <a:endParaRPr lang="en-US"/>
          </a:p>
        </p:txBody>
      </p:sp>
      <p:sp>
        <p:nvSpPr>
          <p:cNvPr id="215066" name="Text Box 26"/>
          <p:cNvSpPr txBox="1">
            <a:spLocks noChangeArrowheads="1"/>
          </p:cNvSpPr>
          <p:nvPr/>
        </p:nvSpPr>
        <p:spPr bwMode="auto">
          <a:xfrm>
            <a:off x="304800" y="5943600"/>
            <a:ext cx="86804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eaLnBrk="1" hangingPunct="1">
              <a:spcBef>
                <a:spcPct val="50000"/>
              </a:spcBef>
            </a:pPr>
            <a:r>
              <a:rPr lang="en-US" altLang="en-US" sz="1000"/>
              <a:t>Note: This cash waterfall has been simplified for clarity. It reflects the relative level of seniority of the different payment obligations of the Borrower should they be coexisting in time. </a:t>
            </a:r>
            <a:endParaRPr lang="en-GB" altLang="en-US" sz="1000"/>
          </a:p>
        </p:txBody>
      </p:sp>
    </p:spTree>
  </p:cSld>
  <p:clrMapOvr>
    <a:masterClrMapping/>
  </p:clrMapOvr>
  <p:transition>
    <p:zoom/>
  </p:transition>
  <p:timing>
    <p:tnLst>
      <p:par>
        <p:cTn id="1" dur="indefinite" restart="never" nodeType="tmRoot"/>
      </p:par>
    </p:tnLst>
  </p:timing>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2"/>
          <p:cNvSpPr>
            <a:spLocks noGrp="1" noChangeArrowheads="1"/>
          </p:cNvSpPr>
          <p:nvPr>
            <p:ph type="title"/>
          </p:nvPr>
        </p:nvSpPr>
        <p:spPr/>
        <p:txBody>
          <a:bodyPr/>
          <a:lstStyle/>
          <a:p>
            <a:r>
              <a:rPr lang="en-US" altLang="en-US" smtClean="0"/>
              <a:t>Example of Cash Flow Waterfall</a:t>
            </a:r>
          </a:p>
        </p:txBody>
      </p:sp>
      <p:pic>
        <p:nvPicPr>
          <p:cNvPr id="216067" name="Picture 3"/>
          <p:cNvPicPr>
            <a:picLocks noGrp="1" noChangeAspect="1" noChangeArrowheads="1"/>
          </p:cNvPicPr>
          <p:nvPr>
            <p:ph type="body" sz="half" idx="1"/>
          </p:nvPr>
        </p:nvPicPr>
        <p:blipFill>
          <a:blip r:embed="rId2" cstate="print">
            <a:extLst>
              <a:ext uri="{28A0092B-C50C-407E-A947-70E740481C1C}">
                <a14:useLocalDpi xmlns:a14="http://schemas.microsoft.com/office/drawing/2010/main" val="0"/>
              </a:ext>
            </a:extLst>
          </a:blip>
          <a:srcRect/>
          <a:stretch>
            <a:fillRect/>
          </a:stretch>
        </p:blipFill>
        <p:spPr>
          <a:xfrm>
            <a:off x="2209800" y="1524000"/>
            <a:ext cx="4953000" cy="1725613"/>
          </a:xfrm>
        </p:spPr>
      </p:pic>
      <p:pic>
        <p:nvPicPr>
          <p:cNvPr id="216068" name="Picture 4"/>
          <p:cNvPicPr>
            <a:picLocks noGrp="1" noChangeAspect="1" noChangeArrowheads="1"/>
          </p:cNvPicPr>
          <p:nvPr>
            <p:ph type="body" sz="half" idx="2"/>
          </p:nvPr>
        </p:nvPicPr>
        <p:blipFill>
          <a:blip r:embed="rId3" cstate="print">
            <a:extLst>
              <a:ext uri="{28A0092B-C50C-407E-A947-70E740481C1C}">
                <a14:useLocalDpi xmlns:a14="http://schemas.microsoft.com/office/drawing/2010/main" val="0"/>
              </a:ext>
            </a:extLst>
          </a:blip>
          <a:srcRect/>
          <a:stretch>
            <a:fillRect/>
          </a:stretch>
        </p:blipFill>
        <p:spPr>
          <a:xfrm>
            <a:off x="2057400" y="3810000"/>
            <a:ext cx="5105400" cy="2538413"/>
          </a:xfrm>
        </p:spPr>
      </p:pic>
    </p:spTree>
  </p:cSld>
  <p:clrMapOvr>
    <a:masterClrMapping/>
  </p:clrMapOvr>
  <p:transition>
    <p:zoom/>
  </p:transition>
  <p:timing>
    <p:tnLst>
      <p:par>
        <p:cTn id="1" dur="indefinite" restart="never" nodeType="tmRoot"/>
      </p:par>
    </p:tnLst>
  </p:timing>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2"/>
          <p:cNvSpPr>
            <a:spLocks noGrp="1" noChangeArrowheads="1"/>
          </p:cNvSpPr>
          <p:nvPr>
            <p:ph type="title"/>
          </p:nvPr>
        </p:nvSpPr>
        <p:spPr/>
        <p:txBody>
          <a:bodyPr/>
          <a:lstStyle/>
          <a:p>
            <a:r>
              <a:rPr lang="en-US" altLang="en-US" smtClean="0"/>
              <a:t>Bank Loans and Bonds in Project Finance</a:t>
            </a:r>
          </a:p>
        </p:txBody>
      </p:sp>
      <p:sp>
        <p:nvSpPr>
          <p:cNvPr id="217091" name="Rectangle 3"/>
          <p:cNvSpPr>
            <a:spLocks noGrp="1" noChangeArrowheads="1"/>
          </p:cNvSpPr>
          <p:nvPr>
            <p:ph type="body" sz="half" idx="1"/>
          </p:nvPr>
        </p:nvSpPr>
        <p:spPr>
          <a:xfrm>
            <a:off x="762000" y="1524000"/>
            <a:ext cx="3735388" cy="4572000"/>
          </a:xfrm>
        </p:spPr>
        <p:txBody>
          <a:bodyPr/>
          <a:lstStyle/>
          <a:p>
            <a:pPr marL="342900" indent="-342900">
              <a:lnSpc>
                <a:spcPct val="80000"/>
              </a:lnSpc>
            </a:pPr>
            <a:r>
              <a:rPr lang="en-US" altLang="en-US" sz="1400" smtClean="0"/>
              <a:t>Bank Debt</a:t>
            </a:r>
          </a:p>
          <a:p>
            <a:pPr marL="742950" lvl="1" indent="-285750">
              <a:lnSpc>
                <a:spcPct val="80000"/>
              </a:lnSpc>
            </a:pPr>
            <a:r>
              <a:rPr lang="en-US" altLang="en-US" sz="1400" smtClean="0"/>
              <a:t>Most markets</a:t>
            </a:r>
          </a:p>
          <a:p>
            <a:pPr marL="742950" lvl="1" indent="-285750">
              <a:lnSpc>
                <a:spcPct val="80000"/>
              </a:lnSpc>
            </a:pPr>
            <a:r>
              <a:rPr lang="en-US" altLang="en-US" sz="1400" smtClean="0"/>
              <a:t>Ties up lending capacity of sponsors</a:t>
            </a:r>
          </a:p>
          <a:p>
            <a:pPr marL="742950" lvl="1" indent="-285750">
              <a:lnSpc>
                <a:spcPct val="80000"/>
              </a:lnSpc>
            </a:pPr>
            <a:r>
              <a:rPr lang="en-US" altLang="en-US" sz="1400" smtClean="0"/>
              <a:t>Difficult to achieve long tenors</a:t>
            </a:r>
          </a:p>
          <a:p>
            <a:pPr marL="742950" lvl="1" indent="-285750">
              <a:lnSpc>
                <a:spcPct val="80000"/>
              </a:lnSpc>
            </a:pPr>
            <a:r>
              <a:rPr lang="en-US" altLang="en-US" sz="1400" smtClean="0"/>
              <a:t>Draw when needed</a:t>
            </a:r>
          </a:p>
          <a:p>
            <a:pPr marL="742950" lvl="1" indent="-285750">
              <a:lnSpc>
                <a:spcPct val="80000"/>
              </a:lnSpc>
            </a:pPr>
            <a:r>
              <a:rPr lang="en-US" altLang="en-US" sz="1400" smtClean="0"/>
              <a:t>Long-term view</a:t>
            </a:r>
          </a:p>
          <a:p>
            <a:pPr marL="742950" lvl="1" indent="-285750">
              <a:lnSpc>
                <a:spcPct val="80000"/>
              </a:lnSpc>
            </a:pPr>
            <a:r>
              <a:rPr lang="en-US" altLang="en-US" sz="1400" smtClean="0"/>
              <a:t>Terms established early</a:t>
            </a:r>
          </a:p>
          <a:p>
            <a:pPr marL="742950" lvl="1" indent="-285750">
              <a:lnSpc>
                <a:spcPct val="80000"/>
              </a:lnSpc>
            </a:pPr>
            <a:r>
              <a:rPr lang="en-US" altLang="en-US" sz="1400" smtClean="0"/>
              <a:t>Confidential contracts</a:t>
            </a:r>
          </a:p>
          <a:p>
            <a:pPr marL="742950" lvl="1" indent="-285750">
              <a:lnSpc>
                <a:spcPct val="80000"/>
              </a:lnSpc>
            </a:pPr>
            <a:r>
              <a:rPr lang="en-US" altLang="en-US" sz="1400" smtClean="0"/>
              <a:t>Can negotiate revised covenants when in trouble</a:t>
            </a:r>
          </a:p>
        </p:txBody>
      </p:sp>
      <p:sp>
        <p:nvSpPr>
          <p:cNvPr id="217092" name="Rectangle 4"/>
          <p:cNvSpPr>
            <a:spLocks noGrp="1" noChangeArrowheads="1"/>
          </p:cNvSpPr>
          <p:nvPr>
            <p:ph type="body" sz="half" idx="2"/>
          </p:nvPr>
        </p:nvSpPr>
        <p:spPr>
          <a:xfrm>
            <a:off x="4646613" y="1524000"/>
            <a:ext cx="3735387" cy="4572000"/>
          </a:xfrm>
        </p:spPr>
        <p:txBody>
          <a:bodyPr/>
          <a:lstStyle/>
          <a:p>
            <a:pPr marL="342900" indent="-342900"/>
            <a:r>
              <a:rPr lang="en-US" altLang="en-US" sz="1400" smtClean="0"/>
              <a:t>Bonds</a:t>
            </a:r>
          </a:p>
          <a:p>
            <a:pPr marL="742950" lvl="1" indent="-285750"/>
            <a:r>
              <a:rPr lang="en-US" altLang="en-US" sz="1400" smtClean="0"/>
              <a:t>Limited markets</a:t>
            </a:r>
          </a:p>
          <a:p>
            <a:pPr marL="742950" lvl="1" indent="-285750"/>
            <a:r>
              <a:rPr lang="en-US" altLang="en-US" sz="1400" smtClean="0"/>
              <a:t>Does not take up lending capacity</a:t>
            </a:r>
          </a:p>
          <a:p>
            <a:pPr marL="742950" lvl="1" indent="-285750"/>
            <a:r>
              <a:rPr lang="en-US" altLang="en-US" sz="1400" smtClean="0"/>
              <a:t>Long tenors of bonds compared to banks</a:t>
            </a:r>
          </a:p>
          <a:p>
            <a:pPr marL="742950" lvl="1" indent="-285750"/>
            <a:r>
              <a:rPr lang="en-US" altLang="en-US" sz="1400" smtClean="0"/>
              <a:t>Draw at once</a:t>
            </a:r>
          </a:p>
          <a:p>
            <a:pPr marL="742950" lvl="1" indent="-285750"/>
            <a:r>
              <a:rPr lang="en-US" altLang="en-US" sz="1400" smtClean="0"/>
              <a:t>Short-term reaction</a:t>
            </a:r>
          </a:p>
          <a:p>
            <a:pPr marL="742950" lvl="1" indent="-285750"/>
            <a:r>
              <a:rPr lang="en-US" altLang="en-US" sz="1400" smtClean="0"/>
              <a:t>Terms established late</a:t>
            </a:r>
          </a:p>
          <a:p>
            <a:pPr marL="742950" lvl="1" indent="-285750"/>
            <a:r>
              <a:rPr lang="en-US" altLang="en-US" sz="1400" smtClean="0"/>
              <a:t>Published contracts</a:t>
            </a:r>
          </a:p>
          <a:p>
            <a:pPr marL="742950" lvl="1" indent="-285750"/>
            <a:r>
              <a:rPr lang="en-US" altLang="en-US" sz="1400" smtClean="0"/>
              <a:t>Difficult to negotiate when in trouble</a:t>
            </a:r>
          </a:p>
        </p:txBody>
      </p:sp>
      <p:sp>
        <p:nvSpPr>
          <p:cNvPr id="217093" name="Text Box 5"/>
          <p:cNvSpPr txBox="1">
            <a:spLocks noChangeArrowheads="1"/>
          </p:cNvSpPr>
          <p:nvPr/>
        </p:nvSpPr>
        <p:spPr bwMode="auto">
          <a:xfrm>
            <a:off x="1447800" y="5181600"/>
            <a:ext cx="5029200" cy="701675"/>
          </a:xfrm>
          <a:prstGeom prst="rect">
            <a:avLst/>
          </a:prstGeom>
          <a:solidFill>
            <a:srgbClr val="FFFF66"/>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spcBef>
                <a:spcPct val="50000"/>
              </a:spcBef>
            </a:pPr>
            <a:r>
              <a:rPr lang="en-US" altLang="en-US" sz="2000"/>
              <a:t>Bonds are tradeable instruments – Used in US, UK, Europe and Asia</a:t>
            </a:r>
          </a:p>
        </p:txBody>
      </p:sp>
    </p:spTree>
  </p:cSld>
  <p:clrMapOvr>
    <a:masterClrMapping/>
  </p:clrMapOvr>
  <p:transition>
    <p:zoom/>
  </p:transition>
  <p:timing>
    <p:tnLst>
      <p:par>
        <p:cTn id="1" dur="indefinite" restart="never" nodeType="tmRoot"/>
      </p:par>
    </p:tnLst>
  </p:timing>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2"/>
          <p:cNvSpPr>
            <a:spLocks noGrp="1" noChangeArrowheads="1"/>
          </p:cNvSpPr>
          <p:nvPr>
            <p:ph type="body" idx="1"/>
          </p:nvPr>
        </p:nvSpPr>
        <p:spPr/>
        <p:txBody>
          <a:bodyPr/>
          <a:lstStyle/>
          <a:p>
            <a:r>
              <a:rPr lang="en-US" altLang="en-US" smtClean="0"/>
              <a:t>Production payment financing began in the Texas oilfields in the 1930’s.  </a:t>
            </a:r>
          </a:p>
          <a:p>
            <a:r>
              <a:rPr lang="en-US" altLang="en-US" smtClean="0"/>
              <a:t>A driller would fund the well-drilling costs in exchange for a share in future oil proceeds. </a:t>
            </a:r>
          </a:p>
          <a:p>
            <a:pPr lvl="1"/>
            <a:r>
              <a:rPr lang="en-US" altLang="en-US" smtClean="0"/>
              <a:t> In West Texas, it was hard to ‘miss’ striking oil every time!  </a:t>
            </a:r>
          </a:p>
          <a:p>
            <a:r>
              <a:rPr lang="en-US" altLang="en-US" smtClean="0"/>
              <a:t>A Dallas bank granted a non-recourse loan to develop an oil and gas property to be repaid from the cash flows from those wells.</a:t>
            </a:r>
          </a:p>
          <a:p>
            <a:r>
              <a:rPr lang="en-US" altLang="en-US" smtClean="0"/>
              <a:t>Borrowing base concept</a:t>
            </a:r>
          </a:p>
          <a:p>
            <a:pPr lvl="1"/>
            <a:r>
              <a:rPr lang="en-US" altLang="en-US" smtClean="0"/>
              <a:t>Compute the borrowing base in each year to determine the amount of required repayment.</a:t>
            </a:r>
          </a:p>
        </p:txBody>
      </p:sp>
      <p:sp>
        <p:nvSpPr>
          <p:cNvPr id="218115" name="Rectangle 3"/>
          <p:cNvSpPr>
            <a:spLocks noGrp="1" noChangeArrowheads="1"/>
          </p:cNvSpPr>
          <p:nvPr>
            <p:ph type="title"/>
          </p:nvPr>
        </p:nvSpPr>
        <p:spPr/>
        <p:txBody>
          <a:bodyPr/>
          <a:lstStyle/>
          <a:p>
            <a:r>
              <a:rPr lang="en-US" altLang="en-US" smtClean="0"/>
              <a:t>Production Payment Loans (Reference)</a:t>
            </a:r>
          </a:p>
        </p:txBody>
      </p:sp>
    </p:spTree>
  </p:cSld>
  <p:clrMapOvr>
    <a:masterClrMapping/>
  </p:clrMapOvr>
  <p:transition>
    <p:zoom/>
  </p:transition>
  <p:timing>
    <p:tnLst>
      <p:par>
        <p:cTn id="1" dur="indefinite" restart="never" nodeType="tmRoot"/>
      </p:par>
    </p:tnLst>
  </p:timing>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3"/>
          <p:cNvSpPr>
            <a:spLocks noGrp="1" noChangeArrowheads="1"/>
          </p:cNvSpPr>
          <p:nvPr>
            <p:ph type="body" idx="1"/>
          </p:nvPr>
        </p:nvSpPr>
        <p:spPr>
          <a:xfrm>
            <a:off x="381000" y="1195388"/>
            <a:ext cx="8229600" cy="5334000"/>
          </a:xfrm>
        </p:spPr>
        <p:txBody>
          <a:bodyPr/>
          <a:lstStyle/>
          <a:p>
            <a:pPr>
              <a:lnSpc>
                <a:spcPct val="80000"/>
              </a:lnSpc>
              <a:buClr>
                <a:srgbClr val="0000FF"/>
              </a:buClr>
              <a:buSzPct val="125000"/>
            </a:pPr>
            <a:r>
              <a:rPr lang="en-US" altLang="en-US" sz="1300" b="1" smtClean="0">
                <a:latin typeface="Trebuchet MS" pitchFamily="34" charset="0"/>
              </a:rPr>
              <a:t>Multilateral Agencies</a:t>
            </a:r>
          </a:p>
          <a:p>
            <a:pPr lvl="1">
              <a:lnSpc>
                <a:spcPct val="80000"/>
              </a:lnSpc>
              <a:buClr>
                <a:srgbClr val="0000FF"/>
              </a:buClr>
              <a:buSzPct val="125000"/>
              <a:buFontTx/>
              <a:buChar char="•"/>
            </a:pPr>
            <a:r>
              <a:rPr lang="en-US" altLang="en-US" sz="1400" smtClean="0">
                <a:latin typeface="Trebuchet MS" pitchFamily="34" charset="0"/>
              </a:rPr>
              <a:t>Long process to arrange financing</a:t>
            </a:r>
          </a:p>
          <a:p>
            <a:pPr lvl="1">
              <a:lnSpc>
                <a:spcPct val="80000"/>
              </a:lnSpc>
              <a:buClr>
                <a:srgbClr val="0000FF"/>
              </a:buClr>
              <a:buSzPct val="125000"/>
              <a:buFontTx/>
              <a:buChar char="•"/>
            </a:pPr>
            <a:r>
              <a:rPr lang="en-US" altLang="en-US" sz="1400" smtClean="0">
                <a:latin typeface="Trebuchet MS" pitchFamily="34" charset="0"/>
              </a:rPr>
              <a:t>Tenors tend to be longer than commercial bank financing</a:t>
            </a:r>
          </a:p>
          <a:p>
            <a:pPr lvl="1">
              <a:lnSpc>
                <a:spcPct val="80000"/>
              </a:lnSpc>
              <a:buClr>
                <a:srgbClr val="0000FF"/>
              </a:buClr>
              <a:buSzPct val="125000"/>
              <a:buFontTx/>
              <a:buChar char="•"/>
            </a:pPr>
            <a:r>
              <a:rPr lang="en-US" altLang="en-US" sz="1400" smtClean="0">
                <a:latin typeface="Trebuchet MS" pitchFamily="34" charset="0"/>
              </a:rPr>
              <a:t>Policy/development criteria apply as well as commercial issues</a:t>
            </a:r>
          </a:p>
          <a:p>
            <a:pPr lvl="1">
              <a:lnSpc>
                <a:spcPct val="80000"/>
              </a:lnSpc>
              <a:buClr>
                <a:srgbClr val="0000FF"/>
              </a:buClr>
              <a:buSzPct val="125000"/>
              <a:buFontTx/>
              <a:buChar char="•"/>
            </a:pPr>
            <a:r>
              <a:rPr lang="en-US" altLang="en-US" sz="1400" smtClean="0">
                <a:latin typeface="Trebuchet MS" pitchFamily="34" charset="0"/>
              </a:rPr>
              <a:t>E.g.: IFC, World Bank (PRG), AFDB, MIGA (PRI only)</a:t>
            </a:r>
          </a:p>
          <a:p>
            <a:pPr lvl="1">
              <a:lnSpc>
                <a:spcPct val="80000"/>
              </a:lnSpc>
              <a:buClr>
                <a:srgbClr val="0000FF"/>
              </a:buClr>
              <a:buSzPct val="125000"/>
              <a:buFontTx/>
              <a:buChar char="•"/>
            </a:pPr>
            <a:endParaRPr lang="en-US" altLang="en-US" sz="1400" smtClean="0">
              <a:latin typeface="Trebuchet MS" pitchFamily="34" charset="0"/>
            </a:endParaRPr>
          </a:p>
          <a:p>
            <a:pPr>
              <a:lnSpc>
                <a:spcPct val="80000"/>
              </a:lnSpc>
              <a:buClr>
                <a:srgbClr val="0000FF"/>
              </a:buClr>
              <a:buSzPct val="125000"/>
            </a:pPr>
            <a:r>
              <a:rPr lang="en-US" altLang="en-US" sz="1300" b="1" smtClean="0">
                <a:latin typeface="Trebuchet MS" pitchFamily="34" charset="0"/>
              </a:rPr>
              <a:t>Export Credit Agencies (ECAs)</a:t>
            </a:r>
          </a:p>
          <a:p>
            <a:pPr lvl="1">
              <a:lnSpc>
                <a:spcPct val="80000"/>
              </a:lnSpc>
              <a:buClr>
                <a:srgbClr val="0000FF"/>
              </a:buClr>
              <a:buSzPct val="125000"/>
              <a:buFontTx/>
              <a:buChar char="•"/>
            </a:pPr>
            <a:r>
              <a:rPr lang="en-US" altLang="en-US" sz="1400" smtClean="0">
                <a:latin typeface="Trebuchet MS" pitchFamily="34" charset="0"/>
              </a:rPr>
              <a:t>Finance provided based on export value of home country</a:t>
            </a:r>
          </a:p>
          <a:p>
            <a:pPr lvl="1">
              <a:lnSpc>
                <a:spcPct val="80000"/>
              </a:lnSpc>
              <a:buClr>
                <a:srgbClr val="0000FF"/>
              </a:buClr>
              <a:buSzPct val="125000"/>
              <a:buFontTx/>
              <a:buChar char="•"/>
            </a:pPr>
            <a:r>
              <a:rPr lang="en-US" altLang="en-US" sz="1400" smtClean="0">
                <a:latin typeface="Trebuchet MS" pitchFamily="34" charset="0"/>
              </a:rPr>
              <a:t>OECD ECA terms governed by common conditions (limitations on weighted average payback period)</a:t>
            </a:r>
          </a:p>
          <a:p>
            <a:pPr lvl="1">
              <a:lnSpc>
                <a:spcPct val="80000"/>
              </a:lnSpc>
              <a:buClr>
                <a:srgbClr val="0000FF"/>
              </a:buClr>
              <a:buSzPct val="125000"/>
              <a:buFontTx/>
              <a:buChar char="•"/>
            </a:pPr>
            <a:r>
              <a:rPr lang="en-US" altLang="en-US" sz="1400" smtClean="0">
                <a:latin typeface="Trebuchet MS" pitchFamily="34" charset="0"/>
              </a:rPr>
              <a:t>Exposure fee payable upfront, risk-adjusts the interest rate</a:t>
            </a:r>
          </a:p>
          <a:p>
            <a:pPr lvl="1">
              <a:lnSpc>
                <a:spcPct val="80000"/>
              </a:lnSpc>
              <a:buClr>
                <a:srgbClr val="0000FF"/>
              </a:buClr>
              <a:buSzPct val="125000"/>
              <a:buFontTx/>
              <a:buChar char="•"/>
            </a:pPr>
            <a:r>
              <a:rPr lang="en-US" altLang="en-US" sz="1400" smtClean="0">
                <a:latin typeface="Trebuchet MS" pitchFamily="34" charset="0"/>
              </a:rPr>
              <a:t>E.g.: U.S. Ex-Im Bank, ECGD, EDC, SACE, COFACE, HERMES, JBIC</a:t>
            </a:r>
            <a:endParaRPr lang="en-US" altLang="en-US" sz="1200" smtClean="0">
              <a:latin typeface="Trebuchet MS" pitchFamily="34" charset="0"/>
            </a:endParaRPr>
          </a:p>
          <a:p>
            <a:pPr lvl="1">
              <a:lnSpc>
                <a:spcPct val="80000"/>
              </a:lnSpc>
              <a:buClr>
                <a:srgbClr val="0000FF"/>
              </a:buClr>
              <a:buSzPct val="125000"/>
              <a:buFontTx/>
              <a:buChar char="•"/>
            </a:pPr>
            <a:endParaRPr lang="en-US" altLang="en-US" sz="900" smtClean="0">
              <a:latin typeface="Trebuchet MS" pitchFamily="34" charset="0"/>
            </a:endParaRPr>
          </a:p>
          <a:p>
            <a:pPr>
              <a:lnSpc>
                <a:spcPct val="80000"/>
              </a:lnSpc>
              <a:buClr>
                <a:srgbClr val="0000FF"/>
              </a:buClr>
              <a:buSzPct val="125000"/>
            </a:pPr>
            <a:r>
              <a:rPr lang="en-US" altLang="en-US" sz="1300" b="1" smtClean="0">
                <a:latin typeface="Trebuchet MS" pitchFamily="34" charset="0"/>
              </a:rPr>
              <a:t>Bilateral Agencies</a:t>
            </a:r>
          </a:p>
          <a:p>
            <a:pPr lvl="1">
              <a:lnSpc>
                <a:spcPct val="80000"/>
              </a:lnSpc>
              <a:buClr>
                <a:srgbClr val="0000FF"/>
              </a:buClr>
              <a:buSzPct val="125000"/>
              <a:buFontTx/>
              <a:buChar char="•"/>
            </a:pPr>
            <a:r>
              <a:rPr lang="en-US" altLang="en-US" sz="1400" smtClean="0">
                <a:latin typeface="Trebuchet MS" pitchFamily="34" charset="0"/>
              </a:rPr>
              <a:t>Provide limited recourse financing and guarantee programs</a:t>
            </a:r>
          </a:p>
          <a:p>
            <a:pPr lvl="1">
              <a:lnSpc>
                <a:spcPct val="80000"/>
              </a:lnSpc>
              <a:buClr>
                <a:srgbClr val="0000FF"/>
              </a:buClr>
              <a:buSzPct val="125000"/>
              <a:buFontTx/>
              <a:buChar char="•"/>
            </a:pPr>
            <a:r>
              <a:rPr lang="en-US" altLang="en-US" sz="1400" smtClean="0">
                <a:latin typeface="Trebuchet MS" pitchFamily="34" charset="0"/>
              </a:rPr>
              <a:t>E.g.: OPIC</a:t>
            </a:r>
          </a:p>
        </p:txBody>
      </p:sp>
      <p:sp>
        <p:nvSpPr>
          <p:cNvPr id="219139" name="Rectangle 4"/>
          <p:cNvSpPr>
            <a:spLocks noGrp="1" noChangeArrowheads="1"/>
          </p:cNvSpPr>
          <p:nvPr>
            <p:ph type="title"/>
          </p:nvPr>
        </p:nvSpPr>
        <p:spPr/>
        <p:txBody>
          <a:bodyPr/>
          <a:lstStyle/>
          <a:p>
            <a:r>
              <a:rPr lang="en-US" altLang="en-US" smtClean="0"/>
              <a:t>Agency Financing Sources</a:t>
            </a:r>
          </a:p>
        </p:txBody>
      </p:sp>
    </p:spTree>
  </p:cSld>
  <p:clrMapOvr>
    <a:masterClrMapping/>
  </p:clrMapOvr>
  <p:transition>
    <p:zoom/>
  </p:transition>
  <p:timing>
    <p:tnLst>
      <p:par>
        <p:cTn id="1" dur="indefinite" restart="never" nodeType="tmRoot"/>
      </p:par>
    </p:tnLst>
  </p:timing>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2"/>
          <p:cNvSpPr>
            <a:spLocks noGrp="1" noChangeArrowheads="1"/>
          </p:cNvSpPr>
          <p:nvPr>
            <p:ph type="ctrTitle"/>
          </p:nvPr>
        </p:nvSpPr>
        <p:spPr>
          <a:ln>
            <a:miter lim="800000"/>
            <a:headEnd/>
            <a:tailEnd/>
          </a:ln>
        </p:spPr>
        <p:txBody>
          <a:bodyPr/>
          <a:lstStyle/>
          <a:p>
            <a:r>
              <a:rPr lang="en-US" altLang="en-US" sz="2400" smtClean="0"/>
              <a:t>Advantages and Disadvantages of Project Finance</a:t>
            </a:r>
          </a:p>
        </p:txBody>
      </p:sp>
    </p:spTree>
  </p:cSld>
  <p:clrMapOvr>
    <a:masterClrMapping/>
  </p:clrMapOvr>
  <p:transition>
    <p:zo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Difficult Issues</a:t>
            </a:r>
            <a:endParaRPr lang="en-US" dirty="0"/>
          </a:p>
        </p:txBody>
      </p:sp>
      <p:sp>
        <p:nvSpPr>
          <p:cNvPr id="3" name="Content Placeholder 2"/>
          <p:cNvSpPr>
            <a:spLocks noGrp="1"/>
          </p:cNvSpPr>
          <p:nvPr>
            <p:ph idx="1"/>
          </p:nvPr>
        </p:nvSpPr>
        <p:spPr/>
        <p:txBody>
          <a:bodyPr/>
          <a:lstStyle/>
          <a:p>
            <a:r>
              <a:rPr lang="en-US" dirty="0" smtClean="0"/>
              <a:t>Risks Converted to Political Risk</a:t>
            </a:r>
          </a:p>
          <a:p>
            <a:r>
              <a:rPr lang="en-US" dirty="0" smtClean="0"/>
              <a:t>Indexing to USD and Purchasing Power Parity</a:t>
            </a:r>
          </a:p>
          <a:p>
            <a:r>
              <a:rPr lang="en-US" dirty="0" smtClean="0"/>
              <a:t>Fuel Supply Indexing</a:t>
            </a:r>
            <a:endParaRPr lang="en-US" dirty="0"/>
          </a:p>
        </p:txBody>
      </p:sp>
    </p:spTree>
    <p:extLst>
      <p:ext uri="{BB962C8B-B14F-4D97-AF65-F5344CB8AC3E}">
        <p14:creationId xmlns:p14="http://schemas.microsoft.com/office/powerpoint/2010/main" val="2918813688"/>
      </p:ext>
    </p:extLst>
  </p:cSld>
  <p:clrMapOvr>
    <a:masterClrMapping/>
  </p:clrMapOvr>
  <p:transition>
    <p:zoom/>
  </p:transition>
  <p:timing>
    <p:tnLst>
      <p:par>
        <p:cTn id="1" dur="indefinite" restart="never" nodeType="tmRoot"/>
      </p:par>
    </p:tnLst>
  </p:timing>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2"/>
          <p:cNvSpPr>
            <a:spLocks noGrp="1" noChangeArrowheads="1"/>
          </p:cNvSpPr>
          <p:nvPr>
            <p:ph type="title"/>
          </p:nvPr>
        </p:nvSpPr>
        <p:spPr/>
        <p:txBody>
          <a:bodyPr/>
          <a:lstStyle/>
          <a:p>
            <a:r>
              <a:rPr lang="en-US" altLang="en-US" smtClean="0"/>
              <a:t>Cost of Project Finance</a:t>
            </a:r>
          </a:p>
        </p:txBody>
      </p:sp>
      <p:sp>
        <p:nvSpPr>
          <p:cNvPr id="221187" name="Rectangle 3"/>
          <p:cNvSpPr>
            <a:spLocks noGrp="1" noChangeArrowheads="1"/>
          </p:cNvSpPr>
          <p:nvPr>
            <p:ph type="body" idx="1"/>
          </p:nvPr>
        </p:nvSpPr>
        <p:spPr/>
        <p:txBody>
          <a:bodyPr/>
          <a:lstStyle/>
          <a:p>
            <a:r>
              <a:rPr lang="en-US" altLang="en-US" smtClean="0"/>
              <a:t>The downside is that it is </a:t>
            </a:r>
            <a:r>
              <a:rPr lang="en-US" altLang="en-US" b="1" i="1" smtClean="0">
                <a:solidFill>
                  <a:srgbClr val="3366CC"/>
                </a:solidFill>
              </a:rPr>
              <a:t>costly to set up</a:t>
            </a:r>
            <a:r>
              <a:rPr lang="en-US" altLang="en-US" smtClean="0"/>
              <a:t> and they have to deal with very assertive banks that in a very real sense own the asset until the debt is paid off. </a:t>
            </a:r>
          </a:p>
          <a:p>
            <a:r>
              <a:rPr lang="en-US" altLang="en-US" b="1" i="1" smtClean="0">
                <a:solidFill>
                  <a:srgbClr val="3366CC"/>
                </a:solidFill>
              </a:rPr>
              <a:t>Complexity of multi-party negotiations</a:t>
            </a:r>
            <a:r>
              <a:rPr lang="en-US" altLang="en-US" smtClean="0"/>
              <a:t> and documentation lead to high costs for lawyers, financial advisors, and expert consultants</a:t>
            </a:r>
          </a:p>
          <a:p>
            <a:r>
              <a:rPr lang="en-US" altLang="en-US" smtClean="0"/>
              <a:t>Financing process can take from 3-12 months or longer</a:t>
            </a:r>
          </a:p>
          <a:p>
            <a:r>
              <a:rPr lang="en-US" altLang="en-US" b="1" i="1" smtClean="0">
                <a:solidFill>
                  <a:srgbClr val="3366CC"/>
                </a:solidFill>
              </a:rPr>
              <a:t>Constraints</a:t>
            </a:r>
            <a:r>
              <a:rPr lang="en-US" altLang="en-US" smtClean="0"/>
              <a:t> on Business Activities</a:t>
            </a:r>
          </a:p>
          <a:p>
            <a:r>
              <a:rPr lang="en-US" altLang="en-US" smtClean="0"/>
              <a:t>Loan documentation will provide lenders with </a:t>
            </a:r>
            <a:r>
              <a:rPr lang="en-US" altLang="en-US" b="1" i="1" smtClean="0">
                <a:solidFill>
                  <a:srgbClr val="3366CC"/>
                </a:solidFill>
              </a:rPr>
              <a:t>intrusive rights</a:t>
            </a:r>
            <a:r>
              <a:rPr lang="en-US" altLang="en-US" smtClean="0"/>
              <a:t> over how business is run: Approvals required for annual budgets; changes to contractual structures; additional indebtedness, etc.</a:t>
            </a:r>
          </a:p>
          <a:p>
            <a:r>
              <a:rPr lang="en-US" altLang="en-US" smtClean="0"/>
              <a:t>Administrative Cost of Loan compliance</a:t>
            </a:r>
          </a:p>
        </p:txBody>
      </p:sp>
    </p:spTree>
  </p:cSld>
  <p:clrMapOvr>
    <a:masterClrMapping/>
  </p:clrMapOvr>
  <p:transition>
    <p:zoom/>
  </p:transition>
  <p:timing>
    <p:tnLst>
      <p:par>
        <p:cTn id="1" dur="indefinite" restart="never" nodeType="tmRoot"/>
      </p:par>
    </p:tnLst>
  </p:timing>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3"/>
          <p:cNvSpPr>
            <a:spLocks noGrp="1" noChangeArrowheads="1"/>
          </p:cNvSpPr>
          <p:nvPr>
            <p:ph type="body" idx="1"/>
          </p:nvPr>
        </p:nvSpPr>
        <p:spPr/>
        <p:txBody>
          <a:bodyPr/>
          <a:lstStyle/>
          <a:p>
            <a:r>
              <a:rPr lang="en-US" altLang="en-US" sz="1600" smtClean="0"/>
              <a:t>Estimated time to complete project finance loans</a:t>
            </a:r>
          </a:p>
          <a:p>
            <a:pPr lvl="1"/>
            <a:r>
              <a:rPr lang="en-US" altLang="en-US" sz="1600" smtClean="0"/>
              <a:t>Bank : 3-6 months</a:t>
            </a:r>
          </a:p>
          <a:p>
            <a:pPr lvl="1"/>
            <a:r>
              <a:rPr lang="en-US" altLang="en-US" sz="1600" smtClean="0"/>
              <a:t>Private Placement: 2-4 months</a:t>
            </a:r>
          </a:p>
          <a:p>
            <a:pPr lvl="1"/>
            <a:r>
              <a:rPr lang="en-US" altLang="en-US" sz="1600" smtClean="0"/>
              <a:t>Bonds: 3-4 months</a:t>
            </a:r>
          </a:p>
          <a:p>
            <a:r>
              <a:rPr lang="en-US" altLang="en-US" sz="1600" smtClean="0"/>
              <a:t>Transaction costs limits the economic size of projects</a:t>
            </a:r>
          </a:p>
          <a:p>
            <a:pPr lvl="1"/>
            <a:r>
              <a:rPr lang="en-US" altLang="en-US" sz="1600" smtClean="0"/>
              <a:t>Not generally worthwhile to do a project financing below $50-100 million, if the project includes Export Credit Agencies, Political Risk Insurance and Development Agencies.</a:t>
            </a:r>
          </a:p>
          <a:p>
            <a:pPr lvl="1"/>
            <a:r>
              <a:rPr lang="en-US" altLang="en-US" sz="1600" smtClean="0"/>
              <a:t>If the project does not have Export Credit Agencies and is financed by local banks, the smallest size of a project may be $5-10 million.</a:t>
            </a:r>
          </a:p>
          <a:p>
            <a:pPr lvl="1"/>
            <a:r>
              <a:rPr lang="en-US" altLang="en-US" sz="1600" smtClean="0"/>
              <a:t>Median size of PF loan is $50 million, average size is $100 million.</a:t>
            </a:r>
          </a:p>
          <a:p>
            <a:pPr>
              <a:buFontTx/>
              <a:buNone/>
            </a:pPr>
            <a:endParaRPr lang="en-US" altLang="en-US" sz="1600" smtClean="0"/>
          </a:p>
        </p:txBody>
      </p:sp>
      <p:sp>
        <p:nvSpPr>
          <p:cNvPr id="222211" name="Rectangle 4"/>
          <p:cNvSpPr>
            <a:spLocks noGrp="1" noChangeArrowheads="1"/>
          </p:cNvSpPr>
          <p:nvPr>
            <p:ph type="title"/>
          </p:nvPr>
        </p:nvSpPr>
        <p:spPr/>
        <p:txBody>
          <a:bodyPr/>
          <a:lstStyle/>
          <a:p>
            <a:r>
              <a:rPr lang="en-US" altLang="en-US" smtClean="0"/>
              <a:t>Time Requirements in Project Finance</a:t>
            </a:r>
          </a:p>
        </p:txBody>
      </p:sp>
    </p:spTree>
  </p:cSld>
  <p:clrMapOvr>
    <a:masterClrMapping/>
  </p:clrMapOvr>
  <p:transition>
    <p:zoom/>
  </p:transition>
  <p:timing>
    <p:tnLst>
      <p:par>
        <p:cTn id="1" dur="indefinite" restart="never" nodeType="tmRoot"/>
      </p:par>
    </p:tnLst>
  </p:timing>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3"/>
          <p:cNvSpPr>
            <a:spLocks noGrp="1" noChangeArrowheads="1"/>
          </p:cNvSpPr>
          <p:nvPr>
            <p:ph type="body" idx="1"/>
          </p:nvPr>
        </p:nvSpPr>
        <p:spPr/>
        <p:txBody>
          <a:bodyPr/>
          <a:lstStyle/>
          <a:p>
            <a:pPr>
              <a:lnSpc>
                <a:spcPct val="90000"/>
              </a:lnSpc>
            </a:pPr>
            <a:r>
              <a:rPr lang="en-US" altLang="en-US" smtClean="0"/>
              <a:t>Up-Front Fees:		.25-1.5%</a:t>
            </a:r>
          </a:p>
          <a:p>
            <a:pPr>
              <a:lnSpc>
                <a:spcPct val="90000"/>
              </a:lnSpc>
            </a:pPr>
            <a:r>
              <a:rPr lang="en-US" altLang="en-US" smtClean="0"/>
              <a:t>Commitment Fee:	.25-.5%</a:t>
            </a:r>
          </a:p>
          <a:p>
            <a:pPr>
              <a:lnSpc>
                <a:spcPct val="90000"/>
              </a:lnSpc>
            </a:pPr>
            <a:r>
              <a:rPr lang="en-US" altLang="en-US" smtClean="0"/>
              <a:t>Credit Spread:		1-2%</a:t>
            </a:r>
          </a:p>
          <a:p>
            <a:pPr>
              <a:lnSpc>
                <a:spcPct val="90000"/>
              </a:lnSpc>
            </a:pPr>
            <a:r>
              <a:rPr lang="en-US" altLang="en-US" smtClean="0"/>
              <a:t>Agent Fee:		$20,000-$100,000</a:t>
            </a:r>
          </a:p>
          <a:p>
            <a:pPr>
              <a:lnSpc>
                <a:spcPct val="90000"/>
              </a:lnSpc>
            </a:pPr>
            <a:r>
              <a:rPr lang="en-US" altLang="en-US" smtClean="0"/>
              <a:t>Independent Reports:	$50,000-$500,000</a:t>
            </a:r>
          </a:p>
          <a:p>
            <a:pPr>
              <a:lnSpc>
                <a:spcPct val="90000"/>
              </a:lnSpc>
            </a:pPr>
            <a:r>
              <a:rPr lang="en-US" altLang="en-US" smtClean="0"/>
              <a:t>Independent Engineer:	$20,000-$400,000</a:t>
            </a:r>
          </a:p>
          <a:p>
            <a:pPr>
              <a:lnSpc>
                <a:spcPct val="90000"/>
              </a:lnSpc>
            </a:pPr>
            <a:r>
              <a:rPr lang="en-US" altLang="en-US" smtClean="0"/>
              <a:t>Legal Documentation:	1-2%, Floor of $500,000</a:t>
            </a:r>
          </a:p>
          <a:p>
            <a:pPr>
              <a:lnSpc>
                <a:spcPct val="90000"/>
              </a:lnSpc>
            </a:pPr>
            <a:r>
              <a:rPr lang="en-US" altLang="en-US" smtClean="0"/>
              <a:t>Voluntary Pre-Payment:	1-3%</a:t>
            </a:r>
          </a:p>
          <a:p>
            <a:pPr>
              <a:lnSpc>
                <a:spcPct val="90000"/>
              </a:lnSpc>
            </a:pPr>
            <a:r>
              <a:rPr lang="en-US" altLang="en-US" smtClean="0"/>
              <a:t>Default Interest:	3-5%</a:t>
            </a:r>
          </a:p>
          <a:p>
            <a:pPr>
              <a:lnSpc>
                <a:spcPct val="90000"/>
              </a:lnSpc>
            </a:pPr>
            <a:r>
              <a:rPr lang="en-US" altLang="en-US" smtClean="0"/>
              <a:t>Development Cost	2-5%</a:t>
            </a:r>
          </a:p>
        </p:txBody>
      </p:sp>
      <p:sp>
        <p:nvSpPr>
          <p:cNvPr id="223235" name="Rectangle 4"/>
          <p:cNvSpPr>
            <a:spLocks noGrp="1" noChangeArrowheads="1"/>
          </p:cNvSpPr>
          <p:nvPr>
            <p:ph type="title"/>
          </p:nvPr>
        </p:nvSpPr>
        <p:spPr/>
        <p:txBody>
          <a:bodyPr/>
          <a:lstStyle/>
          <a:p>
            <a:r>
              <a:rPr lang="en-US" altLang="en-US" smtClean="0"/>
              <a:t>Representative Financing Costs in Project Financing (Pre Financial Crisis)</a:t>
            </a:r>
          </a:p>
        </p:txBody>
      </p:sp>
    </p:spTree>
  </p:cSld>
  <p:clrMapOvr>
    <a:masterClrMapping/>
  </p:clrMapOvr>
  <p:transition>
    <p:zoom/>
  </p:transition>
  <p:timing>
    <p:tnLst>
      <p:par>
        <p:cTn id="1" dur="indefinite" restart="never" nodeType="tmRoot"/>
      </p:par>
    </p:tnLst>
  </p:timing>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altLang="en-US" smtClean="0"/>
              <a:t>Reasons for Using Project Finance</a:t>
            </a:r>
          </a:p>
        </p:txBody>
      </p:sp>
      <p:sp>
        <p:nvSpPr>
          <p:cNvPr id="224259" name="Rectangle 4"/>
          <p:cNvSpPr>
            <a:spLocks noGrp="1" noChangeArrowheads="1"/>
          </p:cNvSpPr>
          <p:nvPr>
            <p:ph type="body" idx="1"/>
          </p:nvPr>
        </p:nvSpPr>
        <p:spPr/>
        <p:txBody>
          <a:bodyPr/>
          <a:lstStyle/>
          <a:p>
            <a:r>
              <a:rPr lang="en-US" altLang="en-US" smtClean="0"/>
              <a:t>High Leverage</a:t>
            </a:r>
          </a:p>
          <a:p>
            <a:pPr lvl="1"/>
            <a:r>
              <a:rPr lang="en-US" altLang="en-US" smtClean="0"/>
              <a:t>Often 80% compared with 40% for corporate finance</a:t>
            </a:r>
          </a:p>
          <a:p>
            <a:r>
              <a:rPr lang="en-US" altLang="en-US" smtClean="0"/>
              <a:t>Tax Benefits</a:t>
            </a:r>
          </a:p>
          <a:p>
            <a:pPr lvl="1"/>
            <a:r>
              <a:rPr lang="en-US" altLang="en-US" smtClean="0"/>
              <a:t>Interest shield on taxes</a:t>
            </a:r>
          </a:p>
          <a:p>
            <a:r>
              <a:rPr lang="en-US" altLang="en-US" smtClean="0"/>
              <a:t>Off-balance Sheet Finance</a:t>
            </a:r>
          </a:p>
          <a:p>
            <a:pPr lvl="1"/>
            <a:r>
              <a:rPr lang="en-US" altLang="en-US" smtClean="0"/>
              <a:t>If joint venture with less than 50% ownership</a:t>
            </a:r>
          </a:p>
          <a:p>
            <a:r>
              <a:rPr lang="en-US" altLang="en-US" smtClean="0"/>
              <a:t>Risk Measurement and Risk Allocation</a:t>
            </a:r>
          </a:p>
          <a:p>
            <a:pPr lvl="1"/>
            <a:r>
              <a:rPr lang="en-US" altLang="en-US" smtClean="0"/>
              <a:t>Parties who can control risk take the risk</a:t>
            </a:r>
          </a:p>
          <a:p>
            <a:r>
              <a:rPr lang="en-US" altLang="en-US" smtClean="0"/>
              <a:t>Transparency</a:t>
            </a:r>
          </a:p>
        </p:txBody>
      </p:sp>
    </p:spTree>
  </p:cSld>
  <p:clrMapOvr>
    <a:masterClrMapping/>
  </p:clrMapOvr>
  <p:transition>
    <p:zoom/>
  </p:transition>
  <p:timing>
    <p:tnLst>
      <p:par>
        <p:cTn id="1" dur="indefinite" restart="never" nodeType="tmRoot"/>
      </p:par>
    </p:tnLst>
  </p:timing>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2"/>
          <p:cNvSpPr>
            <a:spLocks noGrp="1" noChangeArrowheads="1"/>
          </p:cNvSpPr>
          <p:nvPr>
            <p:ph type="title"/>
          </p:nvPr>
        </p:nvSpPr>
        <p:spPr/>
        <p:txBody>
          <a:bodyPr/>
          <a:lstStyle/>
          <a:p>
            <a:r>
              <a:rPr lang="en-US" altLang="en-US" smtClean="0"/>
              <a:t>Benefits of Project Finance for Public Projects (Reference)</a:t>
            </a:r>
          </a:p>
        </p:txBody>
      </p:sp>
      <p:sp>
        <p:nvSpPr>
          <p:cNvPr id="225283" name="Rectangle 3"/>
          <p:cNvSpPr>
            <a:spLocks noGrp="1" noChangeArrowheads="1"/>
          </p:cNvSpPr>
          <p:nvPr>
            <p:ph type="body" idx="1"/>
          </p:nvPr>
        </p:nvSpPr>
        <p:spPr/>
        <p:txBody>
          <a:bodyPr/>
          <a:lstStyle/>
          <a:p>
            <a:pPr>
              <a:lnSpc>
                <a:spcPct val="80000"/>
              </a:lnSpc>
            </a:pPr>
            <a:r>
              <a:rPr lang="en-GB" altLang="en-US" sz="1600" smtClean="0"/>
              <a:t>Project finance is complex, slow and has a high up-front cost</a:t>
            </a:r>
          </a:p>
          <a:p>
            <a:pPr>
              <a:lnSpc>
                <a:spcPct val="80000"/>
              </a:lnSpc>
            </a:pPr>
            <a:r>
              <a:rPr lang="en-GB" altLang="en-US" sz="1600" smtClean="0"/>
              <a:t>Benefits for PPP projects</a:t>
            </a:r>
          </a:p>
          <a:p>
            <a:pPr lvl="1">
              <a:lnSpc>
                <a:spcPct val="80000"/>
              </a:lnSpc>
            </a:pPr>
            <a:r>
              <a:rPr lang="en-GB" altLang="en-US" sz="1600" smtClean="0"/>
              <a:t>Lower total funding cost</a:t>
            </a:r>
          </a:p>
          <a:p>
            <a:pPr lvl="1">
              <a:lnSpc>
                <a:spcPct val="80000"/>
              </a:lnSpc>
            </a:pPr>
            <a:r>
              <a:rPr lang="en-GB" altLang="en-US" sz="1600" smtClean="0"/>
              <a:t>Increases investors’ financial capacity, so creating more competition for projects</a:t>
            </a:r>
          </a:p>
          <a:p>
            <a:pPr lvl="1">
              <a:lnSpc>
                <a:spcPct val="80000"/>
              </a:lnSpc>
            </a:pPr>
            <a:r>
              <a:rPr lang="en-GB" altLang="en-US" sz="1600" smtClean="0"/>
              <a:t>Enables public sector to assess and monitor project-specific data</a:t>
            </a:r>
          </a:p>
          <a:p>
            <a:pPr lvl="1">
              <a:lnSpc>
                <a:spcPct val="80000"/>
              </a:lnSpc>
            </a:pPr>
            <a:r>
              <a:rPr lang="en-GB" altLang="en-US" sz="1600" smtClean="0"/>
              <a:t>Third-party due diligence</a:t>
            </a:r>
          </a:p>
          <a:p>
            <a:pPr>
              <a:lnSpc>
                <a:spcPct val="80000"/>
              </a:lnSpc>
            </a:pPr>
            <a:r>
              <a:rPr lang="en-GB" altLang="en-US" sz="1600" smtClean="0"/>
              <a:t>Benefits for investors</a:t>
            </a:r>
          </a:p>
          <a:p>
            <a:pPr lvl="1">
              <a:lnSpc>
                <a:spcPct val="80000"/>
              </a:lnSpc>
            </a:pPr>
            <a:r>
              <a:rPr lang="en-GB" altLang="en-US" sz="1600" smtClean="0"/>
              <a:t>Spreading risk</a:t>
            </a:r>
          </a:p>
          <a:p>
            <a:pPr lvl="1">
              <a:lnSpc>
                <a:spcPct val="80000"/>
              </a:lnSpc>
            </a:pPr>
            <a:r>
              <a:rPr lang="en-GB" altLang="en-US" sz="1600" smtClean="0"/>
              <a:t>Greater leverage, which may be off-balance sheet</a:t>
            </a:r>
          </a:p>
          <a:p>
            <a:pPr lvl="1">
              <a:lnSpc>
                <a:spcPct val="80000"/>
              </a:lnSpc>
            </a:pPr>
            <a:r>
              <a:rPr lang="en-GB" altLang="en-US" sz="1600" smtClean="0"/>
              <a:t>Hence higher return on investment</a:t>
            </a:r>
          </a:p>
          <a:p>
            <a:pPr lvl="1">
              <a:lnSpc>
                <a:spcPct val="80000"/>
              </a:lnSpc>
            </a:pPr>
            <a:r>
              <a:rPr lang="en-GB" altLang="en-US" sz="1600" smtClean="0"/>
              <a:t>Enables partnerships with different financial strengths to work together</a:t>
            </a:r>
          </a:p>
          <a:p>
            <a:pPr>
              <a:lnSpc>
                <a:spcPct val="80000"/>
              </a:lnSpc>
            </a:pPr>
            <a:endParaRPr lang="en-US" altLang="en-US" sz="1600" smtClean="0"/>
          </a:p>
        </p:txBody>
      </p:sp>
    </p:spTree>
  </p:cSld>
  <p:clrMapOvr>
    <a:masterClrMapping/>
  </p:clrMapOvr>
  <p:transition>
    <p:zoom/>
  </p:transition>
  <p:timing>
    <p:tnLst>
      <p:par>
        <p:cTn id="1" dur="indefinite" restart="never" nodeType="tmRoot"/>
      </p:par>
    </p:tnLst>
  </p:timing>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2"/>
          <p:cNvSpPr>
            <a:spLocks noGrp="1" noChangeArrowheads="1"/>
          </p:cNvSpPr>
          <p:nvPr>
            <p:ph type="ctrTitle"/>
          </p:nvPr>
        </p:nvSpPr>
        <p:spPr>
          <a:ln>
            <a:miter lim="800000"/>
            <a:headEnd/>
            <a:tailEnd/>
          </a:ln>
        </p:spPr>
        <p:txBody>
          <a:bodyPr/>
          <a:lstStyle/>
          <a:p>
            <a:r>
              <a:rPr lang="en-US" altLang="en-US" smtClean="0"/>
              <a:t>Project Finance Success and Failure Examples</a:t>
            </a:r>
          </a:p>
        </p:txBody>
      </p:sp>
    </p:spTree>
  </p:cSld>
  <p:clrMapOvr>
    <a:masterClrMapping/>
  </p:clrMapOvr>
  <p:transition>
    <p:zoom/>
  </p:transition>
  <p:timing>
    <p:tnLst>
      <p:par>
        <p:cTn id="1" dur="indefinite" restart="never" nodeType="tmRoot"/>
      </p:par>
    </p:tnLst>
  </p:timing>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2"/>
          <p:cNvSpPr>
            <a:spLocks noGrp="1" noChangeArrowheads="1"/>
          </p:cNvSpPr>
          <p:nvPr>
            <p:ph type="title"/>
          </p:nvPr>
        </p:nvSpPr>
        <p:spPr/>
        <p:txBody>
          <a:bodyPr/>
          <a:lstStyle/>
          <a:p>
            <a:r>
              <a:rPr lang="en-US" altLang="en-US" smtClean="0"/>
              <a:t> Ras Laffan</a:t>
            </a:r>
          </a:p>
        </p:txBody>
      </p:sp>
      <p:sp>
        <p:nvSpPr>
          <p:cNvPr id="227331" name="Rectangle 3"/>
          <p:cNvSpPr>
            <a:spLocks noGrp="1" noChangeArrowheads="1"/>
          </p:cNvSpPr>
          <p:nvPr>
            <p:ph type="body" idx="1"/>
          </p:nvPr>
        </p:nvSpPr>
        <p:spPr/>
        <p:txBody>
          <a:bodyPr/>
          <a:lstStyle/>
          <a:p>
            <a:r>
              <a:rPr lang="en-US" altLang="en-US" smtClean="0"/>
              <a:t>Qatar situation:</a:t>
            </a:r>
          </a:p>
          <a:p>
            <a:pPr lvl="1"/>
            <a:r>
              <a:rPr lang="en-US" altLang="en-US" smtClean="0"/>
              <a:t>Small country on Arabian peninsula</a:t>
            </a:r>
          </a:p>
          <a:p>
            <a:pPr lvl="1"/>
            <a:r>
              <a:rPr lang="en-US" altLang="en-US" smtClean="0"/>
              <a:t>Had not raised significant money in international markets</a:t>
            </a:r>
          </a:p>
          <a:p>
            <a:pPr lvl="1"/>
            <a:r>
              <a:rPr lang="en-US" altLang="en-US" smtClean="0"/>
              <a:t>Running huge budget deficits to finance the national oil company’s investments in energy and petrochemical projects.</a:t>
            </a:r>
          </a:p>
          <a:p>
            <a:pPr lvl="1"/>
            <a:r>
              <a:rPr lang="en-US" altLang="en-US" smtClean="0"/>
              <a:t>Looking to finance gas-based manufacturing projects.</a:t>
            </a:r>
          </a:p>
          <a:p>
            <a:pPr lvl="1"/>
            <a:endParaRPr lang="en-US" altLang="en-US" smtClean="0"/>
          </a:p>
        </p:txBody>
      </p:sp>
    </p:spTree>
  </p:cSld>
  <p:clrMapOvr>
    <a:masterClrMapping/>
  </p:clrMapOvr>
  <p:transition>
    <p:zoom/>
  </p:transition>
  <p:timing>
    <p:tnLst>
      <p:par>
        <p:cTn id="1" dur="indefinite" restart="never" nodeType="tmRoot"/>
      </p:par>
    </p:tnLst>
  </p:timing>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4"/>
          <p:cNvSpPr>
            <a:spLocks noGrp="1" noChangeArrowheads="1"/>
          </p:cNvSpPr>
          <p:nvPr>
            <p:ph type="title"/>
          </p:nvPr>
        </p:nvSpPr>
        <p:spPr/>
        <p:txBody>
          <a:bodyPr/>
          <a:lstStyle/>
          <a:p>
            <a:r>
              <a:rPr lang="en-US" altLang="en-US" smtClean="0"/>
              <a:t>Types of Projects and Sovereign Risk</a:t>
            </a:r>
          </a:p>
        </p:txBody>
      </p:sp>
      <p:pic>
        <p:nvPicPr>
          <p:cNvPr id="228355" name="Picture 3" descr="sovereign_diagram"/>
          <p:cNvPicPr>
            <a:picLocks noGrp="1" noChangeAspect="1" noChangeArrowheads="1"/>
          </p:cNvPicPr>
          <p:nvPr>
            <p:ph idx="4294967295"/>
          </p:nvPr>
        </p:nvPicPr>
        <p:blipFill>
          <a:blip r:embed="rId3">
            <a:extLst>
              <a:ext uri="{28A0092B-C50C-407E-A947-70E740481C1C}">
                <a14:useLocalDpi xmlns:a14="http://schemas.microsoft.com/office/drawing/2010/main" val="0"/>
              </a:ext>
            </a:extLst>
          </a:blip>
          <a:srcRect/>
          <a:stretch>
            <a:fillRect/>
          </a:stretch>
        </p:blipFill>
        <p:spPr>
          <a:xfrm>
            <a:off x="457200" y="1600200"/>
            <a:ext cx="7391400" cy="4367213"/>
          </a:xfrm>
        </p:spPr>
      </p:pic>
    </p:spTree>
  </p:cSld>
  <p:clrMapOvr>
    <a:masterClrMapping/>
  </p:clrMapOvr>
  <p:transition>
    <p:zoom/>
  </p:transition>
  <p:timing>
    <p:tnLst>
      <p:par>
        <p:cTn id="1" dur="indefinite" restart="never" nodeType="tmRoot"/>
      </p:par>
    </p:tnLst>
  </p:timing>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4"/>
          <p:cNvSpPr>
            <a:spLocks noGrp="1" noChangeArrowheads="1"/>
          </p:cNvSpPr>
          <p:nvPr>
            <p:ph type="body" idx="1"/>
          </p:nvPr>
        </p:nvSpPr>
        <p:spPr/>
        <p:txBody>
          <a:bodyPr/>
          <a:lstStyle/>
          <a:p>
            <a:r>
              <a:rPr lang="en-US" altLang="en-US" sz="1600" smtClean="0"/>
              <a:t>Summary of Original Transaction</a:t>
            </a:r>
          </a:p>
          <a:p>
            <a:pPr lvl="1"/>
            <a:r>
              <a:rPr lang="en-US" altLang="en-US" sz="1600" smtClean="0"/>
              <a:t>Project: 2 LNG Trains and cost of developing natural gas reserves</a:t>
            </a:r>
          </a:p>
          <a:p>
            <a:pPr lvl="2"/>
            <a:r>
              <a:rPr lang="en-US" altLang="en-US" sz="1400" smtClean="0"/>
              <a:t>Cost $3.4 billion</a:t>
            </a:r>
          </a:p>
          <a:p>
            <a:pPr lvl="2"/>
            <a:r>
              <a:rPr lang="en-US" altLang="en-US" sz="1400" smtClean="0"/>
              <a:t>5.2 millions of tons per annum</a:t>
            </a:r>
          </a:p>
          <a:p>
            <a:pPr lvl="1"/>
            <a:r>
              <a:rPr lang="en-US" altLang="en-US" sz="1600" smtClean="0"/>
              <a:t>Equity Sponsors</a:t>
            </a:r>
          </a:p>
          <a:p>
            <a:pPr lvl="2"/>
            <a:r>
              <a:rPr lang="en-US" altLang="en-US" sz="1400" smtClean="0"/>
              <a:t>70% State of Quatar</a:t>
            </a:r>
          </a:p>
          <a:p>
            <a:pPr lvl="2"/>
            <a:r>
              <a:rPr lang="en-US" altLang="en-US" sz="1400" smtClean="0"/>
              <a:t>30% Mobil Oil</a:t>
            </a:r>
          </a:p>
          <a:p>
            <a:pPr lvl="1"/>
            <a:r>
              <a:rPr lang="en-US" altLang="en-US" sz="1600" smtClean="0"/>
              <a:t>EPC Construction Contracts</a:t>
            </a:r>
          </a:p>
          <a:p>
            <a:pPr lvl="2"/>
            <a:r>
              <a:rPr lang="en-US" altLang="en-US" sz="1400" smtClean="0"/>
              <a:t>JCG/MW Kellogg for LNG Trains and on-shore facilities</a:t>
            </a:r>
          </a:p>
          <a:p>
            <a:pPr lvl="2"/>
            <a:r>
              <a:rPr lang="en-US" altLang="en-US" sz="1400" smtClean="0"/>
              <a:t>McDermott-EPTM/Chiyoda for off-shore platforms</a:t>
            </a:r>
          </a:p>
          <a:p>
            <a:pPr lvl="2"/>
            <a:r>
              <a:rPr lang="en-US" altLang="en-US" sz="1400" smtClean="0"/>
              <a:t>Saipan for off-shore pipeline connection</a:t>
            </a:r>
          </a:p>
        </p:txBody>
      </p:sp>
      <p:sp>
        <p:nvSpPr>
          <p:cNvPr id="229379" name="Rectangle 5"/>
          <p:cNvSpPr>
            <a:spLocks noGrp="1" noChangeArrowheads="1"/>
          </p:cNvSpPr>
          <p:nvPr>
            <p:ph type="title"/>
          </p:nvPr>
        </p:nvSpPr>
        <p:spPr/>
        <p:txBody>
          <a:bodyPr/>
          <a:lstStyle/>
          <a:p>
            <a:r>
              <a:rPr lang="en-US" altLang="en-US" smtClean="0"/>
              <a:t>Example: Ras Laffan Liquified Gas Company (Ras Gas)</a:t>
            </a:r>
          </a:p>
        </p:txBody>
      </p:sp>
    </p:spTree>
  </p:cSld>
  <p:clrMapOvr>
    <a:masterClrMapping/>
  </p:clrMapOvr>
  <p:transition>
    <p:zoom/>
  </p:transition>
  <p:timing>
    <p:tnLst>
      <p:par>
        <p:cTn id="1" dur="indefinite" restart="never" nodeType="tmRoot"/>
      </p:par>
    </p:tnLst>
  </p:timing>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2"/>
          <p:cNvSpPr>
            <a:spLocks noGrp="1" noChangeArrowheads="1"/>
          </p:cNvSpPr>
          <p:nvPr>
            <p:ph type="title"/>
          </p:nvPr>
        </p:nvSpPr>
        <p:spPr/>
        <p:txBody>
          <a:bodyPr/>
          <a:lstStyle/>
          <a:p>
            <a:r>
              <a:rPr lang="en-US" altLang="en-US" smtClean="0"/>
              <a:t>Ras Laffan Liquified Gas Company</a:t>
            </a:r>
          </a:p>
        </p:txBody>
      </p:sp>
      <p:sp>
        <p:nvSpPr>
          <p:cNvPr id="230403" name="Rectangle 3"/>
          <p:cNvSpPr>
            <a:spLocks noGrp="1" noChangeArrowheads="1"/>
          </p:cNvSpPr>
          <p:nvPr>
            <p:ph type="body" idx="1"/>
          </p:nvPr>
        </p:nvSpPr>
        <p:spPr/>
        <p:txBody>
          <a:bodyPr/>
          <a:lstStyle/>
          <a:p>
            <a:pPr marL="342900" indent="-342900"/>
            <a:r>
              <a:rPr lang="en-US" altLang="en-US" smtClean="0"/>
              <a:t>Revenue Contracts</a:t>
            </a:r>
          </a:p>
          <a:p>
            <a:pPr marL="742950" lvl="1" indent="-285750"/>
            <a:r>
              <a:rPr lang="en-US" altLang="en-US" smtClean="0"/>
              <a:t>25 year contract with Korea Gas Corporation for output of one train</a:t>
            </a:r>
          </a:p>
          <a:p>
            <a:pPr marL="742950" lvl="1" indent="-285750"/>
            <a:r>
              <a:rPr lang="en-US" altLang="en-US" smtClean="0"/>
              <a:t>Korean Gas Corporation built receiving facilities and purchased ships ($3.1 billion)</a:t>
            </a:r>
          </a:p>
        </p:txBody>
      </p:sp>
    </p:spTree>
  </p:cSld>
  <p:clrMapOvr>
    <a:masterClrMapping/>
  </p:clrMapOvr>
  <p:transition>
    <p:zo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p:txBody>
          <a:bodyPr/>
          <a:lstStyle/>
          <a:p>
            <a:r>
              <a:rPr lang="en-US" altLang="en-US" dirty="0" smtClean="0"/>
              <a:t>Significant Emerging Country Defaults (S&amp;P 2007)</a:t>
            </a:r>
          </a:p>
        </p:txBody>
      </p:sp>
      <p:pic>
        <p:nvPicPr>
          <p:cNvPr id="159747" name="Picture 4"/>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939800" y="1295400"/>
            <a:ext cx="7340600" cy="5105400"/>
          </a:xfrm>
        </p:spPr>
      </p:pic>
    </p:spTree>
    <p:extLst>
      <p:ext uri="{BB962C8B-B14F-4D97-AF65-F5344CB8AC3E}">
        <p14:creationId xmlns:p14="http://schemas.microsoft.com/office/powerpoint/2010/main" val="3450004949"/>
      </p:ext>
    </p:extLst>
  </p:cSld>
  <p:clrMapOvr>
    <a:masterClrMapping/>
  </p:clrMapOvr>
  <p:transition>
    <p:zoom/>
  </p:transition>
  <p:timing>
    <p:tnLst>
      <p:par>
        <p:cTn id="1" dur="indefinite" restart="never" nodeType="tmRoot"/>
      </p:par>
    </p:tnLst>
  </p:timing>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2"/>
          <p:cNvSpPr>
            <a:spLocks noGrp="1" noChangeArrowheads="1"/>
          </p:cNvSpPr>
          <p:nvPr>
            <p:ph type="title"/>
          </p:nvPr>
        </p:nvSpPr>
        <p:spPr/>
        <p:txBody>
          <a:bodyPr/>
          <a:lstStyle/>
          <a:p>
            <a:r>
              <a:rPr lang="en-US" altLang="en-US" smtClean="0"/>
              <a:t>Ras Laffan Liquified Gas Company</a:t>
            </a:r>
          </a:p>
        </p:txBody>
      </p:sp>
      <p:sp>
        <p:nvSpPr>
          <p:cNvPr id="231427" name="Rectangle 3"/>
          <p:cNvSpPr>
            <a:spLocks noGrp="1" noChangeArrowheads="1"/>
          </p:cNvSpPr>
          <p:nvPr>
            <p:ph type="body" idx="1"/>
          </p:nvPr>
        </p:nvSpPr>
        <p:spPr/>
        <p:txBody>
          <a:bodyPr/>
          <a:lstStyle/>
          <a:p>
            <a:pPr marL="342900" indent="-342900">
              <a:lnSpc>
                <a:spcPct val="90000"/>
              </a:lnSpc>
            </a:pPr>
            <a:r>
              <a:rPr lang="en-US" altLang="en-US" sz="1400" smtClean="0"/>
              <a:t>Financing of $3.4 Billion</a:t>
            </a:r>
          </a:p>
          <a:p>
            <a:pPr marL="742950" lvl="1" indent="-285750">
              <a:lnSpc>
                <a:spcPct val="90000"/>
              </a:lnSpc>
            </a:pPr>
            <a:r>
              <a:rPr lang="en-US" altLang="en-US" sz="1400" smtClean="0"/>
              <a:t>$850 million in Equity</a:t>
            </a:r>
          </a:p>
          <a:p>
            <a:pPr marL="742950" lvl="1" indent="-285750">
              <a:lnSpc>
                <a:spcPct val="90000"/>
              </a:lnSpc>
            </a:pPr>
            <a:r>
              <a:rPr lang="en-US" altLang="en-US" sz="1400" smtClean="0"/>
              <a:t>$465 million supported by US EXIM</a:t>
            </a:r>
          </a:p>
          <a:p>
            <a:pPr marL="742950" lvl="1" indent="-285750">
              <a:lnSpc>
                <a:spcPct val="90000"/>
              </a:lnSpc>
            </a:pPr>
            <a:r>
              <a:rPr lang="en-US" altLang="en-US" sz="1400" smtClean="0"/>
              <a:t>$250 million supported by UK ECGD</a:t>
            </a:r>
          </a:p>
          <a:p>
            <a:pPr marL="742950" lvl="1" indent="-285750">
              <a:lnSpc>
                <a:spcPct val="90000"/>
              </a:lnSpc>
            </a:pPr>
            <a:r>
              <a:rPr lang="en-US" altLang="en-US" sz="1400" smtClean="0"/>
              <a:t>$185 million supported by Italy’s SACE</a:t>
            </a:r>
          </a:p>
          <a:p>
            <a:pPr marL="742950" lvl="1" indent="-285750">
              <a:lnSpc>
                <a:spcPct val="90000"/>
              </a:lnSpc>
            </a:pPr>
            <a:r>
              <a:rPr lang="en-US" altLang="en-US" sz="1400" smtClean="0"/>
              <a:t>$450 million uninsured loan from commercial banks</a:t>
            </a:r>
          </a:p>
          <a:p>
            <a:pPr marL="742950" lvl="1" indent="-285750">
              <a:lnSpc>
                <a:spcPct val="90000"/>
              </a:lnSpc>
            </a:pPr>
            <a:r>
              <a:rPr lang="en-US" altLang="en-US" sz="1400" smtClean="0"/>
              <a:t>$1,200 million from bond markets</a:t>
            </a:r>
          </a:p>
          <a:p>
            <a:pPr marL="1143000" lvl="2">
              <a:lnSpc>
                <a:spcPct val="90000"/>
              </a:lnSpc>
            </a:pPr>
            <a:r>
              <a:rPr lang="en-US" altLang="en-US" sz="1200" smtClean="0"/>
              <a:t>10 and 17 year maturity</a:t>
            </a:r>
          </a:p>
          <a:p>
            <a:pPr marL="1143000" lvl="2">
              <a:lnSpc>
                <a:spcPct val="90000"/>
              </a:lnSpc>
            </a:pPr>
            <a:r>
              <a:rPr lang="en-US" altLang="en-US" sz="1200" smtClean="0"/>
              <a:t>Rated BBB+ by S&amp;P</a:t>
            </a:r>
          </a:p>
          <a:p>
            <a:pPr marL="1143000" lvl="2">
              <a:lnSpc>
                <a:spcPct val="90000"/>
              </a:lnSpc>
            </a:pPr>
            <a:r>
              <a:rPr lang="en-US" altLang="en-US" sz="1200" smtClean="0"/>
              <a:t>Rated A3 by Moody’s</a:t>
            </a:r>
          </a:p>
          <a:p>
            <a:pPr marL="1143000" lvl="2">
              <a:lnSpc>
                <a:spcPct val="90000"/>
              </a:lnSpc>
            </a:pPr>
            <a:r>
              <a:rPr lang="en-US" altLang="en-US" sz="1200" smtClean="0"/>
              <a:t>Quatar had bond rating of BBB and Baa2</a:t>
            </a:r>
          </a:p>
        </p:txBody>
      </p:sp>
    </p:spTree>
  </p:cSld>
  <p:clrMapOvr>
    <a:masterClrMapping/>
  </p:clrMapOvr>
  <p:transition>
    <p:zoom/>
  </p:transition>
  <p:timing>
    <p:tnLst>
      <p:par>
        <p:cTn id="1" dur="indefinite" restart="never" nodeType="tmRoot"/>
      </p:par>
    </p:tnLst>
  </p:timing>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2"/>
          <p:cNvSpPr>
            <a:spLocks noGrp="1" noChangeArrowheads="1"/>
          </p:cNvSpPr>
          <p:nvPr>
            <p:ph type="title"/>
          </p:nvPr>
        </p:nvSpPr>
        <p:spPr/>
        <p:txBody>
          <a:bodyPr/>
          <a:lstStyle/>
          <a:p>
            <a:r>
              <a:rPr lang="en-US" altLang="en-US" smtClean="0"/>
              <a:t>Ras Laffan Liquified Gas Company</a:t>
            </a:r>
          </a:p>
        </p:txBody>
      </p:sp>
      <p:sp>
        <p:nvSpPr>
          <p:cNvPr id="232451" name="Rectangle 3"/>
          <p:cNvSpPr>
            <a:spLocks noGrp="1" noChangeArrowheads="1"/>
          </p:cNvSpPr>
          <p:nvPr>
            <p:ph type="body" idx="1"/>
          </p:nvPr>
        </p:nvSpPr>
        <p:spPr/>
        <p:txBody>
          <a:bodyPr/>
          <a:lstStyle/>
          <a:p>
            <a:pPr marL="342900" indent="-342900"/>
            <a:r>
              <a:rPr lang="en-US" altLang="en-US" smtClean="0"/>
              <a:t>Reasons for Bond Financing</a:t>
            </a:r>
          </a:p>
          <a:p>
            <a:pPr marL="742950" lvl="1" indent="-285750"/>
            <a:r>
              <a:rPr lang="en-US" altLang="en-US" smtClean="0"/>
              <a:t>Bank market tapped out for Qatar – given the size of the project, there was not enough financing from banks</a:t>
            </a:r>
          </a:p>
          <a:p>
            <a:pPr marL="742950" lvl="1" indent="-285750"/>
            <a:r>
              <a:rPr lang="en-US" altLang="en-US" smtClean="0"/>
              <a:t>Bond investors understood commodity price risks; Issue over-subscribed</a:t>
            </a:r>
          </a:p>
          <a:p>
            <a:pPr marL="742950" lvl="1" indent="-285750"/>
            <a:r>
              <a:rPr lang="en-US" altLang="en-US" smtClean="0"/>
              <a:t>Long maturity</a:t>
            </a:r>
          </a:p>
          <a:p>
            <a:pPr marL="742950" lvl="1" indent="-285750"/>
            <a:r>
              <a:rPr lang="en-US" altLang="en-US" smtClean="0"/>
              <a:t>BBB rating allowed many investors to come in.</a:t>
            </a:r>
          </a:p>
          <a:p>
            <a:pPr marL="742950" lvl="1" indent="-285750"/>
            <a:r>
              <a:rPr lang="en-US" altLang="en-US" smtClean="0"/>
              <a:t>Attraction (pre-Asian crisis):  </a:t>
            </a:r>
          </a:p>
          <a:p>
            <a:pPr marL="1143000" lvl="2"/>
            <a:r>
              <a:rPr lang="en-US" altLang="en-US" smtClean="0"/>
              <a:t>Pure Commodity</a:t>
            </a:r>
          </a:p>
          <a:p>
            <a:pPr marL="1143000" lvl="2"/>
            <a:r>
              <a:rPr lang="en-US" altLang="en-US" smtClean="0"/>
              <a:t>Link to East Asian Economies</a:t>
            </a:r>
          </a:p>
        </p:txBody>
      </p:sp>
    </p:spTree>
  </p:cSld>
  <p:clrMapOvr>
    <a:masterClrMapping/>
  </p:clrMapOvr>
  <p:transition>
    <p:zoom/>
  </p:transition>
  <p:timing>
    <p:tnLst>
      <p:par>
        <p:cTn id="1" dur="indefinite" restart="never" nodeType="tmRoot"/>
      </p:par>
    </p:tnLst>
  </p:timing>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2"/>
          <p:cNvSpPr>
            <a:spLocks noGrp="1" noChangeArrowheads="1"/>
          </p:cNvSpPr>
          <p:nvPr>
            <p:ph type="title"/>
          </p:nvPr>
        </p:nvSpPr>
        <p:spPr/>
        <p:txBody>
          <a:bodyPr/>
          <a:lstStyle/>
          <a:p>
            <a:r>
              <a:rPr lang="en-US" altLang="en-US" smtClean="0"/>
              <a:t>Ras Laffan III</a:t>
            </a:r>
          </a:p>
        </p:txBody>
      </p:sp>
      <p:sp>
        <p:nvSpPr>
          <p:cNvPr id="233475" name="Rectangle 3"/>
          <p:cNvSpPr>
            <a:spLocks noGrp="1" noChangeArrowheads="1"/>
          </p:cNvSpPr>
          <p:nvPr>
            <p:ph type="body" idx="1"/>
          </p:nvPr>
        </p:nvSpPr>
        <p:spPr/>
        <p:txBody>
          <a:bodyPr/>
          <a:lstStyle/>
          <a:p>
            <a:pPr>
              <a:lnSpc>
                <a:spcPct val="90000"/>
              </a:lnSpc>
            </a:pPr>
            <a:r>
              <a:rPr lang="en-US" altLang="en-US" smtClean="0"/>
              <a:t>Raised $4.6 billion in debt</a:t>
            </a:r>
          </a:p>
          <a:p>
            <a:pPr>
              <a:lnSpc>
                <a:spcPct val="90000"/>
              </a:lnSpc>
            </a:pPr>
            <a:r>
              <a:rPr lang="en-US" altLang="en-US" smtClean="0"/>
              <a:t>Bonds rated A+</a:t>
            </a:r>
          </a:p>
          <a:p>
            <a:pPr>
              <a:lnSpc>
                <a:spcPct val="90000"/>
              </a:lnSpc>
            </a:pPr>
            <a:r>
              <a:rPr lang="en-US" altLang="en-US" smtClean="0"/>
              <a:t>Elimination of sales volume risk through long-term contracts</a:t>
            </a:r>
          </a:p>
          <a:p>
            <a:pPr>
              <a:lnSpc>
                <a:spcPct val="90000"/>
              </a:lnSpc>
            </a:pPr>
            <a:r>
              <a:rPr lang="en-US" altLang="en-US" smtClean="0"/>
              <a:t>Few technological issues based on the construction of initial phase</a:t>
            </a:r>
          </a:p>
          <a:p>
            <a:pPr>
              <a:lnSpc>
                <a:spcPct val="90000"/>
              </a:lnSpc>
            </a:pPr>
            <a:r>
              <a:rPr lang="en-US" altLang="en-US" smtClean="0"/>
              <a:t>Sponsor support from ExxonMobil</a:t>
            </a:r>
          </a:p>
          <a:p>
            <a:pPr>
              <a:lnSpc>
                <a:spcPct val="90000"/>
              </a:lnSpc>
            </a:pPr>
            <a:r>
              <a:rPr lang="en-US" altLang="en-US" smtClean="0"/>
              <a:t>Virtually no supply risk from sourcing of natural gas</a:t>
            </a:r>
          </a:p>
          <a:p>
            <a:pPr>
              <a:lnSpc>
                <a:spcPct val="90000"/>
              </a:lnSpc>
            </a:pPr>
            <a:r>
              <a:rPr lang="en-US" altLang="en-US" smtClean="0"/>
              <a:t>Competitive cost position due to economies of scale and low feedstock prices</a:t>
            </a:r>
          </a:p>
          <a:p>
            <a:pPr>
              <a:lnSpc>
                <a:spcPct val="90000"/>
              </a:lnSpc>
            </a:pPr>
            <a:r>
              <a:rPr lang="en-US" altLang="en-US" smtClean="0"/>
              <a:t>Elimination of construction risk through EPC contracts</a:t>
            </a:r>
          </a:p>
          <a:p>
            <a:pPr>
              <a:lnSpc>
                <a:spcPct val="90000"/>
              </a:lnSpc>
            </a:pPr>
            <a:r>
              <a:rPr lang="en-US" altLang="en-US" smtClean="0"/>
              <a:t>DSCR’s above 2x in stress scenarios; break even oil price of $11/BBL and $2/MMBTU</a:t>
            </a:r>
          </a:p>
        </p:txBody>
      </p:sp>
    </p:spTree>
  </p:cSld>
  <p:clrMapOvr>
    <a:masterClrMapping/>
  </p:clrMapOvr>
  <p:transition>
    <p:zoom/>
  </p:transition>
  <p:timing>
    <p:tnLst>
      <p:par>
        <p:cTn id="1" dur="indefinite" restart="never" nodeType="tmRoot"/>
      </p:par>
    </p:tnLst>
  </p:timing>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2"/>
          <p:cNvSpPr>
            <a:spLocks noGrp="1" noChangeArrowheads="1"/>
          </p:cNvSpPr>
          <p:nvPr>
            <p:ph type="title"/>
          </p:nvPr>
        </p:nvSpPr>
        <p:spPr/>
        <p:txBody>
          <a:bodyPr/>
          <a:lstStyle/>
          <a:p>
            <a:r>
              <a:rPr lang="en-US" altLang="en-US" smtClean="0"/>
              <a:t>Ras Laffan III Weaknesses</a:t>
            </a:r>
          </a:p>
        </p:txBody>
      </p:sp>
      <p:sp>
        <p:nvSpPr>
          <p:cNvPr id="234499" name="Rectangle 3"/>
          <p:cNvSpPr>
            <a:spLocks noGrp="1" noChangeArrowheads="1"/>
          </p:cNvSpPr>
          <p:nvPr>
            <p:ph type="body" idx="1"/>
          </p:nvPr>
        </p:nvSpPr>
        <p:spPr/>
        <p:txBody>
          <a:bodyPr/>
          <a:lstStyle/>
          <a:p>
            <a:r>
              <a:rPr lang="en-US" altLang="en-US" smtClean="0"/>
              <a:t>Linkages of prices to oil price and natural gas prices in Europe</a:t>
            </a:r>
          </a:p>
          <a:p>
            <a:r>
              <a:rPr lang="en-US" altLang="en-US" smtClean="0"/>
              <a:t>High counterparty risk – 74% of sales volumes to off-takers with BBB or below</a:t>
            </a:r>
          </a:p>
          <a:p>
            <a:r>
              <a:rPr lang="en-US" altLang="en-US" smtClean="0"/>
              <a:t>Counterparty risk from the necessity of third parties to complete infrastructure projects such as port facilities, terminal facilities, and ships</a:t>
            </a:r>
          </a:p>
          <a:p>
            <a:r>
              <a:rPr lang="en-US" altLang="en-US" smtClean="0"/>
              <a:t>Exposure to indemnity payments</a:t>
            </a:r>
          </a:p>
          <a:p>
            <a:r>
              <a:rPr lang="en-US" altLang="en-US" smtClean="0"/>
              <a:t>Absence of business interruption insurance</a:t>
            </a:r>
          </a:p>
          <a:p>
            <a:endParaRPr lang="en-US" altLang="en-US" smtClean="0"/>
          </a:p>
        </p:txBody>
      </p:sp>
    </p:spTree>
  </p:cSld>
  <p:clrMapOvr>
    <a:masterClrMapping/>
  </p:clrMapOvr>
  <p:transition>
    <p:zoom/>
  </p:transition>
  <p:timing>
    <p:tnLst>
      <p:par>
        <p:cTn id="1" dur="indefinite" restart="never" nodeType="tmRoot"/>
      </p:par>
    </p:tnLst>
  </p:timing>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2"/>
          <p:cNvSpPr>
            <a:spLocks noGrp="1" noChangeArrowheads="1"/>
          </p:cNvSpPr>
          <p:nvPr>
            <p:ph type="title"/>
          </p:nvPr>
        </p:nvSpPr>
        <p:spPr/>
        <p:txBody>
          <a:bodyPr/>
          <a:lstStyle/>
          <a:p>
            <a:r>
              <a:rPr lang="en-US" altLang="en-US" smtClean="0"/>
              <a:t>Ras Laffan III Off-takers</a:t>
            </a:r>
          </a:p>
        </p:txBody>
      </p:sp>
      <p:sp>
        <p:nvSpPr>
          <p:cNvPr id="235523" name="Rectangle 5"/>
          <p:cNvSpPr>
            <a:spLocks noChangeArrowheads="1"/>
          </p:cNvSpPr>
          <p:nvPr/>
        </p:nvSpPr>
        <p:spPr bwMode="auto">
          <a:xfrm>
            <a:off x="0" y="-3095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endParaRPr lang="en-US" altLang="en-US"/>
          </a:p>
        </p:txBody>
      </p:sp>
      <p:pic>
        <p:nvPicPr>
          <p:cNvPr id="235524" name="Picture 4" descr="image"/>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4572000" y="1066800"/>
            <a:ext cx="3384550" cy="511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timing>
    <p:tnLst>
      <p:par>
        <p:cTn id="1" dur="indefinite" restart="never" nodeType="tmRoot"/>
      </p:par>
    </p:tnLst>
  </p:timing>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2"/>
          <p:cNvSpPr>
            <a:spLocks noGrp="1" noChangeArrowheads="1"/>
          </p:cNvSpPr>
          <p:nvPr>
            <p:ph type="title"/>
          </p:nvPr>
        </p:nvSpPr>
        <p:spPr/>
        <p:txBody>
          <a:bodyPr/>
          <a:lstStyle/>
          <a:p>
            <a:r>
              <a:rPr lang="en-US" altLang="en-US" smtClean="0"/>
              <a:t>Ras Laffan 3 Cash Flow Waterfall</a:t>
            </a:r>
          </a:p>
        </p:txBody>
      </p:sp>
      <p:sp>
        <p:nvSpPr>
          <p:cNvPr id="236547" name="Rectangle 3"/>
          <p:cNvSpPr>
            <a:spLocks noGrp="1" noChangeArrowheads="1"/>
          </p:cNvSpPr>
          <p:nvPr>
            <p:ph type="body" sz="half" idx="1"/>
          </p:nvPr>
        </p:nvSpPr>
        <p:spPr>
          <a:xfrm>
            <a:off x="762000" y="1524000"/>
            <a:ext cx="7620000" cy="4648200"/>
          </a:xfrm>
        </p:spPr>
        <p:txBody>
          <a:bodyPr/>
          <a:lstStyle/>
          <a:p>
            <a:r>
              <a:rPr lang="en-US" altLang="en-US" sz="1600" smtClean="0"/>
              <a:t>The diagram illustrates how the ordering of cash flow works in a cash flow waterfall</a:t>
            </a:r>
          </a:p>
          <a:p>
            <a:endParaRPr lang="en-US" altLang="en-US" sz="1600" smtClean="0"/>
          </a:p>
        </p:txBody>
      </p:sp>
      <p:pic>
        <p:nvPicPr>
          <p:cNvPr id="236548" name="Picture 4" descr="image"/>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1676400" y="2916238"/>
            <a:ext cx="6705600" cy="3209925"/>
          </a:xfrm>
        </p:spPr>
      </p:pic>
    </p:spTree>
  </p:cSld>
  <p:clrMapOvr>
    <a:masterClrMapping/>
  </p:clrMapOvr>
  <p:transition>
    <p:zoom/>
  </p:transition>
  <p:timing>
    <p:tnLst>
      <p:par>
        <p:cTn id="1" dur="indefinite" restart="never" nodeType="tmRoot"/>
      </p:par>
    </p:tnLst>
  </p:timing>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2"/>
          <p:cNvSpPr>
            <a:spLocks noGrp="1" noChangeArrowheads="1"/>
          </p:cNvSpPr>
          <p:nvPr>
            <p:ph type="title"/>
          </p:nvPr>
        </p:nvSpPr>
        <p:spPr/>
        <p:txBody>
          <a:bodyPr/>
          <a:lstStyle/>
          <a:p>
            <a:r>
              <a:rPr lang="en-US" altLang="en-US" smtClean="0"/>
              <a:t>Ras Laffan 3 Sources and Uses of Funds</a:t>
            </a:r>
          </a:p>
        </p:txBody>
      </p:sp>
      <p:sp>
        <p:nvSpPr>
          <p:cNvPr id="237571" name="Rectangle 5"/>
          <p:cNvSpPr>
            <a:spLocks noGrp="1" noChangeArrowheads="1"/>
          </p:cNvSpPr>
          <p:nvPr>
            <p:ph type="body" idx="1"/>
          </p:nvPr>
        </p:nvSpPr>
        <p:spPr/>
        <p:txBody>
          <a:bodyPr/>
          <a:lstStyle/>
          <a:p>
            <a:r>
              <a:rPr lang="en-US" altLang="en-US" smtClean="0"/>
              <a:t>Sources and Uses of Funds are a good way to get a handle on the structure of the project</a:t>
            </a:r>
          </a:p>
        </p:txBody>
      </p:sp>
      <p:graphicFrame>
        <p:nvGraphicFramePr>
          <p:cNvPr id="237572" name="Object 3"/>
          <p:cNvGraphicFramePr>
            <a:graphicFrameLocks noGrp="1" noChangeAspect="1"/>
          </p:cNvGraphicFramePr>
          <p:nvPr>
            <p:ph idx="4294967295"/>
          </p:nvPr>
        </p:nvGraphicFramePr>
        <p:xfrm>
          <a:off x="1143000" y="2408238"/>
          <a:ext cx="6858000" cy="3290887"/>
        </p:xfrm>
        <a:graphic>
          <a:graphicData uri="http://schemas.openxmlformats.org/presentationml/2006/ole">
            <mc:AlternateContent xmlns:mc="http://schemas.openxmlformats.org/markup-compatibility/2006">
              <mc:Choice xmlns:v="urn:schemas-microsoft-com:vml" Requires="v">
                <p:oleObj spid="_x0000_s237610" name="Document" r:id="rId3" imgW="5364960" imgH="2574806" progId="Word.Document.8">
                  <p:embed/>
                </p:oleObj>
              </mc:Choice>
              <mc:Fallback>
                <p:oleObj name="Document" r:id="rId3" imgW="5364960" imgH="2574806" progId="Word.Document.8">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2408238"/>
                        <a:ext cx="6858000" cy="329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p:zoom/>
  </p:transition>
  <p:timing>
    <p:tnLst>
      <p:par>
        <p:cTn id="1" dur="indefinite" restart="never" nodeType="tmRoot"/>
      </p:par>
    </p:tnLst>
  </p:timing>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3"/>
          <p:cNvSpPr>
            <a:spLocks noGrp="1" noChangeArrowheads="1"/>
          </p:cNvSpPr>
          <p:nvPr>
            <p:ph type="body" idx="1"/>
          </p:nvPr>
        </p:nvSpPr>
        <p:spPr>
          <a:xfrm>
            <a:off x="533400" y="1143000"/>
            <a:ext cx="8382000" cy="5257800"/>
          </a:xfrm>
        </p:spPr>
        <p:txBody>
          <a:bodyPr/>
          <a:lstStyle/>
          <a:p>
            <a:pPr>
              <a:lnSpc>
                <a:spcPct val="80000"/>
              </a:lnSpc>
              <a:buClr>
                <a:srgbClr val="0000FF"/>
              </a:buClr>
              <a:buSzPct val="125000"/>
            </a:pPr>
            <a:r>
              <a:rPr lang="en-US" altLang="en-US" sz="1200" smtClean="0">
                <a:latin typeface="Trebuchet MS" pitchFamily="34" charset="0"/>
              </a:rPr>
              <a:t>Phase 1 Financial Structuring</a:t>
            </a:r>
          </a:p>
          <a:p>
            <a:pPr lvl="1">
              <a:lnSpc>
                <a:spcPct val="80000"/>
              </a:lnSpc>
              <a:buClr>
                <a:srgbClr val="0000FF"/>
              </a:buClr>
              <a:buSzPct val="125000"/>
              <a:buFontTx/>
              <a:buChar char="•"/>
            </a:pPr>
            <a:r>
              <a:rPr lang="en-US" altLang="en-US" sz="1200" smtClean="0">
                <a:latin typeface="Trebuchet MS" pitchFamily="34" charset="0"/>
              </a:rPr>
              <a:t>Cash flows from Trains 3-4 to support Phase 1 debt</a:t>
            </a:r>
          </a:p>
          <a:p>
            <a:pPr lvl="1">
              <a:lnSpc>
                <a:spcPct val="80000"/>
              </a:lnSpc>
              <a:buClr>
                <a:srgbClr val="0000FF"/>
              </a:buClr>
              <a:buSzPct val="125000"/>
              <a:buFontTx/>
              <a:buChar char="•"/>
            </a:pPr>
            <a:r>
              <a:rPr lang="en-US" altLang="en-US" sz="1200" smtClean="0">
                <a:latin typeface="Trebuchet MS" pitchFamily="34" charset="0"/>
              </a:rPr>
              <a:t>Essentially a financing of Trains 3-4 to fund expansion</a:t>
            </a:r>
          </a:p>
          <a:p>
            <a:pPr>
              <a:lnSpc>
                <a:spcPct val="80000"/>
              </a:lnSpc>
              <a:buClr>
                <a:srgbClr val="0000FF"/>
              </a:buClr>
              <a:buSzPct val="125000"/>
              <a:buFontTx/>
              <a:buNone/>
            </a:pPr>
            <a:endParaRPr lang="en-US" altLang="en-US" sz="1000" smtClean="0">
              <a:latin typeface="Trebuchet MS" pitchFamily="34" charset="0"/>
            </a:endParaRPr>
          </a:p>
          <a:p>
            <a:pPr>
              <a:lnSpc>
                <a:spcPct val="80000"/>
              </a:lnSpc>
              <a:buClr>
                <a:srgbClr val="0000FF"/>
              </a:buClr>
              <a:buSzPct val="125000"/>
            </a:pPr>
            <a:r>
              <a:rPr lang="en-US" altLang="en-US" sz="1200" smtClean="0">
                <a:latin typeface="Trebuchet MS" pitchFamily="34" charset="0"/>
              </a:rPr>
              <a:t>Phase 1 Financing Key Risks</a:t>
            </a:r>
          </a:p>
          <a:p>
            <a:pPr lvl="1">
              <a:lnSpc>
                <a:spcPct val="80000"/>
              </a:lnSpc>
              <a:buClr>
                <a:srgbClr val="0000FF"/>
              </a:buClr>
              <a:buSzPct val="125000"/>
              <a:buFontTx/>
              <a:buChar char="•"/>
            </a:pPr>
            <a:r>
              <a:rPr lang="en-US" altLang="en-US" sz="1200" smtClean="0">
                <a:latin typeface="Trebuchet MS" pitchFamily="34" charset="0"/>
              </a:rPr>
              <a:t>Train 3-4 Operations</a:t>
            </a:r>
          </a:p>
          <a:p>
            <a:pPr lvl="1">
              <a:lnSpc>
                <a:spcPct val="80000"/>
              </a:lnSpc>
              <a:buClr>
                <a:srgbClr val="0000FF"/>
              </a:buClr>
              <a:buSzPct val="125000"/>
              <a:buFontTx/>
              <a:buChar char="•"/>
            </a:pPr>
            <a:r>
              <a:rPr lang="en-US" altLang="en-US" sz="1200" smtClean="0">
                <a:latin typeface="Trebuchet MS" pitchFamily="34" charset="0"/>
              </a:rPr>
              <a:t>Shipping and Access to Markets</a:t>
            </a:r>
          </a:p>
          <a:p>
            <a:pPr lvl="1">
              <a:lnSpc>
                <a:spcPct val="80000"/>
              </a:lnSpc>
              <a:buClr>
                <a:srgbClr val="0000FF"/>
              </a:buClr>
              <a:buSzPct val="125000"/>
              <a:buFontTx/>
              <a:buChar char="•"/>
            </a:pPr>
            <a:r>
              <a:rPr lang="en-US" altLang="en-US" sz="1200" smtClean="0">
                <a:latin typeface="Trebuchet MS" pitchFamily="34" charset="0"/>
              </a:rPr>
              <a:t>Revenue Risk (Price x Volume)</a:t>
            </a:r>
          </a:p>
          <a:p>
            <a:pPr lvl="1">
              <a:lnSpc>
                <a:spcPct val="80000"/>
              </a:lnSpc>
              <a:buClr>
                <a:srgbClr val="0000FF"/>
              </a:buClr>
              <a:buSzPct val="125000"/>
              <a:buFontTx/>
              <a:buNone/>
            </a:pPr>
            <a:endParaRPr lang="en-US" altLang="en-US" sz="1200" smtClean="0">
              <a:latin typeface="Trebuchet MS" pitchFamily="34" charset="0"/>
            </a:endParaRPr>
          </a:p>
          <a:p>
            <a:pPr>
              <a:lnSpc>
                <a:spcPct val="80000"/>
              </a:lnSpc>
              <a:buClr>
                <a:srgbClr val="0000FF"/>
              </a:buClr>
              <a:buSzPct val="125000"/>
            </a:pPr>
            <a:r>
              <a:rPr lang="en-US" altLang="en-US" sz="1200" smtClean="0">
                <a:latin typeface="Trebuchet MS" pitchFamily="34" charset="0"/>
              </a:rPr>
              <a:t>Terms</a:t>
            </a:r>
          </a:p>
          <a:p>
            <a:pPr lvl="1">
              <a:lnSpc>
                <a:spcPct val="80000"/>
              </a:lnSpc>
              <a:buClr>
                <a:srgbClr val="0000FF"/>
              </a:buClr>
              <a:buSzPct val="125000"/>
              <a:buFontTx/>
              <a:buChar char="•"/>
            </a:pPr>
            <a:r>
              <a:rPr lang="en-US" altLang="en-US" sz="1000" smtClean="0">
                <a:latin typeface="Trebuchet MS" pitchFamily="34" charset="0"/>
              </a:rPr>
              <a:t>Series A Bonds (15-yr): LIBOR + 97 bp</a:t>
            </a:r>
          </a:p>
          <a:p>
            <a:pPr lvl="1">
              <a:lnSpc>
                <a:spcPct val="80000"/>
              </a:lnSpc>
              <a:buClr>
                <a:srgbClr val="0000FF"/>
              </a:buClr>
              <a:buSzPct val="125000"/>
              <a:buFontTx/>
              <a:buChar char="•"/>
            </a:pPr>
            <a:r>
              <a:rPr lang="en-US" altLang="en-US" sz="1000" smtClean="0">
                <a:latin typeface="Trebuchet MS" pitchFamily="34" charset="0"/>
              </a:rPr>
              <a:t>Series B Bonds (22-yr): LIBOR + 130 bp</a:t>
            </a:r>
          </a:p>
          <a:p>
            <a:pPr lvl="1">
              <a:lnSpc>
                <a:spcPct val="80000"/>
              </a:lnSpc>
              <a:buClr>
                <a:srgbClr val="0000FF"/>
              </a:buClr>
              <a:buSzPct val="125000"/>
              <a:buFontTx/>
              <a:buChar char="•"/>
            </a:pPr>
            <a:r>
              <a:rPr lang="en-US" altLang="en-US" sz="1000" smtClean="0">
                <a:latin typeface="Trebuchet MS" pitchFamily="34" charset="0"/>
              </a:rPr>
              <a:t>International Banks: LIBOR + 45-65 bp</a:t>
            </a:r>
          </a:p>
          <a:p>
            <a:pPr lvl="2">
              <a:lnSpc>
                <a:spcPct val="80000"/>
              </a:lnSpc>
              <a:buClr>
                <a:srgbClr val="0000FF"/>
              </a:buClr>
              <a:buSzPct val="125000"/>
            </a:pPr>
            <a:r>
              <a:rPr lang="en-US" altLang="en-US" sz="1000" smtClean="0">
                <a:latin typeface="Trebuchet MS" pitchFamily="34" charset="0"/>
              </a:rPr>
              <a:t>Up-front Fee (Arranger Fee) = 60 bp</a:t>
            </a:r>
          </a:p>
          <a:p>
            <a:pPr lvl="2">
              <a:lnSpc>
                <a:spcPct val="80000"/>
              </a:lnSpc>
              <a:buClr>
                <a:srgbClr val="0000FF"/>
              </a:buClr>
              <a:buSzPct val="125000"/>
            </a:pPr>
            <a:r>
              <a:rPr lang="en-US" altLang="en-US" sz="1000" smtClean="0">
                <a:latin typeface="Trebuchet MS" pitchFamily="34" charset="0"/>
              </a:rPr>
              <a:t>Commitment Fee = 20 bp p.a.</a:t>
            </a:r>
          </a:p>
          <a:p>
            <a:pPr>
              <a:lnSpc>
                <a:spcPct val="80000"/>
              </a:lnSpc>
              <a:buClr>
                <a:srgbClr val="0000FF"/>
              </a:buClr>
              <a:buSzPct val="125000"/>
            </a:pPr>
            <a:endParaRPr lang="en-US" altLang="en-US" sz="900" smtClean="0">
              <a:latin typeface="Trebuchet MS" pitchFamily="34" charset="0"/>
            </a:endParaRPr>
          </a:p>
          <a:p>
            <a:pPr>
              <a:lnSpc>
                <a:spcPct val="80000"/>
              </a:lnSpc>
              <a:buClr>
                <a:srgbClr val="0000FF"/>
              </a:buClr>
              <a:buSzPct val="125000"/>
            </a:pPr>
            <a:r>
              <a:rPr lang="en-US" altLang="en-US" sz="1200" smtClean="0">
                <a:latin typeface="Trebuchet MS" pitchFamily="34" charset="0"/>
              </a:rPr>
              <a:t>Phase 2 Scope: Completion of Train 6 and Fund Construction of Train 7</a:t>
            </a:r>
          </a:p>
          <a:p>
            <a:pPr lvl="1">
              <a:lnSpc>
                <a:spcPct val="80000"/>
              </a:lnSpc>
              <a:buClr>
                <a:srgbClr val="0000FF"/>
              </a:buClr>
              <a:buSzPct val="125000"/>
              <a:buFontTx/>
              <a:buChar char="•"/>
            </a:pPr>
            <a:r>
              <a:rPr lang="en-US" altLang="en-US" sz="1000" smtClean="0">
                <a:latin typeface="Trebuchet MS" pitchFamily="34" charset="0"/>
              </a:rPr>
              <a:t>Estimated Debt: US$5.4 billion (Will likely require completion guarantees)</a:t>
            </a:r>
          </a:p>
          <a:p>
            <a:pPr lvl="1">
              <a:lnSpc>
                <a:spcPct val="80000"/>
              </a:lnSpc>
              <a:buClr>
                <a:srgbClr val="0000FF"/>
              </a:buClr>
              <a:buSzPct val="125000"/>
              <a:buFontTx/>
              <a:buChar char="•"/>
            </a:pPr>
            <a:endParaRPr lang="en-US" altLang="en-US" sz="1000" smtClean="0">
              <a:latin typeface="Trebuchet MS" pitchFamily="34" charset="0"/>
            </a:endParaRPr>
          </a:p>
        </p:txBody>
      </p:sp>
      <p:sp>
        <p:nvSpPr>
          <p:cNvPr id="238595" name="AutoShape 4"/>
          <p:cNvSpPr>
            <a:spLocks/>
          </p:cNvSpPr>
          <p:nvPr/>
        </p:nvSpPr>
        <p:spPr bwMode="auto">
          <a:xfrm>
            <a:off x="5486400" y="2438400"/>
            <a:ext cx="3352800" cy="1219200"/>
          </a:xfrm>
          <a:prstGeom prst="borderCallout1">
            <a:avLst>
              <a:gd name="adj1" fmla="val 9375"/>
              <a:gd name="adj2" fmla="val -2273"/>
              <a:gd name="adj3" fmla="val 4690"/>
              <a:gd name="adj4" fmla="val -33190"/>
            </a:avLst>
          </a:prstGeom>
          <a:solidFill>
            <a:srgbClr val="FFFF00"/>
          </a:solidFill>
          <a:ln w="9525">
            <a:solidFill>
              <a:schemeClr val="tx1"/>
            </a:solidFill>
            <a:miter lim="800000"/>
            <a:headEnd/>
            <a:tailEnd/>
          </a:ln>
        </p:spPr>
        <p:txBody>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eaLnBrk="1" hangingPunct="1">
              <a:buFontTx/>
              <a:buChar char="•"/>
            </a:pPr>
            <a:r>
              <a:rPr lang="en-US" altLang="en-US" sz="1400">
                <a:latin typeface="Trebuchet MS" pitchFamily="34" charset="0"/>
              </a:rPr>
              <a:t> Track record</a:t>
            </a:r>
          </a:p>
          <a:p>
            <a:pPr eaLnBrk="1" hangingPunct="1">
              <a:buFontTx/>
              <a:buChar char="•"/>
            </a:pPr>
            <a:r>
              <a:rPr lang="en-US" altLang="en-US" sz="1400">
                <a:latin typeface="Trebuchet MS" pitchFamily="34" charset="0"/>
              </a:rPr>
              <a:t> Shipping contracted</a:t>
            </a:r>
          </a:p>
          <a:p>
            <a:pPr eaLnBrk="1" hangingPunct="1">
              <a:buFontTx/>
              <a:buChar char="•"/>
            </a:pPr>
            <a:r>
              <a:rPr lang="en-US" altLang="en-US" sz="1400">
                <a:latin typeface="Trebuchet MS" pitchFamily="34" charset="0"/>
              </a:rPr>
              <a:t> Sale &amp; Purchase Agreements in place with creditworthy counterparties (Petronet, Edison, Endesa)</a:t>
            </a:r>
          </a:p>
          <a:p>
            <a:pPr eaLnBrk="1" hangingPunct="1"/>
            <a:endParaRPr lang="en-US" altLang="en-US" sz="1400">
              <a:latin typeface="Trebuchet MS" pitchFamily="34" charset="0"/>
            </a:endParaRPr>
          </a:p>
        </p:txBody>
      </p:sp>
      <p:sp>
        <p:nvSpPr>
          <p:cNvPr id="238596" name="Rectangle 5"/>
          <p:cNvSpPr>
            <a:spLocks noGrp="1" noChangeArrowheads="1"/>
          </p:cNvSpPr>
          <p:nvPr>
            <p:ph type="title"/>
          </p:nvPr>
        </p:nvSpPr>
        <p:spPr/>
        <p:txBody>
          <a:bodyPr/>
          <a:lstStyle/>
          <a:p>
            <a:r>
              <a:rPr lang="en-US" altLang="en-US" smtClean="0"/>
              <a:t>Financing Terms and Risks</a:t>
            </a:r>
          </a:p>
        </p:txBody>
      </p:sp>
    </p:spTree>
  </p:cSld>
  <p:clrMapOvr>
    <a:masterClrMapping/>
  </p:clrMapOvr>
  <p:transition>
    <p:zoom/>
  </p:transition>
  <p:timing>
    <p:tnLst>
      <p:par>
        <p:cTn id="1" dur="indefinite" restart="never" nodeType="tmRoot"/>
      </p:par>
    </p:tnLst>
  </p:timing>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2"/>
          <p:cNvSpPr>
            <a:spLocks noGrp="1" noChangeArrowheads="1"/>
          </p:cNvSpPr>
          <p:nvPr>
            <p:ph type="title"/>
          </p:nvPr>
        </p:nvSpPr>
        <p:spPr/>
        <p:txBody>
          <a:bodyPr/>
          <a:lstStyle/>
          <a:p>
            <a:r>
              <a:rPr lang="en-US" altLang="en-US" smtClean="0"/>
              <a:t>Ras Laffan 3 Debt Amortization Schedule</a:t>
            </a:r>
          </a:p>
        </p:txBody>
      </p:sp>
      <p:sp>
        <p:nvSpPr>
          <p:cNvPr id="239619" name="Rectangle 3"/>
          <p:cNvSpPr>
            <a:spLocks noGrp="1" noChangeArrowheads="1"/>
          </p:cNvSpPr>
          <p:nvPr>
            <p:ph type="body" sz="half" idx="1"/>
          </p:nvPr>
        </p:nvSpPr>
        <p:spPr>
          <a:xfrm>
            <a:off x="762000" y="1524000"/>
            <a:ext cx="7086600" cy="4724400"/>
          </a:xfrm>
        </p:spPr>
        <p:txBody>
          <a:bodyPr/>
          <a:lstStyle/>
          <a:p>
            <a:r>
              <a:rPr lang="en-US" altLang="en-US" sz="1600" smtClean="0"/>
              <a:t>This chart illustrates the sculpting of debt amortization according to the cash flow of the project.</a:t>
            </a:r>
          </a:p>
          <a:p>
            <a:endParaRPr lang="en-US" altLang="en-US" sz="1600" smtClean="0"/>
          </a:p>
          <a:p>
            <a:endParaRPr lang="en-US" altLang="en-US" sz="1600" smtClean="0"/>
          </a:p>
        </p:txBody>
      </p:sp>
      <p:graphicFrame>
        <p:nvGraphicFramePr>
          <p:cNvPr id="239620" name="Object 10" descr="image"/>
          <p:cNvGraphicFramePr>
            <a:graphicFrameLocks noGrp="1" noChangeAspect="1"/>
          </p:cNvGraphicFramePr>
          <p:nvPr>
            <p:ph sz="half" idx="2"/>
          </p:nvPr>
        </p:nvGraphicFramePr>
        <p:xfrm>
          <a:off x="1828800" y="2286000"/>
          <a:ext cx="5105400" cy="3819525"/>
        </p:xfrm>
        <a:graphic>
          <a:graphicData uri="http://schemas.openxmlformats.org/presentationml/2006/ole">
            <mc:AlternateContent xmlns:mc="http://schemas.openxmlformats.org/markup-compatibility/2006">
              <mc:Choice xmlns:v="urn:schemas-microsoft-com:vml" Requires="v">
                <p:oleObj spid="_x0000_s239658" name="Document" r:id="rId3" imgW="5120280" imgH="3827658" progId="Word.Document.8">
                  <p:embed/>
                </p:oleObj>
              </mc:Choice>
              <mc:Fallback>
                <p:oleObj name="Document" r:id="rId3" imgW="5120280" imgH="3827658" progId="Word.Document.8">
                  <p:embed/>
                  <p:pic>
                    <p:nvPicPr>
                      <p:cNvPr id="0" name="Object 10" descr="imag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2286000"/>
                        <a:ext cx="5105400" cy="381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p:zoom/>
  </p:transition>
  <p:timing>
    <p:tnLst>
      <p:par>
        <p:cTn id="1" dur="indefinite" restart="never" nodeType="tmRoot"/>
      </p:par>
    </p:tnLst>
  </p:timing>
</p:sld>
</file>

<file path=ppt/slides/slide2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2"/>
          <p:cNvSpPr>
            <a:spLocks noGrp="1" noChangeArrowheads="1"/>
          </p:cNvSpPr>
          <p:nvPr>
            <p:ph type="title"/>
          </p:nvPr>
        </p:nvSpPr>
        <p:spPr/>
        <p:txBody>
          <a:bodyPr/>
          <a:lstStyle/>
          <a:p>
            <a:r>
              <a:rPr lang="en-US" altLang="en-US" smtClean="0"/>
              <a:t>Formula for Sculpting Debt</a:t>
            </a:r>
          </a:p>
        </p:txBody>
      </p:sp>
      <p:sp>
        <p:nvSpPr>
          <p:cNvPr id="240643" name="Rectangle 3"/>
          <p:cNvSpPr>
            <a:spLocks noGrp="1" noChangeArrowheads="1"/>
          </p:cNvSpPr>
          <p:nvPr>
            <p:ph type="body" idx="1"/>
          </p:nvPr>
        </p:nvSpPr>
        <p:spPr/>
        <p:txBody>
          <a:bodyPr/>
          <a:lstStyle/>
          <a:p>
            <a:r>
              <a:rPr lang="en-US" altLang="en-US" smtClean="0"/>
              <a:t>DSCR = Cash Flow/Debt Service</a:t>
            </a:r>
          </a:p>
          <a:p>
            <a:r>
              <a:rPr lang="en-US" altLang="en-US" smtClean="0"/>
              <a:t>DSCR = Cash Flow/(Interest Expense + Principal Repayment)</a:t>
            </a:r>
          </a:p>
          <a:p>
            <a:r>
              <a:rPr lang="en-US" altLang="en-US" smtClean="0"/>
              <a:t>(Interest Expense + Principal Repayment) x DSCR = Cash Flow</a:t>
            </a:r>
          </a:p>
          <a:p>
            <a:r>
              <a:rPr lang="en-US" altLang="en-US" smtClean="0"/>
              <a:t>(Interest Expense + Principal Repayment) = Cash Flow/DSCR</a:t>
            </a:r>
          </a:p>
          <a:p>
            <a:r>
              <a:rPr lang="en-US" altLang="en-US" smtClean="0"/>
              <a:t>Principal Repayment = Cash Flow/DSCR – Interest Expense</a:t>
            </a:r>
          </a:p>
          <a:p>
            <a:endParaRPr lang="en-US" altLang="en-US" smtClean="0"/>
          </a:p>
          <a:p>
            <a:r>
              <a:rPr lang="en-US" altLang="en-US" smtClean="0"/>
              <a:t>Principal Repayment = Cash Flow/Target DSCR – Interest Expense</a:t>
            </a:r>
          </a:p>
        </p:txBody>
      </p:sp>
    </p:spTree>
  </p:cSld>
  <p:clrMapOvr>
    <a:masterClrMapping/>
  </p:clrMapOvr>
  <p:transition>
    <p:zo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p:txBody>
          <a:bodyPr/>
          <a:lstStyle/>
          <a:p>
            <a:r>
              <a:rPr lang="en-US" altLang="en-US" dirty="0" smtClean="0"/>
              <a:t>Other Problem Loans (S&amp;P 2007)</a:t>
            </a:r>
          </a:p>
        </p:txBody>
      </p:sp>
      <p:pic>
        <p:nvPicPr>
          <p:cNvPr id="160771" name="Picture 4"/>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1143000" y="1168400"/>
            <a:ext cx="6532563" cy="5440363"/>
          </a:xfrm>
        </p:spPr>
      </p:pic>
    </p:spTree>
    <p:extLst>
      <p:ext uri="{BB962C8B-B14F-4D97-AF65-F5344CB8AC3E}">
        <p14:creationId xmlns:p14="http://schemas.microsoft.com/office/powerpoint/2010/main" val="1298511613"/>
      </p:ext>
    </p:extLst>
  </p:cSld>
  <p:clrMapOvr>
    <a:masterClrMapping/>
  </p:clrMapOvr>
  <p:transition>
    <p:zoom/>
  </p:transition>
  <p:timing>
    <p:tnLst>
      <p:par>
        <p:cTn id="1" dur="indefinite" restart="never" nodeType="tmRoot"/>
      </p:par>
    </p:tnLst>
  </p:timing>
</p:sld>
</file>

<file path=ppt/slides/slide2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2"/>
          <p:cNvSpPr>
            <a:spLocks noGrp="1" noChangeArrowheads="1"/>
          </p:cNvSpPr>
          <p:nvPr>
            <p:ph type="title"/>
          </p:nvPr>
        </p:nvSpPr>
        <p:spPr/>
        <p:txBody>
          <a:bodyPr/>
          <a:lstStyle/>
          <a:p>
            <a:r>
              <a:rPr lang="en-US" altLang="en-US" smtClean="0"/>
              <a:t>Project Finance Success: Gaza Power Plant</a:t>
            </a:r>
          </a:p>
        </p:txBody>
      </p:sp>
      <p:sp>
        <p:nvSpPr>
          <p:cNvPr id="241667" name="Rectangle 3"/>
          <p:cNvSpPr>
            <a:spLocks noGrp="1" noChangeArrowheads="1"/>
          </p:cNvSpPr>
          <p:nvPr>
            <p:ph type="body" idx="1"/>
          </p:nvPr>
        </p:nvSpPr>
        <p:spPr/>
        <p:txBody>
          <a:bodyPr/>
          <a:lstStyle/>
          <a:p>
            <a:r>
              <a:rPr lang="en-US" altLang="en-US" smtClean="0"/>
              <a:t>Simple cycle plant constructed by CCC</a:t>
            </a:r>
          </a:p>
          <a:p>
            <a:r>
              <a:rPr lang="en-US" altLang="en-US" smtClean="0"/>
              <a:t>100 MW more than serves Gaza population</a:t>
            </a:r>
          </a:p>
          <a:p>
            <a:r>
              <a:rPr lang="en-US" altLang="en-US" smtClean="0"/>
              <a:t>Financed by Arab Bank (60-70 percent debt)</a:t>
            </a:r>
          </a:p>
          <a:p>
            <a:r>
              <a:rPr lang="en-US" altLang="en-US" smtClean="0"/>
              <a:t>Unable to acquire economic political risk insurance</a:t>
            </a:r>
          </a:p>
          <a:p>
            <a:r>
              <a:rPr lang="en-US" altLang="en-US" smtClean="0"/>
              <a:t>Surplus electricity sold in Israel</a:t>
            </a:r>
          </a:p>
          <a:p>
            <a:r>
              <a:rPr lang="en-US" altLang="en-US" smtClean="0"/>
              <a:t>PPA contract that protects equity returns</a:t>
            </a:r>
          </a:p>
          <a:p>
            <a:r>
              <a:rPr lang="en-US" altLang="en-US" smtClean="0"/>
              <a:t>Not harmed in any way in the past few years</a:t>
            </a:r>
          </a:p>
        </p:txBody>
      </p:sp>
    </p:spTree>
  </p:cSld>
  <p:clrMapOvr>
    <a:masterClrMapping/>
  </p:clrMapOvr>
  <p:transition>
    <p:zoom/>
  </p:transition>
  <p:timing>
    <p:tnLst>
      <p:par>
        <p:cTn id="1" dur="indefinite" restart="never" nodeType="tmRoot"/>
      </p:par>
    </p:tnLst>
  </p:timing>
</p:sld>
</file>

<file path=ppt/slides/slide2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ChangeArrowheads="1"/>
          </p:cNvSpPr>
          <p:nvPr>
            <p:ph type="title"/>
          </p:nvPr>
        </p:nvSpPr>
        <p:spPr/>
        <p:txBody>
          <a:bodyPr/>
          <a:lstStyle/>
          <a:p>
            <a:r>
              <a:rPr lang="en-US" altLang="en-US" smtClean="0"/>
              <a:t>Project Finance Risks</a:t>
            </a:r>
          </a:p>
        </p:txBody>
      </p:sp>
      <p:sp>
        <p:nvSpPr>
          <p:cNvPr id="242691" name="Rectangle 3"/>
          <p:cNvSpPr>
            <a:spLocks noGrp="1" noChangeArrowheads="1"/>
          </p:cNvSpPr>
          <p:nvPr>
            <p:ph type="body" idx="1"/>
          </p:nvPr>
        </p:nvSpPr>
        <p:spPr/>
        <p:txBody>
          <a:bodyPr/>
          <a:lstStyle/>
          <a:p>
            <a:r>
              <a:rPr lang="en-US" altLang="en-US" smtClean="0"/>
              <a:t>Over the last few years episodes of:</a:t>
            </a:r>
          </a:p>
          <a:p>
            <a:pPr lvl="1"/>
            <a:r>
              <a:rPr lang="en-US" altLang="en-US" smtClean="0"/>
              <a:t> financial turmoil in emerging markets, </a:t>
            </a:r>
          </a:p>
          <a:p>
            <a:pPr lvl="1"/>
            <a:r>
              <a:rPr lang="en-US" altLang="en-US" smtClean="0"/>
              <a:t>the difficulties encountered by telecommunications sectors </a:t>
            </a:r>
          </a:p>
          <a:p>
            <a:pPr lvl="1"/>
            <a:r>
              <a:rPr lang="en-US" altLang="en-US" smtClean="0"/>
              <a:t>financial failures of high profile projects (Channel Tunnel, Eurodisney, Dabhol) have led many to rethink the risks involved in project financing.</a:t>
            </a:r>
          </a:p>
        </p:txBody>
      </p:sp>
    </p:spTree>
  </p:cSld>
  <p:clrMapOvr>
    <a:masterClrMapping/>
  </p:clrMapOvr>
  <p:transition>
    <p:zoom/>
  </p:transition>
  <p:timing>
    <p:tnLst>
      <p:par>
        <p:cTn id="1" dur="indefinite" restart="never" nodeType="tmRoot"/>
      </p:par>
    </p:tnLst>
  </p:timing>
</p:sld>
</file>

<file path=ppt/slides/slide2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2"/>
          <p:cNvSpPr>
            <a:spLocks noGrp="1" noChangeArrowheads="1"/>
          </p:cNvSpPr>
          <p:nvPr>
            <p:ph type="body" idx="1"/>
          </p:nvPr>
        </p:nvSpPr>
        <p:spPr>
          <a:xfrm>
            <a:off x="685800" y="1752600"/>
            <a:ext cx="7772400" cy="4114800"/>
          </a:xfrm>
        </p:spPr>
        <p:txBody>
          <a:bodyPr/>
          <a:lstStyle/>
          <a:p>
            <a:pPr>
              <a:lnSpc>
                <a:spcPct val="90000"/>
              </a:lnSpc>
            </a:pPr>
            <a:r>
              <a:rPr lang="en-AU" altLang="en-US" smtClean="0"/>
              <a:t>Since the 1970s</a:t>
            </a:r>
          </a:p>
          <a:p>
            <a:pPr lvl="1">
              <a:lnSpc>
                <a:spcPct val="90000"/>
              </a:lnSpc>
            </a:pPr>
            <a:r>
              <a:rPr lang="en-AU" altLang="en-US" smtClean="0"/>
              <a:t>402 Claims</a:t>
            </a:r>
          </a:p>
          <a:p>
            <a:pPr lvl="1">
              <a:lnSpc>
                <a:spcPct val="90000"/>
              </a:lnSpc>
            </a:pPr>
            <a:r>
              <a:rPr lang="en-AU" altLang="en-US" smtClean="0"/>
              <a:t>US$1.9 billion</a:t>
            </a:r>
          </a:p>
          <a:p>
            <a:pPr lvl="2">
              <a:lnSpc>
                <a:spcPct val="90000"/>
              </a:lnSpc>
            </a:pPr>
            <a:r>
              <a:rPr lang="en-AU" altLang="en-US" smtClean="0"/>
              <a:t>14% Transfer</a:t>
            </a:r>
          </a:p>
          <a:p>
            <a:pPr lvl="2">
              <a:lnSpc>
                <a:spcPct val="90000"/>
              </a:lnSpc>
            </a:pPr>
            <a:r>
              <a:rPr lang="en-AU" altLang="en-US" smtClean="0"/>
              <a:t>37% Expropriation (1970s?)</a:t>
            </a:r>
          </a:p>
          <a:p>
            <a:pPr lvl="2">
              <a:lnSpc>
                <a:spcPct val="90000"/>
              </a:lnSpc>
            </a:pPr>
            <a:r>
              <a:rPr lang="en-AU" altLang="en-US" smtClean="0"/>
              <a:t>49% War and Civil Disturbance</a:t>
            </a:r>
          </a:p>
          <a:p>
            <a:pPr lvl="1">
              <a:lnSpc>
                <a:spcPct val="90000"/>
              </a:lnSpc>
            </a:pPr>
            <a:r>
              <a:rPr lang="en-AU" altLang="en-US" smtClean="0"/>
              <a:t>Recent Events</a:t>
            </a:r>
          </a:p>
          <a:p>
            <a:pPr lvl="2">
              <a:lnSpc>
                <a:spcPct val="90000"/>
              </a:lnSpc>
            </a:pPr>
            <a:r>
              <a:rPr lang="en-AU" altLang="en-US" smtClean="0"/>
              <a:t>Indonesia</a:t>
            </a:r>
          </a:p>
          <a:p>
            <a:pPr lvl="3">
              <a:lnSpc>
                <a:spcPct val="90000"/>
              </a:lnSpc>
            </a:pPr>
            <a:r>
              <a:rPr lang="en-AU" altLang="en-US" smtClean="0"/>
              <a:t>Cancelled 27 PPAs</a:t>
            </a:r>
          </a:p>
          <a:p>
            <a:pPr lvl="3">
              <a:lnSpc>
                <a:spcPct val="90000"/>
              </a:lnSpc>
            </a:pPr>
            <a:r>
              <a:rPr lang="en-AU" altLang="en-US" smtClean="0"/>
              <a:t>Russia Default/Moratorium</a:t>
            </a:r>
          </a:p>
        </p:txBody>
      </p:sp>
      <p:sp>
        <p:nvSpPr>
          <p:cNvPr id="243715" name="Rectangle 3"/>
          <p:cNvSpPr>
            <a:spLocks noGrp="1" noChangeArrowheads="1"/>
          </p:cNvSpPr>
          <p:nvPr>
            <p:ph type="title"/>
          </p:nvPr>
        </p:nvSpPr>
        <p:spPr/>
        <p:txBody>
          <a:bodyPr/>
          <a:lstStyle/>
          <a:p>
            <a:r>
              <a:rPr lang="en-US" altLang="en-US" smtClean="0"/>
              <a:t>Payouts for Political Risk Insurance</a:t>
            </a:r>
          </a:p>
        </p:txBody>
      </p:sp>
    </p:spTree>
  </p:cSld>
  <p:clrMapOvr>
    <a:masterClrMapping/>
  </p:clrMapOvr>
  <p:transition>
    <p:zoom/>
  </p:transition>
  <p:timing>
    <p:tnLst>
      <p:par>
        <p:cTn id="1" dur="indefinite" restart="never" nodeType="tmRoot"/>
      </p:par>
    </p:tnLst>
  </p:timing>
</p:sld>
</file>

<file path=ppt/slides/slide2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2"/>
          <p:cNvSpPr>
            <a:spLocks noGrp="1" noChangeArrowheads="1"/>
          </p:cNvSpPr>
          <p:nvPr>
            <p:ph type="body" idx="1"/>
          </p:nvPr>
        </p:nvSpPr>
        <p:spPr>
          <a:xfrm>
            <a:off x="1143000" y="2057400"/>
            <a:ext cx="7772400" cy="533400"/>
          </a:xfrm>
        </p:spPr>
        <p:txBody>
          <a:bodyPr/>
          <a:lstStyle/>
          <a:p>
            <a:pPr>
              <a:lnSpc>
                <a:spcPct val="90000"/>
              </a:lnSpc>
              <a:buFontTx/>
              <a:buNone/>
            </a:pPr>
            <a:r>
              <a:rPr lang="en-AU" altLang="en-US" smtClean="0"/>
              <a:t>Annual Base Rates – Natural Resources</a:t>
            </a:r>
          </a:p>
          <a:p>
            <a:pPr lvl="1">
              <a:lnSpc>
                <a:spcPct val="90000"/>
              </a:lnSpc>
            </a:pPr>
            <a:endParaRPr lang="en-AU" altLang="en-US" smtClean="0"/>
          </a:p>
        </p:txBody>
      </p:sp>
      <p:pic>
        <p:nvPicPr>
          <p:cNvPr id="244739" name="Picture 3" descr="MIGA"/>
          <p:cNvPicPr>
            <a:picLocks noChangeAspect="1" noChangeArrowheads="1"/>
          </p:cNvPicPr>
          <p:nvPr/>
        </p:nvPicPr>
        <p:blipFill>
          <a:blip r:embed="rId3">
            <a:extLst>
              <a:ext uri="{28A0092B-C50C-407E-A947-70E740481C1C}">
                <a14:useLocalDpi xmlns:a14="http://schemas.microsoft.com/office/drawing/2010/main" val="0"/>
              </a:ext>
            </a:extLst>
          </a:blip>
          <a:srcRect r="58087"/>
          <a:stretch>
            <a:fillRect/>
          </a:stretch>
        </p:blipFill>
        <p:spPr bwMode="auto">
          <a:xfrm>
            <a:off x="1066800" y="3200400"/>
            <a:ext cx="2603500" cy="149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4740" name="Picture 4" descr="MIGA"/>
          <p:cNvPicPr>
            <a:picLocks noChangeAspect="1" noChangeArrowheads="1"/>
          </p:cNvPicPr>
          <p:nvPr/>
        </p:nvPicPr>
        <p:blipFill>
          <a:blip r:embed="rId3">
            <a:extLst>
              <a:ext uri="{28A0092B-C50C-407E-A947-70E740481C1C}">
                <a14:useLocalDpi xmlns:a14="http://schemas.microsoft.com/office/drawing/2010/main" val="0"/>
              </a:ext>
            </a:extLst>
          </a:blip>
          <a:srcRect l="65057" r="2727"/>
          <a:stretch>
            <a:fillRect/>
          </a:stretch>
        </p:blipFill>
        <p:spPr bwMode="auto">
          <a:xfrm>
            <a:off x="4343400" y="3067050"/>
            <a:ext cx="2182813" cy="162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4741" name="Rectangle 5"/>
          <p:cNvSpPr>
            <a:spLocks noGrp="1" noChangeArrowheads="1"/>
          </p:cNvSpPr>
          <p:nvPr>
            <p:ph type="title"/>
          </p:nvPr>
        </p:nvSpPr>
        <p:spPr/>
        <p:txBody>
          <a:bodyPr/>
          <a:lstStyle/>
          <a:p>
            <a:r>
              <a:rPr lang="en-US" altLang="en-US" smtClean="0"/>
              <a:t>MEGA Insurance Rates</a:t>
            </a:r>
          </a:p>
        </p:txBody>
      </p:sp>
    </p:spTree>
  </p:cSld>
  <p:clrMapOvr>
    <a:masterClrMapping/>
  </p:clrMapOvr>
  <p:transition>
    <p:zoom/>
  </p:transition>
  <p:timing>
    <p:tnLst>
      <p:par>
        <p:cTn id="1" dur="indefinite" restart="never" nodeType="tmRoot"/>
      </p:par>
    </p:tnLst>
  </p:timing>
</p:sld>
</file>

<file path=ppt/slides/slide2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Rectangle 4"/>
          <p:cNvSpPr>
            <a:spLocks noGrp="1" noChangeArrowheads="1"/>
          </p:cNvSpPr>
          <p:nvPr>
            <p:ph type="ctrTitle"/>
          </p:nvPr>
        </p:nvSpPr>
        <p:spPr>
          <a:ln>
            <a:miter lim="800000"/>
            <a:headEnd/>
            <a:tailEnd/>
          </a:ln>
        </p:spPr>
        <p:txBody>
          <a:bodyPr/>
          <a:lstStyle/>
          <a:p>
            <a:r>
              <a:rPr lang="en-US" altLang="en-US" smtClean="0"/>
              <a:t>Project Finance and Theory</a:t>
            </a:r>
          </a:p>
        </p:txBody>
      </p:sp>
    </p:spTree>
  </p:cSld>
  <p:clrMapOvr>
    <a:masterClrMapping/>
  </p:clrMapOvr>
  <p:transition>
    <p:zoom/>
  </p:transition>
  <p:timing>
    <p:tnLst>
      <p:par>
        <p:cTn id="1" dur="indefinite" restart="never" nodeType="tmRoot"/>
      </p:par>
    </p:tnLst>
  </p:timing>
</p:sld>
</file>

<file path=ppt/slides/slide2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2"/>
          <p:cNvSpPr>
            <a:spLocks noGrp="1" noChangeArrowheads="1"/>
          </p:cNvSpPr>
          <p:nvPr>
            <p:ph type="title"/>
          </p:nvPr>
        </p:nvSpPr>
        <p:spPr/>
        <p:txBody>
          <a:bodyPr/>
          <a:lstStyle/>
          <a:p>
            <a:r>
              <a:rPr lang="en-US" altLang="en-US" smtClean="0"/>
              <a:t>General Finance Issues and Project Finance</a:t>
            </a:r>
          </a:p>
        </p:txBody>
      </p:sp>
      <p:sp>
        <p:nvSpPr>
          <p:cNvPr id="246787" name="Rectangle 3"/>
          <p:cNvSpPr>
            <a:spLocks noGrp="1" noChangeArrowheads="1"/>
          </p:cNvSpPr>
          <p:nvPr>
            <p:ph type="body" idx="1"/>
          </p:nvPr>
        </p:nvSpPr>
        <p:spPr/>
        <p:txBody>
          <a:bodyPr/>
          <a:lstStyle/>
          <a:p>
            <a:pPr>
              <a:lnSpc>
                <a:spcPct val="90000"/>
              </a:lnSpc>
            </a:pPr>
            <a:r>
              <a:rPr lang="en-US" altLang="en-US" smtClean="0"/>
              <a:t>In project finance modelling, a number of fundamental financial issues that arise in finance must be addressed.  These questions are more important than excel techniques:</a:t>
            </a:r>
          </a:p>
          <a:p>
            <a:pPr lvl="1">
              <a:lnSpc>
                <a:spcPct val="90000"/>
              </a:lnSpc>
            </a:pPr>
            <a:r>
              <a:rPr lang="en-US" altLang="en-US" smtClean="0"/>
              <a:t>What is the appropriate minimum return to equity holders.  </a:t>
            </a:r>
          </a:p>
          <a:p>
            <a:pPr lvl="2">
              <a:lnSpc>
                <a:spcPct val="90000"/>
              </a:lnSpc>
            </a:pPr>
            <a:r>
              <a:rPr lang="en-US" altLang="en-US" smtClean="0"/>
              <a:t>What is the method to compute returns, what are the returns that should be computed for different projects, should equity or project returns should be the criteria used</a:t>
            </a:r>
          </a:p>
          <a:p>
            <a:pPr lvl="1">
              <a:lnSpc>
                <a:spcPct val="90000"/>
              </a:lnSpc>
            </a:pPr>
            <a:r>
              <a:rPr lang="en-US" altLang="en-US" smtClean="0"/>
              <a:t>What is the appropriate minimum return to the project</a:t>
            </a:r>
          </a:p>
          <a:p>
            <a:pPr lvl="2">
              <a:lnSpc>
                <a:spcPct val="90000"/>
              </a:lnSpc>
            </a:pPr>
            <a:r>
              <a:rPr lang="en-US" altLang="en-US" smtClean="0"/>
              <a:t>What is the definition of free cash flow, what is the minimum level project return, how should the project return be used.</a:t>
            </a:r>
          </a:p>
          <a:p>
            <a:pPr lvl="1">
              <a:lnSpc>
                <a:spcPct val="90000"/>
              </a:lnSpc>
            </a:pPr>
            <a:r>
              <a:rPr lang="en-US" altLang="en-US" smtClean="0"/>
              <a:t>What is the debt capacity of a project</a:t>
            </a:r>
          </a:p>
          <a:p>
            <a:pPr lvl="2">
              <a:lnSpc>
                <a:spcPct val="90000"/>
              </a:lnSpc>
            </a:pPr>
            <a:r>
              <a:rPr lang="en-US" altLang="en-US" smtClean="0"/>
              <a:t>What is the definition of debt capacity, can debt capacity be used in assessing the risk of a project, what criteria should be used in measuring debt capacity. </a:t>
            </a:r>
          </a:p>
        </p:txBody>
      </p:sp>
    </p:spTree>
  </p:cSld>
  <p:clrMapOvr>
    <a:masterClrMapping/>
  </p:clrMapOvr>
  <p:transition>
    <p:zoom/>
  </p:transition>
  <p:timing>
    <p:tnLst>
      <p:par>
        <p:cTn id="1" dur="indefinite" restart="never" nodeType="tmRoot"/>
      </p:par>
    </p:tnLst>
  </p:timing>
</p:sld>
</file>

<file path=ppt/slides/slide2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2"/>
          <p:cNvSpPr>
            <a:spLocks noGrp="1" noChangeArrowheads="1"/>
          </p:cNvSpPr>
          <p:nvPr>
            <p:ph type="title"/>
          </p:nvPr>
        </p:nvSpPr>
        <p:spPr/>
        <p:txBody>
          <a:bodyPr/>
          <a:lstStyle/>
          <a:p>
            <a:r>
              <a:rPr lang="en-US" altLang="en-US" smtClean="0"/>
              <a:t>General Finance Issues and Project Finance (Continued)</a:t>
            </a:r>
          </a:p>
        </p:txBody>
      </p:sp>
      <p:sp>
        <p:nvSpPr>
          <p:cNvPr id="247811" name="Rectangle 3"/>
          <p:cNvSpPr>
            <a:spLocks noGrp="1" noChangeArrowheads="1"/>
          </p:cNvSpPr>
          <p:nvPr>
            <p:ph type="body" idx="1"/>
          </p:nvPr>
        </p:nvSpPr>
        <p:spPr/>
        <p:txBody>
          <a:bodyPr/>
          <a:lstStyle/>
          <a:p>
            <a:pPr lvl="1"/>
            <a:r>
              <a:rPr lang="en-US" altLang="en-US" smtClean="0"/>
              <a:t>What is the appropriate credit spread for senior and subordinated debt</a:t>
            </a:r>
          </a:p>
          <a:p>
            <a:pPr lvl="2"/>
            <a:r>
              <a:rPr lang="en-US" altLang="en-US" smtClean="0"/>
              <a:t>How the credit spread analyzed, what spread should be used for senior and subordinated debt, how should the credit spread change with different debt structures</a:t>
            </a:r>
          </a:p>
          <a:p>
            <a:pPr lvl="1"/>
            <a:r>
              <a:rPr lang="en-US" altLang="en-US" smtClean="0"/>
              <a:t>What are the economics associated with debt structuring issues</a:t>
            </a:r>
          </a:p>
          <a:p>
            <a:pPr lvl="2"/>
            <a:r>
              <a:rPr lang="en-US" altLang="en-US" smtClean="0"/>
              <a:t>What is the risk and return tradeoffs associated with covenants, debt service reserves, cash flow sweeps and alternative debt amoritsation schedules</a:t>
            </a:r>
          </a:p>
          <a:p>
            <a:pPr lvl="1"/>
            <a:r>
              <a:rPr lang="en-US" altLang="en-US" smtClean="0"/>
              <a:t>How should the risk and return tradeoffs be assessed</a:t>
            </a:r>
          </a:p>
          <a:p>
            <a:pPr lvl="2"/>
            <a:r>
              <a:rPr lang="en-US" altLang="en-US" smtClean="0"/>
              <a:t>How should the risk benefits of liquidated damages, fixed price contracts, fixed price O&amp;M be assessed.</a:t>
            </a:r>
          </a:p>
          <a:p>
            <a:endParaRPr lang="en-US" altLang="en-US" smtClean="0"/>
          </a:p>
        </p:txBody>
      </p:sp>
    </p:spTree>
  </p:cSld>
  <p:clrMapOvr>
    <a:masterClrMapping/>
  </p:clrMapOvr>
  <p:transition>
    <p:zoom/>
  </p:transition>
  <p:timing>
    <p:tnLst>
      <p:par>
        <p:cTn id="1" dur="indefinite" restart="never" nodeType="tmRoot"/>
      </p:par>
    </p:tnLst>
  </p:timing>
</p:sld>
</file>

<file path=ppt/slides/slide2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2"/>
          <p:cNvSpPr>
            <a:spLocks noGrp="1" noChangeArrowheads="1"/>
          </p:cNvSpPr>
          <p:nvPr>
            <p:ph type="title"/>
          </p:nvPr>
        </p:nvSpPr>
        <p:spPr/>
        <p:txBody>
          <a:bodyPr/>
          <a:lstStyle/>
          <a:p>
            <a:r>
              <a:rPr lang="en-US" altLang="en-US" smtClean="0"/>
              <a:t>Methods of Analysing the Fundamental Issues</a:t>
            </a:r>
          </a:p>
        </p:txBody>
      </p:sp>
      <p:sp>
        <p:nvSpPr>
          <p:cNvPr id="248835" name="Rectangle 3"/>
          <p:cNvSpPr>
            <a:spLocks noGrp="1" noChangeArrowheads="1"/>
          </p:cNvSpPr>
          <p:nvPr>
            <p:ph type="body" idx="1"/>
          </p:nvPr>
        </p:nvSpPr>
        <p:spPr/>
        <p:txBody>
          <a:bodyPr/>
          <a:lstStyle/>
          <a:p>
            <a:r>
              <a:rPr lang="en-US" altLang="en-US" sz="1600" smtClean="0"/>
              <a:t>Three general approaches can be used for evaluating these issues</a:t>
            </a:r>
          </a:p>
          <a:p>
            <a:pPr lvl="1"/>
            <a:r>
              <a:rPr lang="en-US" altLang="en-US" sz="1600" smtClean="0"/>
              <a:t>Finance Theory</a:t>
            </a:r>
          </a:p>
          <a:p>
            <a:pPr lvl="1"/>
            <a:r>
              <a:rPr lang="en-US" altLang="en-US" sz="1600" smtClean="0"/>
              <a:t>Market Data</a:t>
            </a:r>
          </a:p>
          <a:p>
            <a:pPr lvl="1"/>
            <a:r>
              <a:rPr lang="en-US" altLang="en-US" sz="1600" smtClean="0"/>
              <a:t>Mathematical Analysis</a:t>
            </a:r>
          </a:p>
          <a:p>
            <a:r>
              <a:rPr lang="en-US" altLang="en-US" sz="1600" smtClean="0"/>
              <a:t>In assessing minimum required returns</a:t>
            </a:r>
          </a:p>
          <a:p>
            <a:pPr lvl="1"/>
            <a:r>
              <a:rPr lang="en-US" altLang="en-US" sz="1600" smtClean="0"/>
              <a:t>Finance Theory: Use the CAPM and the WACC from market weights.  (e.g. Market risk premium is 5%.)</a:t>
            </a:r>
          </a:p>
          <a:p>
            <a:pPr lvl="1"/>
            <a:r>
              <a:rPr lang="en-US" altLang="en-US" sz="1600" smtClean="0"/>
              <a:t>Market Data: Evaluate the required returns that comparable projects require from general knowledge of the industry (e.g. typical projects fetch returns of about 10%.)</a:t>
            </a:r>
          </a:p>
          <a:p>
            <a:pPr lvl="1"/>
            <a:r>
              <a:rPr lang="en-US" altLang="en-US" sz="1600" smtClean="0"/>
              <a:t>Mathematical Analysis:  Construct a distribution of IRR’s and then compute the value at risk and other statistics (e.g. worst case probability of 10% is 8% IRR in one project and -20% in another project).  </a:t>
            </a:r>
          </a:p>
        </p:txBody>
      </p:sp>
    </p:spTree>
  </p:cSld>
  <p:clrMapOvr>
    <a:masterClrMapping/>
  </p:clrMapOvr>
  <p:transition>
    <p:zoom/>
  </p:transition>
  <p:timing>
    <p:tnLst>
      <p:par>
        <p:cTn id="1" dur="indefinite" restart="never" nodeType="tmRoot"/>
      </p:par>
    </p:tnLst>
  </p:timing>
</p:sld>
</file>

<file path=ppt/slides/slide2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2"/>
          <p:cNvSpPr>
            <a:spLocks noGrp="1" noChangeArrowheads="1"/>
          </p:cNvSpPr>
          <p:nvPr>
            <p:ph type="title"/>
          </p:nvPr>
        </p:nvSpPr>
        <p:spPr/>
        <p:txBody>
          <a:bodyPr/>
          <a:lstStyle/>
          <a:p>
            <a:r>
              <a:rPr lang="en-US" altLang="en-US" smtClean="0"/>
              <a:t>Methods of Analysis -- Continued</a:t>
            </a:r>
          </a:p>
        </p:txBody>
      </p:sp>
      <p:sp>
        <p:nvSpPr>
          <p:cNvPr id="249859" name="Rectangle 3"/>
          <p:cNvSpPr>
            <a:spLocks noGrp="1" noChangeArrowheads="1"/>
          </p:cNvSpPr>
          <p:nvPr>
            <p:ph type="body" idx="1"/>
          </p:nvPr>
        </p:nvSpPr>
        <p:spPr/>
        <p:txBody>
          <a:bodyPr/>
          <a:lstStyle/>
          <a:p>
            <a:pPr>
              <a:lnSpc>
                <a:spcPct val="80000"/>
              </a:lnSpc>
            </a:pPr>
            <a:r>
              <a:rPr lang="en-US" altLang="en-US" sz="1600" smtClean="0"/>
              <a:t>In assessing Project Returns</a:t>
            </a:r>
          </a:p>
          <a:p>
            <a:pPr lvl="1">
              <a:lnSpc>
                <a:spcPct val="80000"/>
              </a:lnSpc>
            </a:pPr>
            <a:r>
              <a:rPr lang="en-US" altLang="en-US" sz="1600" smtClean="0"/>
              <a:t>Finance Theory: Use the Adjusted present value and un-geared Beta</a:t>
            </a:r>
          </a:p>
          <a:p>
            <a:pPr lvl="1">
              <a:lnSpc>
                <a:spcPct val="80000"/>
              </a:lnSpc>
            </a:pPr>
            <a:r>
              <a:rPr lang="en-US" altLang="en-US" sz="1600" smtClean="0"/>
              <a:t>Market Data: Evaluate the project return against the cost of debt to see if structuring can work (e.g. if project return is 4% and after tax debt cost is 5.5%, the project will not work).</a:t>
            </a:r>
          </a:p>
          <a:p>
            <a:pPr lvl="1">
              <a:lnSpc>
                <a:spcPct val="80000"/>
              </a:lnSpc>
            </a:pPr>
            <a:r>
              <a:rPr lang="en-US" altLang="en-US" sz="1600" smtClean="0"/>
              <a:t>Mathematical Analysis:  Construct a volatility statistics for used in assessing options (e.g. the volatility of free cash flow is 8% for one project and 20% for another)</a:t>
            </a:r>
          </a:p>
          <a:p>
            <a:pPr>
              <a:lnSpc>
                <a:spcPct val="80000"/>
              </a:lnSpc>
            </a:pPr>
            <a:r>
              <a:rPr lang="en-US" altLang="en-US" sz="1600" smtClean="0"/>
              <a:t>In assessing Debt Capacity</a:t>
            </a:r>
          </a:p>
          <a:p>
            <a:pPr lvl="1">
              <a:lnSpc>
                <a:spcPct val="80000"/>
              </a:lnSpc>
            </a:pPr>
            <a:r>
              <a:rPr lang="en-US" altLang="en-US" sz="1600" smtClean="0"/>
              <a:t>Finance Theory:  Use the probability of default and loss given default</a:t>
            </a:r>
          </a:p>
          <a:p>
            <a:pPr lvl="1">
              <a:lnSpc>
                <a:spcPct val="80000"/>
              </a:lnSpc>
            </a:pPr>
            <a:r>
              <a:rPr lang="en-US" altLang="en-US" sz="1600" smtClean="0"/>
              <a:t>Market Data:  Evaluate other projects with similar contract structures and use debt service coverage statistics (e.g. the required DSCR is 1.4 for a project with a BBB rating)</a:t>
            </a:r>
          </a:p>
          <a:p>
            <a:pPr lvl="1">
              <a:lnSpc>
                <a:spcPct val="80000"/>
              </a:lnSpc>
            </a:pPr>
            <a:r>
              <a:rPr lang="en-US" altLang="en-US" sz="1600" smtClean="0"/>
              <a:t>Mathematical Analysis:  Use option theory and the value of the debt outstanding at the end of the project (e.g. compute the credit spread and back into the debt leverage)</a:t>
            </a:r>
          </a:p>
        </p:txBody>
      </p:sp>
    </p:spTree>
  </p:cSld>
  <p:clrMapOvr>
    <a:masterClrMapping/>
  </p:clrMapOvr>
  <p:transition>
    <p:zoom/>
  </p:transition>
  <p:timing>
    <p:tnLst>
      <p:par>
        <p:cTn id="1" dur="indefinite" restart="never" nodeType="tmRoot"/>
      </p:par>
    </p:tnLst>
  </p:timing>
</p:sld>
</file>

<file path=ppt/slides/slide2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2"/>
          <p:cNvSpPr>
            <a:spLocks noGrp="1" noChangeArrowheads="1"/>
          </p:cNvSpPr>
          <p:nvPr>
            <p:ph type="title"/>
          </p:nvPr>
        </p:nvSpPr>
        <p:spPr/>
        <p:txBody>
          <a:bodyPr/>
          <a:lstStyle/>
          <a:p>
            <a:r>
              <a:rPr lang="en-US" altLang="en-US" smtClean="0"/>
              <a:t>Methods of Analysis -- Continued</a:t>
            </a:r>
          </a:p>
        </p:txBody>
      </p:sp>
      <p:sp>
        <p:nvSpPr>
          <p:cNvPr id="250883" name="Rectangle 3"/>
          <p:cNvSpPr>
            <a:spLocks noGrp="1" noChangeArrowheads="1"/>
          </p:cNvSpPr>
          <p:nvPr>
            <p:ph type="body" idx="1"/>
          </p:nvPr>
        </p:nvSpPr>
        <p:spPr/>
        <p:txBody>
          <a:bodyPr/>
          <a:lstStyle/>
          <a:p>
            <a:pPr>
              <a:lnSpc>
                <a:spcPct val="90000"/>
              </a:lnSpc>
            </a:pPr>
            <a:r>
              <a:rPr lang="en-US" altLang="en-US" sz="1600" smtClean="0"/>
              <a:t>In assessing Credit Spreads</a:t>
            </a:r>
          </a:p>
          <a:p>
            <a:pPr lvl="1">
              <a:lnSpc>
                <a:spcPct val="90000"/>
              </a:lnSpc>
            </a:pPr>
            <a:r>
              <a:rPr lang="en-US" altLang="en-US" sz="1600" smtClean="0"/>
              <a:t>Finance Theory: Use option pricing theory and the probability of default and loss given default</a:t>
            </a:r>
          </a:p>
          <a:p>
            <a:pPr lvl="1">
              <a:lnSpc>
                <a:spcPct val="90000"/>
              </a:lnSpc>
            </a:pPr>
            <a:r>
              <a:rPr lang="en-US" altLang="en-US" sz="1600" smtClean="0"/>
              <a:t>Market Data: Evaluate spreads for different types of debt (e.g. spreads for BBB debt are about 1.5% and sub debt range from 4%-7%)</a:t>
            </a:r>
          </a:p>
          <a:p>
            <a:pPr lvl="1">
              <a:lnSpc>
                <a:spcPct val="90000"/>
              </a:lnSpc>
            </a:pPr>
            <a:r>
              <a:rPr lang="en-US" altLang="en-US" sz="1600" smtClean="0"/>
              <a:t>Mathematical Analysis: Use Monte Carlo simulation to directly evaluate the IRR to debt holders (e.g. the debt IRR is 12% and falls when the price declines by 20%)</a:t>
            </a:r>
          </a:p>
          <a:p>
            <a:pPr>
              <a:lnSpc>
                <a:spcPct val="90000"/>
              </a:lnSpc>
            </a:pPr>
            <a:r>
              <a:rPr lang="en-US" altLang="en-US" sz="1600" smtClean="0"/>
              <a:t>In assessing Project Risks</a:t>
            </a:r>
          </a:p>
          <a:p>
            <a:pPr lvl="1">
              <a:lnSpc>
                <a:spcPct val="90000"/>
              </a:lnSpc>
            </a:pPr>
            <a:r>
              <a:rPr lang="en-US" altLang="en-US" sz="1600" smtClean="0"/>
              <a:t>Finance Theory:  Use the risk neutral theory to directly assess risk</a:t>
            </a:r>
          </a:p>
          <a:p>
            <a:pPr lvl="1">
              <a:lnSpc>
                <a:spcPct val="90000"/>
              </a:lnSpc>
            </a:pPr>
            <a:r>
              <a:rPr lang="en-US" altLang="en-US" sz="1600" smtClean="0"/>
              <a:t>Market Data:  Evaluate the typical premiums for project contracts (e.g. 20% premium is required for EPC contract with LD.)</a:t>
            </a:r>
          </a:p>
          <a:p>
            <a:pPr lvl="1">
              <a:lnSpc>
                <a:spcPct val="90000"/>
              </a:lnSpc>
            </a:pPr>
            <a:r>
              <a:rPr lang="en-US" altLang="en-US" sz="1600" smtClean="0"/>
              <a:t>Mathematical Analysis:  Directly compute the risk and return associated with contract provisions</a:t>
            </a:r>
          </a:p>
        </p:txBody>
      </p:sp>
    </p:spTree>
  </p:cSld>
  <p:clrMapOvr>
    <a:masterClrMapping/>
  </p:clrMapOvr>
  <p:transition>
    <p:zo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Seven Drivers and Nuances</a:t>
            </a:r>
            <a:endParaRPr lang="en-US" dirty="0"/>
          </a:p>
        </p:txBody>
      </p:sp>
      <p:sp>
        <p:nvSpPr>
          <p:cNvPr id="9" name="Content Placeholder 4"/>
          <p:cNvSpPr txBox="1">
            <a:spLocks/>
          </p:cNvSpPr>
          <p:nvPr/>
        </p:nvSpPr>
        <p:spPr bwMode="auto">
          <a:xfrm>
            <a:off x="381000" y="1752600"/>
            <a:ext cx="4040188" cy="395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normAutofit fontScale="70000" lnSpcReduction="20000"/>
          </a:bodyPr>
          <a:lstStyle>
            <a:lvl1pPr marL="231775" indent="-173038" algn="l" rtl="0" eaLnBrk="0" fontAlgn="base" hangingPunct="0">
              <a:spcBef>
                <a:spcPct val="20000"/>
              </a:spcBef>
              <a:spcAft>
                <a:spcPct val="50000"/>
              </a:spcAft>
              <a:buChar char="•"/>
              <a:defRPr sz="2800">
                <a:solidFill>
                  <a:schemeClr val="tx1"/>
                </a:solidFill>
                <a:latin typeface="+mn-lt"/>
                <a:ea typeface="+mn-ea"/>
                <a:cs typeface="+mn-cs"/>
              </a:defRPr>
            </a:lvl1pPr>
            <a:lvl2pPr marL="855663" indent="-288925" algn="l" rtl="0" eaLnBrk="0" fontAlgn="base" hangingPunct="0">
              <a:spcBef>
                <a:spcPct val="20000"/>
              </a:spcBef>
              <a:spcAft>
                <a:spcPct val="50000"/>
              </a:spcAft>
              <a:buFont typeface="Wingdings" pitchFamily="2" charset="2"/>
              <a:buChar char="ü"/>
              <a:defRPr sz="2400">
                <a:solidFill>
                  <a:schemeClr val="tx1"/>
                </a:solidFill>
                <a:latin typeface="+mn-lt"/>
              </a:defRPr>
            </a:lvl2pPr>
            <a:lvl3pPr marL="1371600" indent="-228600" algn="l" rtl="0" eaLnBrk="0" fontAlgn="base" hangingPunct="0">
              <a:spcBef>
                <a:spcPct val="20000"/>
              </a:spcBef>
              <a:spcAft>
                <a:spcPct val="50000"/>
              </a:spcAft>
              <a:buFont typeface="Wingdings" pitchFamily="2" charset="2"/>
              <a:buChar char="Ø"/>
              <a:defRPr sz="2000">
                <a:solidFill>
                  <a:schemeClr val="tx1"/>
                </a:solidFill>
                <a:latin typeface="+mn-lt"/>
              </a:defRPr>
            </a:lvl3pPr>
            <a:lvl4pPr marL="1790700" indent="-228600" algn="l" rtl="0" eaLnBrk="0" fontAlgn="base" hangingPunct="0">
              <a:spcBef>
                <a:spcPct val="20000"/>
              </a:spcBef>
              <a:spcAft>
                <a:spcPct val="0"/>
              </a:spcAft>
              <a:buFont typeface="Wingdings" pitchFamily="2" charset="2"/>
              <a:buChar char="Ø"/>
              <a:defRPr sz="1800">
                <a:solidFill>
                  <a:schemeClr val="tx1"/>
                </a:solidFill>
                <a:latin typeface="+mn-lt"/>
              </a:defRPr>
            </a:lvl4pPr>
            <a:lvl5pPr marL="2209800" indent="-228600" algn="l" rtl="0" eaLnBrk="0" fontAlgn="base" hangingPunct="0">
              <a:spcBef>
                <a:spcPct val="20000"/>
              </a:spcBef>
              <a:spcAft>
                <a:spcPct val="0"/>
              </a:spcAft>
              <a:buFont typeface="Wingdings" pitchFamily="2" charset="2"/>
              <a:buChar char="Ø"/>
              <a:defRPr sz="1800">
                <a:solidFill>
                  <a:schemeClr val="tx1"/>
                </a:solidFill>
                <a:latin typeface="+mn-lt"/>
              </a:defRPr>
            </a:lvl5pPr>
            <a:lvl6pPr marL="2667000" indent="-228600" algn="l" rtl="0" eaLnBrk="0" fontAlgn="base" hangingPunct="0">
              <a:spcBef>
                <a:spcPct val="20000"/>
              </a:spcBef>
              <a:spcAft>
                <a:spcPct val="0"/>
              </a:spcAft>
              <a:buFont typeface="Wingdings" pitchFamily="2" charset="2"/>
              <a:buChar char="Ø"/>
              <a:defRPr sz="1800">
                <a:solidFill>
                  <a:schemeClr val="tx1"/>
                </a:solidFill>
                <a:latin typeface="+mn-lt"/>
              </a:defRPr>
            </a:lvl6pPr>
            <a:lvl7pPr marL="3124200" indent="-228600" algn="l" rtl="0" eaLnBrk="0" fontAlgn="base" hangingPunct="0">
              <a:spcBef>
                <a:spcPct val="20000"/>
              </a:spcBef>
              <a:spcAft>
                <a:spcPct val="0"/>
              </a:spcAft>
              <a:buFont typeface="Wingdings" pitchFamily="2" charset="2"/>
              <a:buChar char="Ø"/>
              <a:defRPr sz="1800">
                <a:solidFill>
                  <a:schemeClr val="tx1"/>
                </a:solidFill>
                <a:latin typeface="+mn-lt"/>
              </a:defRPr>
            </a:lvl7pPr>
            <a:lvl8pPr marL="3581400" indent="-228600" algn="l" rtl="0" eaLnBrk="0" fontAlgn="base" hangingPunct="0">
              <a:spcBef>
                <a:spcPct val="20000"/>
              </a:spcBef>
              <a:spcAft>
                <a:spcPct val="0"/>
              </a:spcAft>
              <a:buFont typeface="Wingdings" pitchFamily="2" charset="2"/>
              <a:buChar char="Ø"/>
              <a:defRPr sz="1800">
                <a:solidFill>
                  <a:schemeClr val="tx1"/>
                </a:solidFill>
                <a:latin typeface="+mn-lt"/>
              </a:defRPr>
            </a:lvl8pPr>
            <a:lvl9pPr marL="4038600" indent="-228600" algn="l" rtl="0" eaLnBrk="0" fontAlgn="base" hangingPunct="0">
              <a:spcBef>
                <a:spcPct val="20000"/>
              </a:spcBef>
              <a:spcAft>
                <a:spcPct val="0"/>
              </a:spcAft>
              <a:buFont typeface="Wingdings" pitchFamily="2" charset="2"/>
              <a:buChar char="Ø"/>
              <a:defRPr sz="1800">
                <a:solidFill>
                  <a:schemeClr val="tx1"/>
                </a:solidFill>
                <a:latin typeface="+mn-lt"/>
              </a:defRPr>
            </a:lvl9pPr>
          </a:lstStyle>
          <a:p>
            <a:pPr marL="515937" indent="-457200">
              <a:buFont typeface="+mj-lt"/>
              <a:buAutoNum type="arabicPeriod"/>
            </a:pPr>
            <a:r>
              <a:rPr lang="en-US" kern="0" dirty="0" smtClean="0"/>
              <a:t>Plant Cost and Construction Delay</a:t>
            </a:r>
          </a:p>
          <a:p>
            <a:pPr marL="515937" indent="-457200">
              <a:buFont typeface="+mj-lt"/>
              <a:buAutoNum type="arabicPeriod"/>
            </a:pPr>
            <a:r>
              <a:rPr lang="en-US" kern="0" dirty="0" smtClean="0"/>
              <a:t>Efficiency (Heat Rate)</a:t>
            </a:r>
          </a:p>
          <a:p>
            <a:pPr marL="515937" indent="-457200">
              <a:buFont typeface="+mj-lt"/>
              <a:buAutoNum type="arabicPeriod"/>
            </a:pPr>
            <a:r>
              <a:rPr lang="en-US" kern="0" dirty="0" smtClean="0"/>
              <a:t>Fuel Price</a:t>
            </a:r>
          </a:p>
          <a:p>
            <a:pPr marL="515937" indent="-457200">
              <a:buFont typeface="+mj-lt"/>
              <a:buAutoNum type="arabicPeriod"/>
            </a:pPr>
            <a:r>
              <a:rPr lang="en-US" kern="0" dirty="0" smtClean="0"/>
              <a:t>Capacity Factor (Availability)</a:t>
            </a:r>
          </a:p>
          <a:p>
            <a:pPr marL="515937" indent="-457200">
              <a:buFont typeface="+mj-lt"/>
              <a:buAutoNum type="arabicPeriod"/>
            </a:pPr>
            <a:r>
              <a:rPr lang="en-US" kern="0" dirty="0" smtClean="0"/>
              <a:t>Variable O&amp;M Expense</a:t>
            </a:r>
          </a:p>
          <a:p>
            <a:pPr marL="515937" indent="-457200">
              <a:buFont typeface="+mj-lt"/>
              <a:buAutoNum type="arabicPeriod"/>
            </a:pPr>
            <a:r>
              <a:rPr lang="en-US" kern="0" dirty="0" smtClean="0"/>
              <a:t>Fixed O&amp;M Expense</a:t>
            </a:r>
          </a:p>
          <a:p>
            <a:pPr marL="515937" indent="-457200">
              <a:buFont typeface="+mj-lt"/>
              <a:buAutoNum type="arabicPeriod"/>
            </a:pPr>
            <a:r>
              <a:rPr lang="en-US" kern="0" dirty="0" smtClean="0"/>
              <a:t>Carrying Charge Rate</a:t>
            </a:r>
          </a:p>
          <a:p>
            <a:pPr marL="515937" indent="-457200">
              <a:buFont typeface="+mj-lt"/>
              <a:buAutoNum type="arabicPeriod"/>
            </a:pPr>
            <a:endParaRPr lang="en-US" kern="0" dirty="0" smtClean="0"/>
          </a:p>
          <a:p>
            <a:pPr marL="515937" indent="-457200">
              <a:buFont typeface="+mj-lt"/>
              <a:buAutoNum type="arabicPeriod"/>
            </a:pPr>
            <a:endParaRPr lang="en-US" kern="0" dirty="0" smtClean="0"/>
          </a:p>
          <a:p>
            <a:endParaRPr lang="en-US" kern="0" dirty="0" smtClean="0"/>
          </a:p>
          <a:p>
            <a:endParaRPr lang="en-US" kern="0" dirty="0" smtClean="0"/>
          </a:p>
          <a:p>
            <a:endParaRPr lang="en-US" kern="0" dirty="0"/>
          </a:p>
        </p:txBody>
      </p:sp>
      <p:sp>
        <p:nvSpPr>
          <p:cNvPr id="10" name="Content Placeholder 4"/>
          <p:cNvSpPr txBox="1">
            <a:spLocks noGrp="1"/>
          </p:cNvSpPr>
          <p:nvPr>
            <p:ph sz="half" idx="2"/>
          </p:nvPr>
        </p:nvSpPr>
        <p:spPr bwMode="auto">
          <a:xfrm>
            <a:off x="4648200" y="1676400"/>
            <a:ext cx="4191000"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normAutofit fontScale="92500" lnSpcReduction="20000"/>
          </a:bodyPr>
          <a:lstStyle>
            <a:lvl1pPr marL="231775" indent="-173038" algn="l" rtl="0" eaLnBrk="0" fontAlgn="base" hangingPunct="0">
              <a:spcBef>
                <a:spcPct val="20000"/>
              </a:spcBef>
              <a:spcAft>
                <a:spcPct val="50000"/>
              </a:spcAft>
              <a:buChar char="•"/>
              <a:defRPr sz="2800">
                <a:solidFill>
                  <a:schemeClr val="tx1"/>
                </a:solidFill>
                <a:latin typeface="+mn-lt"/>
                <a:ea typeface="+mn-ea"/>
                <a:cs typeface="+mn-cs"/>
              </a:defRPr>
            </a:lvl1pPr>
            <a:lvl2pPr marL="855663" indent="-288925" algn="l" rtl="0" eaLnBrk="0" fontAlgn="base" hangingPunct="0">
              <a:spcBef>
                <a:spcPct val="20000"/>
              </a:spcBef>
              <a:spcAft>
                <a:spcPct val="50000"/>
              </a:spcAft>
              <a:buFont typeface="Wingdings" pitchFamily="2" charset="2"/>
              <a:buChar char="ü"/>
              <a:defRPr sz="2400">
                <a:solidFill>
                  <a:schemeClr val="tx1"/>
                </a:solidFill>
                <a:latin typeface="+mn-lt"/>
              </a:defRPr>
            </a:lvl2pPr>
            <a:lvl3pPr marL="1371600" indent="-228600" algn="l" rtl="0" eaLnBrk="0" fontAlgn="base" hangingPunct="0">
              <a:spcBef>
                <a:spcPct val="20000"/>
              </a:spcBef>
              <a:spcAft>
                <a:spcPct val="50000"/>
              </a:spcAft>
              <a:buFont typeface="Wingdings" pitchFamily="2" charset="2"/>
              <a:buChar char="Ø"/>
              <a:defRPr sz="2000">
                <a:solidFill>
                  <a:schemeClr val="tx1"/>
                </a:solidFill>
                <a:latin typeface="+mn-lt"/>
              </a:defRPr>
            </a:lvl3pPr>
            <a:lvl4pPr marL="1790700" indent="-228600" algn="l" rtl="0" eaLnBrk="0" fontAlgn="base" hangingPunct="0">
              <a:spcBef>
                <a:spcPct val="20000"/>
              </a:spcBef>
              <a:spcAft>
                <a:spcPct val="0"/>
              </a:spcAft>
              <a:buFont typeface="Wingdings" pitchFamily="2" charset="2"/>
              <a:buChar char="Ø"/>
              <a:defRPr sz="1800">
                <a:solidFill>
                  <a:schemeClr val="tx1"/>
                </a:solidFill>
                <a:latin typeface="+mn-lt"/>
              </a:defRPr>
            </a:lvl4pPr>
            <a:lvl5pPr marL="2209800" indent="-228600" algn="l" rtl="0" eaLnBrk="0" fontAlgn="base" hangingPunct="0">
              <a:spcBef>
                <a:spcPct val="20000"/>
              </a:spcBef>
              <a:spcAft>
                <a:spcPct val="0"/>
              </a:spcAft>
              <a:buFont typeface="Wingdings" pitchFamily="2" charset="2"/>
              <a:buChar char="Ø"/>
              <a:defRPr sz="1800">
                <a:solidFill>
                  <a:schemeClr val="tx1"/>
                </a:solidFill>
                <a:latin typeface="+mn-lt"/>
              </a:defRPr>
            </a:lvl5pPr>
            <a:lvl6pPr marL="2667000" indent="-228600" algn="l" rtl="0" eaLnBrk="0" fontAlgn="base" hangingPunct="0">
              <a:spcBef>
                <a:spcPct val="20000"/>
              </a:spcBef>
              <a:spcAft>
                <a:spcPct val="0"/>
              </a:spcAft>
              <a:buFont typeface="Wingdings" pitchFamily="2" charset="2"/>
              <a:buChar char="Ø"/>
              <a:defRPr sz="1800">
                <a:solidFill>
                  <a:schemeClr val="tx1"/>
                </a:solidFill>
                <a:latin typeface="+mn-lt"/>
              </a:defRPr>
            </a:lvl6pPr>
            <a:lvl7pPr marL="3124200" indent="-228600" algn="l" rtl="0" eaLnBrk="0" fontAlgn="base" hangingPunct="0">
              <a:spcBef>
                <a:spcPct val="20000"/>
              </a:spcBef>
              <a:spcAft>
                <a:spcPct val="0"/>
              </a:spcAft>
              <a:buFont typeface="Wingdings" pitchFamily="2" charset="2"/>
              <a:buChar char="Ø"/>
              <a:defRPr sz="1800">
                <a:solidFill>
                  <a:schemeClr val="tx1"/>
                </a:solidFill>
                <a:latin typeface="+mn-lt"/>
              </a:defRPr>
            </a:lvl7pPr>
            <a:lvl8pPr marL="3581400" indent="-228600" algn="l" rtl="0" eaLnBrk="0" fontAlgn="base" hangingPunct="0">
              <a:spcBef>
                <a:spcPct val="20000"/>
              </a:spcBef>
              <a:spcAft>
                <a:spcPct val="0"/>
              </a:spcAft>
              <a:buFont typeface="Wingdings" pitchFamily="2" charset="2"/>
              <a:buChar char="Ø"/>
              <a:defRPr sz="1800">
                <a:solidFill>
                  <a:schemeClr val="tx1"/>
                </a:solidFill>
                <a:latin typeface="+mn-lt"/>
              </a:defRPr>
            </a:lvl8pPr>
            <a:lvl9pPr marL="4038600" indent="-228600" algn="l" rtl="0" eaLnBrk="0" fontAlgn="base" hangingPunct="0">
              <a:spcBef>
                <a:spcPct val="20000"/>
              </a:spcBef>
              <a:spcAft>
                <a:spcPct val="0"/>
              </a:spcAft>
              <a:buFont typeface="Wingdings" pitchFamily="2" charset="2"/>
              <a:buChar char="Ø"/>
              <a:defRPr sz="1800">
                <a:solidFill>
                  <a:schemeClr val="tx1"/>
                </a:solidFill>
                <a:latin typeface="+mn-lt"/>
              </a:defRPr>
            </a:lvl9pPr>
          </a:lstStyle>
          <a:p>
            <a:pPr marL="515937" indent="-457200">
              <a:buFont typeface="+mj-lt"/>
              <a:buAutoNum type="arabicPeriod"/>
            </a:pPr>
            <a:r>
              <a:rPr lang="en-US" kern="0" dirty="0" smtClean="0"/>
              <a:t>How to Set Delay LD</a:t>
            </a:r>
          </a:p>
          <a:p>
            <a:pPr marL="515937" indent="-457200">
              <a:buFont typeface="+mj-lt"/>
              <a:buAutoNum type="arabicPeriod"/>
            </a:pPr>
            <a:r>
              <a:rPr lang="en-US" dirty="0" smtClean="0"/>
              <a:t>Heat Rate Curve</a:t>
            </a:r>
            <a:endParaRPr lang="en-US" kern="0" dirty="0" smtClean="0"/>
          </a:p>
          <a:p>
            <a:pPr marL="515937" indent="-457200">
              <a:buFont typeface="+mj-lt"/>
              <a:buAutoNum type="arabicPeriod"/>
            </a:pPr>
            <a:r>
              <a:rPr lang="en-US" kern="0" dirty="0" smtClean="0"/>
              <a:t>Fuel Price Indexing</a:t>
            </a:r>
          </a:p>
          <a:p>
            <a:pPr marL="515937" indent="-457200">
              <a:buFont typeface="+mj-lt"/>
              <a:buAutoNum type="arabicPeriod"/>
            </a:pPr>
            <a:r>
              <a:rPr lang="en-US" kern="0" dirty="0" smtClean="0"/>
              <a:t>Availability</a:t>
            </a:r>
            <a:r>
              <a:rPr lang="en-US" dirty="0"/>
              <a:t> </a:t>
            </a:r>
            <a:r>
              <a:rPr lang="en-US" dirty="0" smtClean="0"/>
              <a:t>Penalties</a:t>
            </a:r>
            <a:endParaRPr lang="en-US" kern="0" dirty="0" smtClean="0"/>
          </a:p>
          <a:p>
            <a:pPr marL="515937" indent="-457200">
              <a:buFont typeface="+mj-lt"/>
              <a:buAutoNum type="arabicPeriod"/>
            </a:pPr>
            <a:r>
              <a:rPr lang="en-US" dirty="0" smtClean="0"/>
              <a:t>Starts and Stops</a:t>
            </a:r>
            <a:endParaRPr lang="en-US" kern="0" dirty="0" smtClean="0"/>
          </a:p>
          <a:p>
            <a:pPr marL="515937" indent="-457200">
              <a:buFont typeface="+mj-lt"/>
              <a:buAutoNum type="arabicPeriod"/>
            </a:pPr>
            <a:r>
              <a:rPr lang="en-US" dirty="0" smtClean="0"/>
              <a:t>Other</a:t>
            </a:r>
            <a:endParaRPr lang="en-US" kern="0" dirty="0" smtClean="0"/>
          </a:p>
          <a:p>
            <a:pPr marL="515937" indent="-457200">
              <a:buFont typeface="+mj-lt"/>
              <a:buAutoNum type="arabicPeriod"/>
            </a:pPr>
            <a:r>
              <a:rPr lang="en-US" dirty="0" smtClean="0"/>
              <a:t>Price Indexing</a:t>
            </a:r>
            <a:endParaRPr lang="en-US" kern="0" dirty="0" smtClean="0"/>
          </a:p>
          <a:p>
            <a:pPr marL="515937" indent="-457200">
              <a:buFont typeface="+mj-lt"/>
              <a:buAutoNum type="arabicPeriod"/>
            </a:pPr>
            <a:endParaRPr lang="en-US" kern="0" dirty="0" smtClean="0"/>
          </a:p>
          <a:p>
            <a:pPr marL="515937" indent="-457200">
              <a:buFont typeface="+mj-lt"/>
              <a:buAutoNum type="arabicPeriod"/>
            </a:pPr>
            <a:endParaRPr lang="en-US" kern="0" dirty="0" smtClean="0"/>
          </a:p>
          <a:p>
            <a:endParaRPr lang="en-US" kern="0" dirty="0" smtClean="0"/>
          </a:p>
          <a:p>
            <a:endParaRPr lang="en-US" kern="0" dirty="0" smtClean="0"/>
          </a:p>
          <a:p>
            <a:endParaRPr lang="en-US" kern="0" dirty="0"/>
          </a:p>
        </p:txBody>
      </p:sp>
    </p:spTree>
    <p:extLst>
      <p:ext uri="{BB962C8B-B14F-4D97-AF65-F5344CB8AC3E}">
        <p14:creationId xmlns:p14="http://schemas.microsoft.com/office/powerpoint/2010/main" val="544455884"/>
      </p:ext>
    </p:extLst>
  </p:cSld>
  <p:clrMapOvr>
    <a:masterClrMapping/>
  </p:clrMapOvr>
  <p:transition>
    <p:zoom/>
  </p:transition>
  <p:timing>
    <p:tnLst>
      <p:par>
        <p:cTn id="1" dur="indefinite" restart="never" nodeType="tmRoot"/>
      </p:par>
    </p:tnLst>
  </p:timing>
</p:sld>
</file>

<file path=ppt/slides/slide2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Rectangle 2"/>
          <p:cNvSpPr>
            <a:spLocks noGrp="1" noChangeArrowheads="1"/>
          </p:cNvSpPr>
          <p:nvPr>
            <p:ph type="title"/>
          </p:nvPr>
        </p:nvSpPr>
        <p:spPr/>
        <p:txBody>
          <a:bodyPr/>
          <a:lstStyle/>
          <a:p>
            <a:r>
              <a:rPr lang="en-US" altLang="en-US" smtClean="0"/>
              <a:t>Methods of Analysis -- Continued</a:t>
            </a:r>
          </a:p>
        </p:txBody>
      </p:sp>
      <p:sp>
        <p:nvSpPr>
          <p:cNvPr id="251907" name="Rectangle 3"/>
          <p:cNvSpPr>
            <a:spLocks noGrp="1" noChangeArrowheads="1"/>
          </p:cNvSpPr>
          <p:nvPr>
            <p:ph type="body" idx="1"/>
          </p:nvPr>
        </p:nvSpPr>
        <p:spPr/>
        <p:txBody>
          <a:bodyPr/>
          <a:lstStyle/>
          <a:p>
            <a:r>
              <a:rPr lang="en-US" altLang="en-US" smtClean="0"/>
              <a:t>In assessing Structural Enhancements</a:t>
            </a:r>
          </a:p>
          <a:p>
            <a:pPr lvl="1"/>
            <a:r>
              <a:rPr lang="en-US" altLang="en-US" smtClean="0"/>
              <a:t>Finance Theory:  Use the option pricing theory to change the cash flows</a:t>
            </a:r>
          </a:p>
          <a:p>
            <a:pPr lvl="1"/>
            <a:r>
              <a:rPr lang="en-US" altLang="en-US" smtClean="0"/>
              <a:t>Market Data:  Evaluate the typical covenants for similar projects and see how the covenants and debt service reserves affect the equity IRR and the risk of the project  (e.g. evaluate how a dividend restriction of 1.5 affects the Equity IRR)</a:t>
            </a:r>
          </a:p>
          <a:p>
            <a:pPr lvl="1"/>
            <a:r>
              <a:rPr lang="en-US" altLang="en-US" smtClean="0"/>
              <a:t>Mathematical Analysis:  Directly compute the distribution of IRR to equity and the value of debt with alternative structural enhancements</a:t>
            </a:r>
          </a:p>
          <a:p>
            <a:endParaRPr lang="en-US" altLang="en-US" smtClean="0"/>
          </a:p>
        </p:txBody>
      </p:sp>
    </p:spTree>
  </p:cSld>
  <p:clrMapOvr>
    <a:masterClrMapping/>
  </p:clrMapOvr>
  <p:transition>
    <p:zoom/>
  </p:transition>
  <p:timing>
    <p:tnLst>
      <p:par>
        <p:cTn id="1" dur="indefinite" restart="never" nodeType="tmRoot"/>
      </p:par>
    </p:tnLst>
  </p:timing>
</p:sld>
</file>

<file path=ppt/slides/slide2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Rectangle 2"/>
          <p:cNvSpPr>
            <a:spLocks noGrp="1" noChangeArrowheads="1"/>
          </p:cNvSpPr>
          <p:nvPr>
            <p:ph type="ctrTitle"/>
          </p:nvPr>
        </p:nvSpPr>
        <p:spPr>
          <a:ln>
            <a:miter lim="800000"/>
            <a:headEnd/>
            <a:tailEnd/>
          </a:ln>
        </p:spPr>
        <p:txBody>
          <a:bodyPr/>
          <a:lstStyle/>
          <a:p>
            <a:r>
              <a:rPr lang="en-US" altLang="en-US" smtClean="0"/>
              <a:t>Project Finance Process</a:t>
            </a:r>
          </a:p>
        </p:txBody>
      </p:sp>
    </p:spTree>
  </p:cSld>
  <p:clrMapOvr>
    <a:masterClrMapping/>
  </p:clrMapOvr>
  <p:transition>
    <p:zoom/>
  </p:transition>
  <p:timing>
    <p:tnLst>
      <p:par>
        <p:cTn id="1" dur="indefinite" restart="never" nodeType="tmRoot"/>
      </p:par>
    </p:tnLst>
  </p:timing>
</p:sld>
</file>

<file path=ppt/slides/slide2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p:nvPr>
        </p:nvSpPr>
        <p:spPr/>
        <p:txBody>
          <a:bodyPr/>
          <a:lstStyle/>
          <a:p>
            <a:r>
              <a:rPr lang="en-US" altLang="en-US" smtClean="0"/>
              <a:t>Project Finance Process and Documentation from Alternative Perspectives</a:t>
            </a:r>
          </a:p>
        </p:txBody>
      </p:sp>
      <p:sp>
        <p:nvSpPr>
          <p:cNvPr id="253955" name="Rectangle 3"/>
          <p:cNvSpPr>
            <a:spLocks noGrp="1" noChangeArrowheads="1"/>
          </p:cNvSpPr>
          <p:nvPr>
            <p:ph type="body" idx="1"/>
          </p:nvPr>
        </p:nvSpPr>
        <p:spPr/>
        <p:txBody>
          <a:bodyPr/>
          <a:lstStyle/>
          <a:p>
            <a:r>
              <a:rPr lang="en-US" altLang="en-US" smtClean="0"/>
              <a:t>Sponsors and Developers</a:t>
            </a:r>
          </a:p>
          <a:p>
            <a:pPr lvl="1"/>
            <a:r>
              <a:rPr lang="en-US" altLang="en-US" smtClean="0"/>
              <a:t>Information Memorandum</a:t>
            </a:r>
          </a:p>
          <a:p>
            <a:pPr lvl="1"/>
            <a:r>
              <a:rPr lang="en-US" altLang="en-US" smtClean="0"/>
              <a:t>Road Show</a:t>
            </a:r>
          </a:p>
          <a:p>
            <a:r>
              <a:rPr lang="en-US" altLang="en-US" smtClean="0"/>
              <a:t>Financial Institutions</a:t>
            </a:r>
          </a:p>
          <a:p>
            <a:pPr lvl="1"/>
            <a:r>
              <a:rPr lang="en-US" altLang="en-US" smtClean="0"/>
              <a:t>Credit Classification</a:t>
            </a:r>
          </a:p>
          <a:p>
            <a:pPr lvl="1"/>
            <a:r>
              <a:rPr lang="en-US" altLang="en-US" smtClean="0"/>
              <a:t>Risk Monitoring</a:t>
            </a:r>
          </a:p>
          <a:p>
            <a:pPr lvl="1"/>
            <a:endParaRPr lang="en-US" altLang="en-US" smtClean="0"/>
          </a:p>
        </p:txBody>
      </p:sp>
    </p:spTree>
  </p:cSld>
  <p:clrMapOvr>
    <a:masterClrMapping/>
  </p:clrMapOvr>
  <p:transition>
    <p:zoom/>
  </p:transition>
  <p:timing>
    <p:tnLst>
      <p:par>
        <p:cTn id="1" dur="indefinite" restart="never" nodeType="tmRoot"/>
      </p:par>
    </p:tnLst>
  </p:timing>
</p:sld>
</file>

<file path=ppt/slides/slide2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Rectangle 2"/>
          <p:cNvSpPr>
            <a:spLocks noGrp="1" noChangeArrowheads="1"/>
          </p:cNvSpPr>
          <p:nvPr>
            <p:ph type="title"/>
          </p:nvPr>
        </p:nvSpPr>
        <p:spPr/>
        <p:txBody>
          <a:bodyPr/>
          <a:lstStyle/>
          <a:p>
            <a:r>
              <a:rPr lang="en-US" altLang="en-US" smtClean="0"/>
              <a:t>Project Finance Process</a:t>
            </a:r>
          </a:p>
        </p:txBody>
      </p:sp>
      <p:sp>
        <p:nvSpPr>
          <p:cNvPr id="254979" name="Rectangle 4"/>
          <p:cNvSpPr>
            <a:spLocks noGrp="1" noChangeArrowheads="1"/>
          </p:cNvSpPr>
          <p:nvPr>
            <p:ph type="body" idx="1"/>
          </p:nvPr>
        </p:nvSpPr>
        <p:spPr/>
        <p:txBody>
          <a:bodyPr/>
          <a:lstStyle/>
          <a:p>
            <a:pPr>
              <a:lnSpc>
                <a:spcPct val="80000"/>
              </a:lnSpc>
            </a:pPr>
            <a:r>
              <a:rPr lang="en-US" altLang="en-US" sz="1600" smtClean="0"/>
              <a:t>Say a Project has a Construction Cost of $100 Million</a:t>
            </a:r>
          </a:p>
          <a:p>
            <a:pPr lvl="1">
              <a:lnSpc>
                <a:spcPct val="80000"/>
              </a:lnSpc>
            </a:pPr>
            <a:r>
              <a:rPr lang="en-US" altLang="en-US" sz="1600" smtClean="0"/>
              <a:t>You would like to raise as much debt as possible.  Reasonable debt percentages are 60-80% depending on risk, PPA terms, and host countries.</a:t>
            </a:r>
          </a:p>
          <a:p>
            <a:pPr lvl="2">
              <a:lnSpc>
                <a:spcPct val="80000"/>
              </a:lnSpc>
            </a:pPr>
            <a:r>
              <a:rPr lang="en-US" altLang="en-US" sz="1400" smtClean="0"/>
              <a:t>You must generally have a PPA contract signed to start the process</a:t>
            </a:r>
          </a:p>
          <a:p>
            <a:pPr lvl="2">
              <a:lnSpc>
                <a:spcPct val="80000"/>
              </a:lnSpc>
            </a:pPr>
            <a:r>
              <a:rPr lang="en-US" altLang="en-US" sz="1400" smtClean="0"/>
              <a:t>The credit quality of the project will depend on the strength of the contract and the strength of the party that signs the contract.</a:t>
            </a:r>
          </a:p>
          <a:p>
            <a:pPr lvl="1">
              <a:lnSpc>
                <a:spcPct val="80000"/>
              </a:lnSpc>
            </a:pPr>
            <a:r>
              <a:rPr lang="en-US" altLang="en-US" sz="1600" smtClean="0"/>
              <a:t>You will try to secure a construction loan which allows you to borrow money from the bank as you spend money for construction.</a:t>
            </a:r>
          </a:p>
          <a:p>
            <a:pPr lvl="2">
              <a:lnSpc>
                <a:spcPct val="80000"/>
              </a:lnSpc>
            </a:pPr>
            <a:r>
              <a:rPr lang="en-US" altLang="en-US" sz="1400" smtClean="0"/>
              <a:t>The interest you pay for the construction loan is capitalized (interest during construction).</a:t>
            </a:r>
          </a:p>
          <a:p>
            <a:pPr lvl="2">
              <a:lnSpc>
                <a:spcPct val="80000"/>
              </a:lnSpc>
            </a:pPr>
            <a:r>
              <a:rPr lang="en-US" altLang="en-US" sz="1400" smtClean="0"/>
              <a:t>The sequencing of expenditures from debt and equity funds must be negotiated </a:t>
            </a:r>
          </a:p>
          <a:p>
            <a:pPr lvl="1">
              <a:lnSpc>
                <a:spcPct val="80000"/>
              </a:lnSpc>
            </a:pPr>
            <a:r>
              <a:rPr lang="en-US" altLang="en-US" sz="1600" smtClean="0"/>
              <a:t>The most important date in the project is the commercial operation date.</a:t>
            </a:r>
          </a:p>
          <a:p>
            <a:pPr lvl="2">
              <a:lnSpc>
                <a:spcPct val="80000"/>
              </a:lnSpc>
            </a:pPr>
            <a:r>
              <a:rPr lang="en-US" altLang="en-US" sz="1400" smtClean="0"/>
              <a:t>After the operation date, the plant earns revenues.</a:t>
            </a:r>
          </a:p>
          <a:p>
            <a:pPr lvl="2">
              <a:lnSpc>
                <a:spcPct val="80000"/>
              </a:lnSpc>
            </a:pPr>
            <a:r>
              <a:rPr lang="en-US" altLang="en-US" sz="1400" smtClean="0"/>
              <a:t>At the commercial operation date construction loan can be converted.</a:t>
            </a:r>
          </a:p>
        </p:txBody>
      </p:sp>
    </p:spTree>
  </p:cSld>
  <p:clrMapOvr>
    <a:masterClrMapping/>
  </p:clrMapOvr>
  <p:transition>
    <p:zoom/>
  </p:transition>
  <p:timing>
    <p:tnLst>
      <p:par>
        <p:cTn id="1" dur="indefinite" restart="never" nodeType="tmRoot"/>
      </p:par>
    </p:tnLst>
  </p:timing>
</p:sld>
</file>

<file path=ppt/slides/slide2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2"/>
          <p:cNvSpPr>
            <a:spLocks noGrp="1" noChangeArrowheads="1"/>
          </p:cNvSpPr>
          <p:nvPr>
            <p:ph type="title"/>
          </p:nvPr>
        </p:nvSpPr>
        <p:spPr/>
        <p:txBody>
          <a:bodyPr/>
          <a:lstStyle/>
          <a:p>
            <a:r>
              <a:rPr lang="en-US" altLang="en-US" smtClean="0"/>
              <a:t>Azito IPP Project</a:t>
            </a:r>
          </a:p>
        </p:txBody>
      </p:sp>
      <p:sp>
        <p:nvSpPr>
          <p:cNvPr id="256003" name="Rectangle 3"/>
          <p:cNvSpPr>
            <a:spLocks noGrp="1" noChangeArrowheads="1"/>
          </p:cNvSpPr>
          <p:nvPr>
            <p:ph type="body" idx="1"/>
          </p:nvPr>
        </p:nvSpPr>
        <p:spPr/>
        <p:txBody>
          <a:bodyPr/>
          <a:lstStyle/>
          <a:p>
            <a:r>
              <a:rPr lang="en-US" altLang="en-US" sz="1600" smtClean="0"/>
              <a:t>Azito is the second IPP in Cote d' lvoire following CIPREL, which was developed in 1994</a:t>
            </a:r>
          </a:p>
          <a:p>
            <a:r>
              <a:rPr lang="en-US" altLang="en-US" sz="1600" smtClean="0"/>
              <a:t>The project was designed as a competitively tendered concession by the Ivorian government.</a:t>
            </a:r>
          </a:p>
          <a:p>
            <a:r>
              <a:rPr lang="en-US" altLang="en-US" sz="1600" smtClean="0"/>
              <a:t>In 1996, six consortia were pre-selected. Four submitted bids - AES, Enron, Tractebel and ABB</a:t>
            </a:r>
          </a:p>
          <a:p>
            <a:r>
              <a:rPr lang="en-US" altLang="en-US" sz="1600" smtClean="0"/>
              <a:t>In June 1997, the project was awarded to ABB, for being the lowest bidder</a:t>
            </a:r>
          </a:p>
          <a:p>
            <a:r>
              <a:rPr lang="en-US" altLang="en-US" sz="1600" smtClean="0"/>
              <a:t>ABB-EV, Electricite de France (EdF), and IPS (Industrial promotion services)</a:t>
            </a:r>
          </a:p>
          <a:p>
            <a:r>
              <a:rPr lang="en-US" altLang="en-US" sz="1600" smtClean="0"/>
              <a:t>ABB Energy Venture (ABB-EV), a subsidiary of Asea Brown Boveri has 37.74% holdings of the company</a:t>
            </a:r>
          </a:p>
          <a:p>
            <a:r>
              <a:rPr lang="en-US" altLang="en-US" sz="1600" smtClean="0"/>
              <a:t>Electricite de France (EdF), the French national utility holds 36.26%</a:t>
            </a:r>
          </a:p>
          <a:p>
            <a:r>
              <a:rPr lang="en-US" altLang="en-US" sz="1600" smtClean="0"/>
              <a:t>Industrial Promotion Services (IPS), a unit of the Aga Khan Fund for Economic Development holds 26%</a:t>
            </a:r>
          </a:p>
        </p:txBody>
      </p:sp>
    </p:spTree>
  </p:cSld>
  <p:clrMapOvr>
    <a:masterClrMapping/>
  </p:clrMapOvr>
  <p:transition>
    <p:zoom/>
  </p:transition>
</p:sld>
</file>

<file path=ppt/slides/slide2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Rectangle 2"/>
          <p:cNvSpPr>
            <a:spLocks noGrp="1" noChangeArrowheads="1"/>
          </p:cNvSpPr>
          <p:nvPr>
            <p:ph type="title"/>
          </p:nvPr>
        </p:nvSpPr>
        <p:spPr/>
        <p:txBody>
          <a:bodyPr/>
          <a:lstStyle/>
          <a:p>
            <a:r>
              <a:rPr lang="en-US" altLang="en-US" smtClean="0"/>
              <a:t>Loy Yang Financing</a:t>
            </a:r>
          </a:p>
        </p:txBody>
      </p:sp>
      <p:sp>
        <p:nvSpPr>
          <p:cNvPr id="257027" name="Rectangle 3"/>
          <p:cNvSpPr>
            <a:spLocks noGrp="1" noChangeArrowheads="1"/>
          </p:cNvSpPr>
          <p:nvPr>
            <p:ph type="body" idx="1"/>
          </p:nvPr>
        </p:nvSpPr>
        <p:spPr/>
        <p:txBody>
          <a:bodyPr/>
          <a:lstStyle/>
          <a:p>
            <a:pPr marL="342900" indent="-342900">
              <a:lnSpc>
                <a:spcPct val="80000"/>
              </a:lnSpc>
            </a:pPr>
            <a:r>
              <a:rPr lang="en-US" altLang="en-US" sz="1400" smtClean="0"/>
              <a:t>Cost Structure</a:t>
            </a:r>
          </a:p>
          <a:p>
            <a:pPr marL="742950" lvl="1" indent="-285750">
              <a:lnSpc>
                <a:spcPct val="80000"/>
              </a:lnSpc>
            </a:pPr>
            <a:r>
              <a:rPr lang="en-US" altLang="en-US" sz="1400" smtClean="0"/>
              <a:t>Low cost coal</a:t>
            </a:r>
          </a:p>
          <a:p>
            <a:pPr marL="742950" lvl="1" indent="-285750">
              <a:lnSpc>
                <a:spcPct val="80000"/>
              </a:lnSpc>
            </a:pPr>
            <a:r>
              <a:rPr lang="en-US" altLang="en-US" sz="1400" smtClean="0"/>
              <a:t>Market Power (40% of capacity of the state)</a:t>
            </a:r>
          </a:p>
          <a:p>
            <a:pPr marL="342900" indent="-342900">
              <a:lnSpc>
                <a:spcPct val="80000"/>
              </a:lnSpc>
            </a:pPr>
            <a:r>
              <a:rPr lang="en-US" altLang="en-US" sz="1400" smtClean="0"/>
              <a:t>Financing</a:t>
            </a:r>
          </a:p>
          <a:p>
            <a:pPr marL="742950" lvl="1" indent="-285750">
              <a:lnSpc>
                <a:spcPct val="80000"/>
              </a:lnSpc>
            </a:pPr>
            <a:r>
              <a:rPr lang="en-US" altLang="en-US" sz="1400" smtClean="0"/>
              <a:t>62% senior bank debt</a:t>
            </a:r>
          </a:p>
          <a:p>
            <a:pPr marL="1143000" lvl="2">
              <a:lnSpc>
                <a:spcPct val="80000"/>
              </a:lnSpc>
            </a:pPr>
            <a:r>
              <a:rPr lang="en-US" altLang="en-US" sz="1200" smtClean="0"/>
              <a:t>Maturities of 6 and 9 year bullets</a:t>
            </a:r>
          </a:p>
          <a:p>
            <a:pPr marL="1143000" lvl="2">
              <a:lnSpc>
                <a:spcPct val="80000"/>
              </a:lnSpc>
            </a:pPr>
            <a:r>
              <a:rPr lang="en-US" altLang="en-US" sz="1200" smtClean="0"/>
              <a:t>15 year amortizing tranche</a:t>
            </a:r>
          </a:p>
          <a:p>
            <a:pPr marL="1143000" lvl="2">
              <a:lnSpc>
                <a:spcPct val="80000"/>
              </a:lnSpc>
            </a:pPr>
            <a:r>
              <a:rPr lang="en-US" altLang="en-US" sz="1200" smtClean="0"/>
              <a:t>Pricing: 120 to 170 basis points</a:t>
            </a:r>
          </a:p>
          <a:p>
            <a:pPr marL="742950" lvl="1" indent="-285750">
              <a:lnSpc>
                <a:spcPct val="80000"/>
              </a:lnSpc>
            </a:pPr>
            <a:r>
              <a:rPr lang="en-US" altLang="en-US" sz="1400" smtClean="0"/>
              <a:t>7% senior inflation adjusted</a:t>
            </a:r>
          </a:p>
          <a:p>
            <a:pPr marL="1143000" lvl="2">
              <a:lnSpc>
                <a:spcPct val="80000"/>
              </a:lnSpc>
            </a:pPr>
            <a:r>
              <a:rPr lang="en-US" altLang="en-US" sz="1200" smtClean="0"/>
              <a:t>30 year tenor</a:t>
            </a:r>
          </a:p>
          <a:p>
            <a:pPr marL="1143000" lvl="2">
              <a:lnSpc>
                <a:spcPct val="80000"/>
              </a:lnSpc>
            </a:pPr>
            <a:r>
              <a:rPr lang="en-US" altLang="en-US" sz="1200" smtClean="0"/>
              <a:t>Back-loaded re-payments</a:t>
            </a:r>
          </a:p>
          <a:p>
            <a:pPr marL="742950" lvl="1" indent="-285750">
              <a:lnSpc>
                <a:spcPct val="80000"/>
              </a:lnSpc>
            </a:pPr>
            <a:r>
              <a:rPr lang="en-US" altLang="en-US" sz="1400" smtClean="0"/>
              <a:t>6% Junior Subordinated</a:t>
            </a:r>
          </a:p>
          <a:p>
            <a:pPr marL="1143000" lvl="2">
              <a:lnSpc>
                <a:spcPct val="80000"/>
              </a:lnSpc>
            </a:pPr>
            <a:r>
              <a:rPr lang="en-US" altLang="en-US" sz="1200" smtClean="0"/>
              <a:t>14 year debt</a:t>
            </a:r>
          </a:p>
          <a:p>
            <a:pPr marL="1143000" lvl="2">
              <a:lnSpc>
                <a:spcPct val="80000"/>
              </a:lnSpc>
            </a:pPr>
            <a:r>
              <a:rPr lang="en-US" altLang="en-US" sz="1200" smtClean="0"/>
              <a:t>7 years interest only</a:t>
            </a:r>
          </a:p>
          <a:p>
            <a:pPr marL="742950" lvl="1" indent="-285750">
              <a:lnSpc>
                <a:spcPct val="80000"/>
              </a:lnSpc>
            </a:pPr>
            <a:r>
              <a:rPr lang="en-US" altLang="en-US" sz="1400" smtClean="0"/>
              <a:t>25 % Equity</a:t>
            </a:r>
          </a:p>
        </p:txBody>
      </p:sp>
    </p:spTree>
  </p:cSld>
  <p:clrMapOvr>
    <a:masterClrMapping/>
  </p:clrMapOvr>
  <p:transition>
    <p:zoom/>
  </p:transition>
  <p:timing>
    <p:tnLst>
      <p:par>
        <p:cTn id="1" dur="indefinite" restart="never" nodeType="tmRoot"/>
      </p:par>
    </p:tnLst>
  </p:timing>
</p:sld>
</file>

<file path=ppt/slides/slide2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Rectangle 2"/>
          <p:cNvSpPr>
            <a:spLocks noGrp="1" noChangeArrowheads="1"/>
          </p:cNvSpPr>
          <p:nvPr>
            <p:ph type="title"/>
          </p:nvPr>
        </p:nvSpPr>
        <p:spPr/>
        <p:txBody>
          <a:bodyPr/>
          <a:lstStyle/>
          <a:p>
            <a:r>
              <a:rPr lang="en-US" altLang="en-US" smtClean="0"/>
              <a:t>Loy Yang Covenants</a:t>
            </a:r>
          </a:p>
        </p:txBody>
      </p:sp>
      <p:sp>
        <p:nvSpPr>
          <p:cNvPr id="258051" name="Rectangle 3"/>
          <p:cNvSpPr>
            <a:spLocks noGrp="1" noChangeArrowheads="1"/>
          </p:cNvSpPr>
          <p:nvPr>
            <p:ph type="body" idx="1"/>
          </p:nvPr>
        </p:nvSpPr>
        <p:spPr/>
        <p:txBody>
          <a:bodyPr/>
          <a:lstStyle/>
          <a:p>
            <a:pPr marL="342900" indent="-342900">
              <a:lnSpc>
                <a:spcPct val="90000"/>
              </a:lnSpc>
            </a:pPr>
            <a:r>
              <a:rPr lang="en-US" altLang="en-US" smtClean="0"/>
              <a:t>The covenants restricted dividends on the basis of the DSCR (debt service coverage ratio) and the LLCR (loan life coverage ratio) </a:t>
            </a:r>
          </a:p>
          <a:p>
            <a:pPr marL="742950" lvl="1" indent="-285750">
              <a:lnSpc>
                <a:spcPct val="90000"/>
              </a:lnSpc>
            </a:pPr>
            <a:r>
              <a:rPr lang="en-US" altLang="en-US" smtClean="0"/>
              <a:t>Different levels for contract and merchant period</a:t>
            </a:r>
          </a:p>
          <a:p>
            <a:pPr marL="742950" lvl="1" indent="-285750">
              <a:lnSpc>
                <a:spcPct val="90000"/>
              </a:lnSpc>
            </a:pPr>
            <a:r>
              <a:rPr lang="en-US" altLang="en-US" smtClean="0"/>
              <a:t>Defaults defined by LLCR and DSCR tests</a:t>
            </a:r>
          </a:p>
          <a:p>
            <a:pPr marL="742950" lvl="1" indent="-285750">
              <a:lnSpc>
                <a:spcPct val="90000"/>
              </a:lnSpc>
            </a:pPr>
            <a:r>
              <a:rPr lang="en-US" altLang="en-US" smtClean="0"/>
              <a:t>Covenants trap cash flow so it is available to lenders and does not leak out to equity holders</a:t>
            </a:r>
          </a:p>
          <a:p>
            <a:pPr marL="742950" lvl="1" indent="-285750">
              <a:lnSpc>
                <a:spcPct val="90000"/>
              </a:lnSpc>
            </a:pPr>
            <a:r>
              <a:rPr lang="en-US" altLang="en-US" smtClean="0"/>
              <a:t>Covenants reduce risk to lenders and reduce returns to equity holders:  the cost benefit analysis is a risk versus return evaluation</a:t>
            </a:r>
          </a:p>
          <a:p>
            <a:pPr marL="342900" indent="-342900">
              <a:lnSpc>
                <a:spcPct val="90000"/>
              </a:lnSpc>
            </a:pPr>
            <a:r>
              <a:rPr lang="en-US" altLang="en-US" smtClean="0"/>
              <a:t>Debt Service Reserve Account</a:t>
            </a:r>
          </a:p>
          <a:p>
            <a:pPr marL="742950" lvl="1" indent="-285750">
              <a:lnSpc>
                <a:spcPct val="90000"/>
              </a:lnSpc>
            </a:pPr>
            <a:r>
              <a:rPr lang="en-US" altLang="en-US" smtClean="0"/>
              <a:t>3 Months during contract period</a:t>
            </a:r>
          </a:p>
          <a:p>
            <a:pPr marL="742950" lvl="1" indent="-285750">
              <a:lnSpc>
                <a:spcPct val="90000"/>
              </a:lnSpc>
            </a:pPr>
            <a:r>
              <a:rPr lang="en-US" altLang="en-US" smtClean="0"/>
              <a:t>6 Months during merchant period</a:t>
            </a:r>
          </a:p>
        </p:txBody>
      </p:sp>
    </p:spTree>
  </p:cSld>
  <p:clrMapOvr>
    <a:masterClrMapping/>
  </p:clrMapOvr>
  <p:transition>
    <p:zoom/>
  </p:transition>
  <p:timing>
    <p:tnLst>
      <p:par>
        <p:cTn id="1" dur="indefinite" restart="never" nodeType="tmRoot"/>
      </p:par>
    </p:tnLst>
  </p:timing>
</p:sld>
</file>

<file path=ppt/slides/slide2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2"/>
          <p:cNvSpPr>
            <a:spLocks noGrp="1" noChangeArrowheads="1"/>
          </p:cNvSpPr>
          <p:nvPr>
            <p:ph type="title"/>
          </p:nvPr>
        </p:nvSpPr>
        <p:spPr/>
        <p:txBody>
          <a:bodyPr/>
          <a:lstStyle/>
          <a:p>
            <a:r>
              <a:rPr lang="en-US" altLang="en-US" smtClean="0"/>
              <a:t>Resources and Contacts</a:t>
            </a:r>
          </a:p>
        </p:txBody>
      </p:sp>
      <p:sp>
        <p:nvSpPr>
          <p:cNvPr id="259075" name="Rectangle 3"/>
          <p:cNvSpPr>
            <a:spLocks noGrp="1" noChangeArrowheads="1"/>
          </p:cNvSpPr>
          <p:nvPr>
            <p:ph type="body" idx="1"/>
          </p:nvPr>
        </p:nvSpPr>
        <p:spPr/>
        <p:txBody>
          <a:bodyPr/>
          <a:lstStyle/>
          <a:p>
            <a:pPr>
              <a:lnSpc>
                <a:spcPct val="90000"/>
              </a:lnSpc>
            </a:pPr>
            <a:r>
              <a:rPr lang="en-US" altLang="en-US" sz="1600" smtClean="0"/>
              <a:t>My contacts</a:t>
            </a:r>
          </a:p>
          <a:p>
            <a:pPr lvl="1">
              <a:lnSpc>
                <a:spcPct val="90000"/>
              </a:lnSpc>
            </a:pPr>
            <a:r>
              <a:rPr lang="en-US" altLang="en-US" sz="1600" smtClean="0"/>
              <a:t>Ed Bodmer</a:t>
            </a:r>
          </a:p>
          <a:p>
            <a:pPr lvl="1">
              <a:lnSpc>
                <a:spcPct val="90000"/>
              </a:lnSpc>
            </a:pPr>
            <a:r>
              <a:rPr lang="en-US" altLang="en-US" sz="1600" smtClean="0"/>
              <a:t>Phone: +001-630-886-2754</a:t>
            </a:r>
          </a:p>
          <a:p>
            <a:pPr lvl="1">
              <a:lnSpc>
                <a:spcPct val="90000"/>
              </a:lnSpc>
            </a:pPr>
            <a:r>
              <a:rPr lang="en-US" altLang="en-US" sz="1600" smtClean="0"/>
              <a:t>E-mail: </a:t>
            </a:r>
            <a:r>
              <a:rPr lang="en-US" altLang="en-US" sz="1600" smtClean="0">
                <a:hlinkClick r:id="rId2"/>
              </a:rPr>
              <a:t>edbodmer@aol.com</a:t>
            </a:r>
            <a:endParaRPr lang="en-US" altLang="en-US" sz="1600" smtClean="0"/>
          </a:p>
          <a:p>
            <a:pPr>
              <a:lnSpc>
                <a:spcPct val="90000"/>
              </a:lnSpc>
            </a:pPr>
            <a:r>
              <a:rPr lang="en-US" altLang="en-US" sz="1600" smtClean="0"/>
              <a:t>Other Sources</a:t>
            </a:r>
          </a:p>
          <a:p>
            <a:pPr lvl="1">
              <a:lnSpc>
                <a:spcPct val="90000"/>
              </a:lnSpc>
            </a:pPr>
            <a:r>
              <a:rPr lang="en-US" altLang="en-US" sz="1600" smtClean="0"/>
              <a:t>Financial Library on disk – articles and books</a:t>
            </a:r>
          </a:p>
          <a:p>
            <a:pPr lvl="1">
              <a:lnSpc>
                <a:spcPct val="90000"/>
              </a:lnSpc>
            </a:pPr>
            <a:r>
              <a:rPr lang="en-US" altLang="en-US" sz="1600" smtClean="0">
                <a:hlinkClick r:id="rId3"/>
              </a:rPr>
              <a:t>www.standardandpoors.com</a:t>
            </a:r>
            <a:r>
              <a:rPr lang="en-US" altLang="en-US" sz="1600" smtClean="0"/>
              <a:t>; </a:t>
            </a:r>
            <a:r>
              <a:rPr lang="en-US" altLang="en-US" sz="1600" smtClean="0">
                <a:hlinkClick r:id="rId4"/>
              </a:rPr>
              <a:t>www.moodys.com</a:t>
            </a:r>
            <a:r>
              <a:rPr lang="en-US" altLang="en-US" sz="1600" smtClean="0"/>
              <a:t> – credit rating and other information</a:t>
            </a:r>
          </a:p>
          <a:p>
            <a:pPr lvl="1">
              <a:lnSpc>
                <a:spcPct val="90000"/>
              </a:lnSpc>
            </a:pPr>
            <a:r>
              <a:rPr lang="en-US" altLang="en-US" sz="1600" smtClean="0">
                <a:hlinkClick r:id="rId5"/>
              </a:rPr>
              <a:t>www.bondsonline.com</a:t>
            </a:r>
            <a:r>
              <a:rPr lang="en-US" altLang="en-US" sz="1600" smtClean="0"/>
              <a:t> – credit spreads</a:t>
            </a:r>
          </a:p>
          <a:p>
            <a:pPr lvl="1">
              <a:lnSpc>
                <a:spcPct val="90000"/>
              </a:lnSpc>
            </a:pPr>
            <a:r>
              <a:rPr lang="en-US" altLang="en-US" smtClean="0"/>
              <a:t>http://ppp.worldbank.org/public-private-partnership/sector/energy</a:t>
            </a:r>
            <a:endParaRPr lang="en-US" altLang="en-US" sz="1600" smtClean="0"/>
          </a:p>
          <a:p>
            <a:pPr lvl="1">
              <a:lnSpc>
                <a:spcPct val="90000"/>
              </a:lnSpc>
            </a:pPr>
            <a:r>
              <a:rPr lang="en-US" altLang="en-US" sz="1600" smtClean="0"/>
              <a:t>Project finance portal.</a:t>
            </a:r>
          </a:p>
          <a:p>
            <a:pPr lvl="1">
              <a:lnSpc>
                <a:spcPct val="90000"/>
              </a:lnSpc>
            </a:pPr>
            <a:endParaRPr lang="en-US" altLang="en-US" sz="1600" smtClean="0"/>
          </a:p>
        </p:txBody>
      </p:sp>
    </p:spTree>
  </p:cSld>
  <p:clrMapOvr>
    <a:masterClrMapping/>
  </p:clrMapOvr>
  <p:transition>
    <p:zo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of Fuel Charge</a:t>
            </a:r>
            <a:endParaRPr lang="en-US" dirty="0"/>
          </a:p>
        </p:txBody>
      </p:sp>
      <p:sp>
        <p:nvSpPr>
          <p:cNvPr id="3" name="Content Placeholder 2"/>
          <p:cNvSpPr>
            <a:spLocks noGrp="1"/>
          </p:cNvSpPr>
          <p:nvPr>
            <p:ph idx="1"/>
          </p:nvPr>
        </p:nvSpPr>
        <p:spPr/>
        <p:txBody>
          <a:bodyPr/>
          <a:lstStyle/>
          <a:p>
            <a:r>
              <a:rPr lang="en-US" dirty="0" smtClean="0"/>
              <a:t>The fuel charge is expressed as $/MWH</a:t>
            </a:r>
          </a:p>
          <a:p>
            <a:r>
              <a:rPr lang="en-US" dirty="0" smtClean="0"/>
              <a:t>This is divided into two components:</a:t>
            </a:r>
          </a:p>
          <a:p>
            <a:pPr lvl="1"/>
            <a:r>
              <a:rPr lang="en-US" dirty="0" smtClean="0"/>
              <a:t>$/MMBTU </a:t>
            </a:r>
            <a:r>
              <a:rPr lang="en-US" dirty="0" smtClean="0">
                <a:sym typeface="Wingdings" panose="05000000000000000000" pitchFamily="2" charset="2"/>
              </a:rPr>
              <a:t> Cost of Fuel</a:t>
            </a:r>
          </a:p>
          <a:p>
            <a:pPr lvl="1"/>
            <a:r>
              <a:rPr lang="en-US" dirty="0" smtClean="0">
                <a:sym typeface="Wingdings" panose="05000000000000000000" pitchFamily="2" charset="2"/>
              </a:rPr>
              <a:t>MMBTU/MWH  Heat Rate</a:t>
            </a:r>
          </a:p>
          <a:p>
            <a:r>
              <a:rPr lang="en-US" dirty="0" smtClean="0">
                <a:sym typeface="Wingdings" panose="05000000000000000000" pitchFamily="2" charset="2"/>
              </a:rPr>
              <a:t>The total charge is the fuel cost x heat rate, or:</a:t>
            </a:r>
          </a:p>
          <a:p>
            <a:pPr lvl="1"/>
            <a:r>
              <a:rPr lang="en-US" dirty="0" smtClean="0">
                <a:sym typeface="Wingdings" panose="05000000000000000000" pitchFamily="2" charset="2"/>
              </a:rPr>
              <a:t>Fuel Cost ($/MWH) = $/MMBTU x MMBTU/MWH</a:t>
            </a:r>
          </a:p>
          <a:p>
            <a:pPr lvl="1"/>
            <a:r>
              <a:rPr lang="en-US" dirty="0" smtClean="0">
                <a:sym typeface="Wingdings" panose="05000000000000000000" pitchFamily="2" charset="2"/>
              </a:rPr>
              <a:t>The MMBTU cancel and</a:t>
            </a:r>
            <a:r>
              <a:rPr lang="en-US" dirty="0">
                <a:sym typeface="Wingdings" panose="05000000000000000000" pitchFamily="2" charset="2"/>
              </a:rPr>
              <a:t> </a:t>
            </a:r>
            <a:r>
              <a:rPr lang="en-US" dirty="0" smtClean="0">
                <a:sym typeface="Wingdings" panose="05000000000000000000" pitchFamily="2" charset="2"/>
              </a:rPr>
              <a:t>you get $/MWH</a:t>
            </a:r>
          </a:p>
        </p:txBody>
      </p:sp>
    </p:spTree>
    <p:extLst>
      <p:ext uri="{BB962C8B-B14F-4D97-AF65-F5344CB8AC3E}">
        <p14:creationId xmlns:p14="http://schemas.microsoft.com/office/powerpoint/2010/main" val="1132449957"/>
      </p:ext>
    </p:extLst>
  </p:cSld>
  <p:clrMapOvr>
    <a:masterClrMapping/>
  </p:clrMapOvr>
  <p:transition>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altLang="en-US" dirty="0" smtClean="0"/>
              <a:t>Complex/Challenging Issues for Project Finance and Modelling</a:t>
            </a:r>
          </a:p>
        </p:txBody>
      </p:sp>
      <p:sp>
        <p:nvSpPr>
          <p:cNvPr id="5123" name="Content Placeholder 2"/>
          <p:cNvSpPr>
            <a:spLocks noGrp="1"/>
          </p:cNvSpPr>
          <p:nvPr>
            <p:ph idx="1"/>
          </p:nvPr>
        </p:nvSpPr>
        <p:spPr/>
        <p:txBody>
          <a:bodyPr/>
          <a:lstStyle/>
          <a:p>
            <a:r>
              <a:rPr lang="en-US" altLang="en-US" dirty="0" smtClean="0"/>
              <a:t>Effects of sculpting and timing of draw-downs</a:t>
            </a:r>
          </a:p>
          <a:p>
            <a:r>
              <a:rPr lang="en-US" altLang="en-US" dirty="0" smtClean="0"/>
              <a:t>Modelling of Equity IRR with Equity Bridge Loan</a:t>
            </a:r>
          </a:p>
          <a:p>
            <a:r>
              <a:rPr lang="en-US" altLang="en-US" dirty="0" smtClean="0"/>
              <a:t>Analysis of risks related to currency changes and interest rate changes</a:t>
            </a:r>
          </a:p>
          <a:p>
            <a:r>
              <a:rPr lang="en-US" altLang="en-US" dirty="0" smtClean="0"/>
              <a:t>Evaluation of the credit quality of the off-taker</a:t>
            </a:r>
          </a:p>
          <a:p>
            <a:r>
              <a:rPr lang="en-US" altLang="en-US" dirty="0" smtClean="0"/>
              <a:t>Assessment of the PPA price relative to the economic cost of electricity</a:t>
            </a:r>
          </a:p>
          <a:p>
            <a:r>
              <a:rPr lang="en-US" altLang="en-US" dirty="0" smtClean="0"/>
              <a:t>Quantification of risks associated with risks that are allocated to off-taker and risks that remain with SPV for purposes of negotiating specific terms</a:t>
            </a:r>
          </a:p>
          <a:p>
            <a:r>
              <a:rPr lang="en-US" altLang="en-US" dirty="0" smtClean="0"/>
              <a:t>Programming Issues including resolution of circular references/cash flow waterfalls, structuring of time lines</a:t>
            </a:r>
          </a:p>
          <a:p>
            <a:r>
              <a:rPr lang="en-US" altLang="en-US" dirty="0" smtClean="0"/>
              <a:t>Value of structuring provisions related to covenants, cash flow sweeps, back-up facilities and debt service reserve accounts	</a:t>
            </a:r>
          </a:p>
        </p:txBody>
      </p:sp>
    </p:spTree>
  </p:cSld>
  <p:clrMapOvr>
    <a:masterClrMapping/>
  </p:clrMapOvr>
  <p:transition>
    <p:zo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Revenue Build-up and LCOE</a:t>
            </a:r>
            <a:endParaRPr lang="en-US" dirty="0"/>
          </a:p>
        </p:txBody>
      </p:sp>
      <p:sp>
        <p:nvSpPr>
          <p:cNvPr id="3" name="Content Placeholder 2"/>
          <p:cNvSpPr>
            <a:spLocks noGrp="1"/>
          </p:cNvSpPr>
          <p:nvPr>
            <p:ph idx="1"/>
          </p:nvPr>
        </p:nvSpPr>
        <p:spPr/>
        <p:txBody>
          <a:bodyPr/>
          <a:lstStyle/>
          <a:p>
            <a:r>
              <a:rPr lang="en-US" dirty="0" smtClean="0"/>
              <a:t>LCOE is the levelized or weighted average price of electricity over the lifetime of a project</a:t>
            </a:r>
          </a:p>
          <a:p>
            <a:r>
              <a:rPr lang="en-US" dirty="0" smtClean="0"/>
              <a:t>Cost of electricity is Revenue/MWH</a:t>
            </a:r>
          </a:p>
          <a:p>
            <a:r>
              <a:rPr lang="en-US" dirty="0" smtClean="0"/>
              <a:t>LCOE is weighted Revenue/MWH over the lifetime of a plant</a:t>
            </a:r>
          </a:p>
          <a:p>
            <a:r>
              <a:rPr lang="en-US" dirty="0" smtClean="0"/>
              <a:t>Weighting</a:t>
            </a:r>
          </a:p>
          <a:p>
            <a:pPr lvl="1"/>
            <a:r>
              <a:rPr lang="en-US" dirty="0" smtClean="0"/>
              <a:t>Cost of capital so future revenues have lower weight than current revenues</a:t>
            </a:r>
          </a:p>
          <a:p>
            <a:pPr lvl="1"/>
            <a:r>
              <a:rPr lang="en-US" dirty="0" smtClean="0"/>
              <a:t>Amount of generation so periods with more generation have more weight</a:t>
            </a:r>
          </a:p>
          <a:p>
            <a:r>
              <a:rPr lang="en-US" dirty="0" smtClean="0"/>
              <a:t>Instead of detailed weighted average could use NPV formula where </a:t>
            </a:r>
          </a:p>
          <a:p>
            <a:r>
              <a:rPr lang="en-US" sz="2400" b="1" dirty="0" smtClean="0"/>
              <a:t>LCOE = NPV of Revenues/NPV of Generation</a:t>
            </a:r>
          </a:p>
        </p:txBody>
      </p:sp>
    </p:spTree>
    <p:extLst>
      <p:ext uri="{BB962C8B-B14F-4D97-AF65-F5344CB8AC3E}">
        <p14:creationId xmlns:p14="http://schemas.microsoft.com/office/powerpoint/2010/main" val="430812052"/>
      </p:ext>
    </p:extLst>
  </p:cSld>
  <p:clrMapOvr>
    <a:masterClrMapping/>
  </p:clrMapOvr>
  <p:transition>
    <p:zo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LCOE</a:t>
            </a:r>
            <a:endParaRPr lang="en-US" dirty="0"/>
          </a:p>
        </p:txBody>
      </p:sp>
      <p:sp>
        <p:nvSpPr>
          <p:cNvPr id="3" name="Content Placeholder 2"/>
          <p:cNvSpPr>
            <a:spLocks noGrp="1"/>
          </p:cNvSpPr>
          <p:nvPr>
            <p:ph sz="half" idx="1"/>
          </p:nvPr>
        </p:nvSpPr>
        <p:spPr/>
        <p:txBody>
          <a:bodyPr/>
          <a:lstStyle/>
          <a:p>
            <a:r>
              <a:rPr lang="en-US" sz="1800" dirty="0" smtClean="0"/>
              <a:t>Prices</a:t>
            </a:r>
          </a:p>
          <a:p>
            <a:pPr lvl="1"/>
            <a:r>
              <a:rPr lang="en-US" sz="1600" dirty="0" smtClean="0"/>
              <a:t>Price in Year 1 is 100</a:t>
            </a:r>
          </a:p>
          <a:p>
            <a:pPr lvl="1"/>
            <a:r>
              <a:rPr lang="en-US" sz="1600" dirty="0" smtClean="0"/>
              <a:t>Price in Year 2 is 200</a:t>
            </a:r>
          </a:p>
          <a:p>
            <a:r>
              <a:rPr lang="en-US" sz="1800" dirty="0" smtClean="0"/>
              <a:t>Generation</a:t>
            </a:r>
          </a:p>
          <a:p>
            <a:pPr lvl="1"/>
            <a:r>
              <a:rPr lang="en-US" sz="1600" dirty="0" smtClean="0"/>
              <a:t>Generation is 500 in year 1</a:t>
            </a:r>
          </a:p>
          <a:p>
            <a:pPr lvl="1"/>
            <a:r>
              <a:rPr lang="en-US" sz="1600" dirty="0" smtClean="0"/>
              <a:t>Generation is 1000 in year 2</a:t>
            </a:r>
          </a:p>
          <a:p>
            <a:r>
              <a:rPr lang="en-US" sz="1800" dirty="0" smtClean="0"/>
              <a:t>Discount Rate is 10%</a:t>
            </a:r>
          </a:p>
          <a:p>
            <a:pPr lvl="1"/>
            <a:r>
              <a:rPr lang="en-US" sz="1600" dirty="0" smtClean="0"/>
              <a:t>PV Factor is 1/1.1 = .909 in year 1</a:t>
            </a:r>
          </a:p>
          <a:p>
            <a:pPr lvl="1"/>
            <a:r>
              <a:rPr lang="en-US" sz="1600" dirty="0" smtClean="0"/>
              <a:t>PV Factor is 1/1.21 = .826 in year 2</a:t>
            </a:r>
            <a:endParaRPr lang="en-US" sz="1600" dirty="0"/>
          </a:p>
        </p:txBody>
      </p:sp>
      <p:sp>
        <p:nvSpPr>
          <p:cNvPr id="6" name="Content Placeholder 5"/>
          <p:cNvSpPr>
            <a:spLocks noGrp="1"/>
          </p:cNvSpPr>
          <p:nvPr>
            <p:ph sz="half" idx="2"/>
          </p:nvPr>
        </p:nvSpPr>
        <p:spPr/>
        <p:txBody>
          <a:bodyPr/>
          <a:lstStyle/>
          <a:p>
            <a:r>
              <a:rPr lang="en-US" sz="1800" dirty="0" smtClean="0"/>
              <a:t>Average price is 150</a:t>
            </a:r>
          </a:p>
          <a:p>
            <a:r>
              <a:rPr lang="en-US" sz="1800" dirty="0" smtClean="0"/>
              <a:t>Weighted average price for Generation is: 33 x 100 + .67 x 200 = 33 + 134 = 167. This can be computed as (100 x 500+200 x 100)/1,500 or 167.  This is sum of revenue/sum of generation</a:t>
            </a:r>
          </a:p>
          <a:p>
            <a:r>
              <a:rPr lang="en-US" sz="1800" dirty="0" smtClean="0"/>
              <a:t>Weighted average price for discounting is .909 x 100 + .826 x 200 divided by (.909 + .826)</a:t>
            </a:r>
          </a:p>
          <a:p>
            <a:r>
              <a:rPr lang="en-US" sz="1800" dirty="0" smtClean="0"/>
              <a:t>LCOE Combines weightings</a:t>
            </a:r>
          </a:p>
        </p:txBody>
      </p:sp>
    </p:spTree>
    <p:extLst>
      <p:ext uri="{BB962C8B-B14F-4D97-AF65-F5344CB8AC3E}">
        <p14:creationId xmlns:p14="http://schemas.microsoft.com/office/powerpoint/2010/main" val="1482110379"/>
      </p:ext>
    </p:extLst>
  </p:cSld>
  <p:clrMapOvr>
    <a:masterClrMapping/>
  </p:clrMapOvr>
  <p:transition>
    <p:zo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762000" y="533400"/>
            <a:ext cx="7086600" cy="762000"/>
          </a:xfrm>
        </p:spPr>
        <p:txBody>
          <a:bodyPr/>
          <a:lstStyle/>
          <a:p>
            <a:r>
              <a:rPr lang="en-US" altLang="en-US" dirty="0" smtClean="0"/>
              <a:t>History and Definition of Independent Power Production</a:t>
            </a:r>
          </a:p>
        </p:txBody>
      </p:sp>
      <p:sp>
        <p:nvSpPr>
          <p:cNvPr id="10243" name="Content Placeholder 2"/>
          <p:cNvSpPr>
            <a:spLocks noGrp="1"/>
          </p:cNvSpPr>
          <p:nvPr>
            <p:ph idx="1"/>
          </p:nvPr>
        </p:nvSpPr>
        <p:spPr>
          <a:xfrm>
            <a:off x="533400" y="1371600"/>
            <a:ext cx="7620000" cy="4572000"/>
          </a:xfrm>
        </p:spPr>
        <p:txBody>
          <a:bodyPr/>
          <a:lstStyle/>
          <a:p>
            <a:r>
              <a:rPr lang="en-US" altLang="en-US" sz="1600" dirty="0" smtClean="0"/>
              <a:t>PURPA Law (1978)</a:t>
            </a:r>
          </a:p>
          <a:p>
            <a:pPr lvl="1"/>
            <a:r>
              <a:rPr lang="en-US" altLang="en-US" sz="1600" dirty="0" smtClean="0"/>
              <a:t>Avoided Cost</a:t>
            </a:r>
          </a:p>
          <a:p>
            <a:pPr lvl="1"/>
            <a:r>
              <a:rPr lang="en-US" altLang="en-US" sz="1600" dirty="0" smtClean="0"/>
              <a:t>Bidding</a:t>
            </a:r>
          </a:p>
          <a:p>
            <a:r>
              <a:rPr lang="en-US" altLang="en-US" sz="1600" dirty="0" smtClean="0"/>
              <a:t>Chile 1982</a:t>
            </a:r>
          </a:p>
          <a:p>
            <a:pPr lvl="1"/>
            <a:r>
              <a:rPr lang="en-US" altLang="en-US" sz="1600" dirty="0" smtClean="0"/>
              <a:t>Power Prices from Marginal Cost</a:t>
            </a:r>
          </a:p>
          <a:p>
            <a:r>
              <a:rPr lang="en-US" altLang="en-US" sz="1600" dirty="0" smtClean="0"/>
              <a:t>Asia 1990’s until East Asian Crisis</a:t>
            </a:r>
          </a:p>
          <a:p>
            <a:pPr lvl="1"/>
            <a:r>
              <a:rPr lang="en-US" altLang="en-US" sz="1600" dirty="0" smtClean="0"/>
              <a:t>Use of IPPs with PPA contracts to Finance Power Expansion</a:t>
            </a:r>
          </a:p>
          <a:p>
            <a:pPr lvl="2"/>
            <a:r>
              <a:rPr lang="en-US" altLang="en-US" dirty="0" smtClean="0"/>
              <a:t>Philippines</a:t>
            </a:r>
          </a:p>
          <a:p>
            <a:pPr lvl="2"/>
            <a:r>
              <a:rPr lang="en-US" altLang="en-US" dirty="0" smtClean="0"/>
              <a:t>Indonesia</a:t>
            </a:r>
          </a:p>
          <a:p>
            <a:pPr lvl="2"/>
            <a:r>
              <a:rPr lang="en-US" altLang="en-US" dirty="0" smtClean="0"/>
              <a:t>Malaysia</a:t>
            </a:r>
          </a:p>
          <a:p>
            <a:r>
              <a:rPr lang="en-US" altLang="en-US" sz="1600" dirty="0" smtClean="0"/>
              <a:t>Boom period for developing countries 1992-1997</a:t>
            </a:r>
          </a:p>
        </p:txBody>
      </p:sp>
    </p:spTree>
    <p:extLst>
      <p:ext uri="{BB962C8B-B14F-4D97-AF65-F5344CB8AC3E}">
        <p14:creationId xmlns:p14="http://schemas.microsoft.com/office/powerpoint/2010/main" val="288981976"/>
      </p:ext>
    </p:extLst>
  </p:cSld>
  <p:clrMapOvr>
    <a:masterClrMapping/>
  </p:clrMapOvr>
  <p:transition>
    <p:zo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dirty="0" smtClean="0"/>
              <a:t>IPP and Technical Changes</a:t>
            </a:r>
          </a:p>
        </p:txBody>
      </p:sp>
      <p:sp>
        <p:nvSpPr>
          <p:cNvPr id="11267" name="Content Placeholder 2"/>
          <p:cNvSpPr>
            <a:spLocks noGrp="1"/>
          </p:cNvSpPr>
          <p:nvPr>
            <p:ph idx="1"/>
          </p:nvPr>
        </p:nvSpPr>
        <p:spPr/>
        <p:txBody>
          <a:bodyPr/>
          <a:lstStyle/>
          <a:p>
            <a:r>
              <a:rPr lang="en-US" altLang="en-US" dirty="0" smtClean="0"/>
              <a:t>Economies of scale in generation occurred at individual plants, meaning it was more efficient to build big plants.  Somewhere around the 1970’s this changed and it was clear that small plants could be efficient.</a:t>
            </a:r>
          </a:p>
          <a:p>
            <a:r>
              <a:rPr lang="en-US" altLang="en-US" dirty="0" smtClean="0"/>
              <a:t>Long lead times and high capital intensity for construction plants such as nuclear plants require stability of regulation or government ownership.</a:t>
            </a:r>
          </a:p>
          <a:p>
            <a:r>
              <a:rPr lang="en-US" altLang="en-US" dirty="0" smtClean="0"/>
              <a:t>In the 1980’s natural gas plants became much more efficient (the heat rates declined by 30%).  With relatively low oil and natural gas prices, the natural gas combined cycle plants were more efficient than other plants at a range of capacity factors.</a:t>
            </a:r>
          </a:p>
          <a:p>
            <a:r>
              <a:rPr lang="en-US" altLang="en-US" dirty="0" smtClean="0"/>
              <a:t>The natural gas plants are less capital intensive than other plants meaning the relative deployment of capital is less.</a:t>
            </a:r>
          </a:p>
        </p:txBody>
      </p:sp>
    </p:spTree>
  </p:cSld>
  <p:clrMapOvr>
    <a:masterClrMapping/>
  </p:clrMapOvr>
  <p:transition>
    <p:zo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Economic Ideas and History of Independent Power</a:t>
            </a:r>
          </a:p>
        </p:txBody>
      </p:sp>
      <p:sp>
        <p:nvSpPr>
          <p:cNvPr id="12291" name="Content Placeholder 2"/>
          <p:cNvSpPr>
            <a:spLocks noGrp="1"/>
          </p:cNvSpPr>
          <p:nvPr>
            <p:ph idx="1"/>
          </p:nvPr>
        </p:nvSpPr>
        <p:spPr/>
        <p:txBody>
          <a:bodyPr/>
          <a:lstStyle/>
          <a:p>
            <a:r>
              <a:rPr lang="en-US" altLang="en-US" dirty="0" smtClean="0"/>
              <a:t>Natural Monopoly and Economies of Scale do not Exist in Generation</a:t>
            </a:r>
          </a:p>
          <a:p>
            <a:r>
              <a:rPr lang="en-US" altLang="en-US" dirty="0" smtClean="0"/>
              <a:t>PURPA Demonstrated that Independent Power could Work</a:t>
            </a:r>
          </a:p>
          <a:p>
            <a:r>
              <a:rPr lang="en-US" altLang="en-US" dirty="0" smtClean="0"/>
              <a:t>Allocate Risks to IPPs Related to Controllable Risks to Provide Incentives</a:t>
            </a:r>
          </a:p>
          <a:p>
            <a:r>
              <a:rPr lang="en-US" altLang="en-US" dirty="0" smtClean="0"/>
              <a:t>Demand Risk, Fuel Price Risk and Capacity Mix Risk in Merchant Plants</a:t>
            </a:r>
          </a:p>
          <a:p>
            <a:endParaRPr lang="en-US" altLang="en-US" dirty="0" smtClean="0"/>
          </a:p>
        </p:txBody>
      </p:sp>
    </p:spTree>
  </p:cSld>
  <p:clrMapOvr>
    <a:masterClrMapping/>
  </p:clrMapOvr>
  <p:transition>
    <p:zo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altLang="en-US" dirty="0" smtClean="0"/>
              <a:t>Implementation of PURPA in California</a:t>
            </a:r>
          </a:p>
        </p:txBody>
      </p:sp>
      <p:sp>
        <p:nvSpPr>
          <p:cNvPr id="13315" name="Content Placeholder 2"/>
          <p:cNvSpPr>
            <a:spLocks noGrp="1"/>
          </p:cNvSpPr>
          <p:nvPr>
            <p:ph idx="1"/>
          </p:nvPr>
        </p:nvSpPr>
        <p:spPr/>
        <p:txBody>
          <a:bodyPr/>
          <a:lstStyle/>
          <a:p>
            <a:r>
              <a:rPr lang="en-US" altLang="en-US" dirty="0" smtClean="0"/>
              <a:t>Standard Offer No. 4 (ISO4) </a:t>
            </a:r>
          </a:p>
          <a:p>
            <a:r>
              <a:rPr lang="en-US" altLang="en-US" dirty="0" smtClean="0"/>
              <a:t>A qualifying facility (QF) based on renewable energy could sign a contract based on a fixed forecast of future electricity price. Such a QF entering a contract would be guaranteed $57/</a:t>
            </a:r>
            <a:r>
              <a:rPr lang="en-US" altLang="en-US" dirty="0" err="1" smtClean="0"/>
              <a:t>MWh</a:t>
            </a:r>
            <a:r>
              <a:rPr lang="en-US" altLang="en-US" dirty="0" smtClean="0"/>
              <a:t> in 1985, $81/</a:t>
            </a:r>
            <a:r>
              <a:rPr lang="en-US" altLang="en-US" dirty="0" err="1" smtClean="0"/>
              <a:t>MWh</a:t>
            </a:r>
            <a:r>
              <a:rPr lang="en-US" altLang="en-US" dirty="0" smtClean="0"/>
              <a:t> in 1990, and $109/</a:t>
            </a:r>
            <a:r>
              <a:rPr lang="en-US" altLang="en-US" dirty="0" err="1" smtClean="0"/>
              <a:t>MWh</a:t>
            </a:r>
            <a:r>
              <a:rPr lang="en-US" altLang="en-US" dirty="0" smtClean="0"/>
              <a:t> in 1994. </a:t>
            </a:r>
          </a:p>
          <a:p>
            <a:r>
              <a:rPr lang="en-US" altLang="en-US" dirty="0" smtClean="0"/>
              <a:t>After 10 years the contract price reverted to the short run avoided cost, which typically would be far lower than the fixed price guarantee. </a:t>
            </a:r>
          </a:p>
          <a:p>
            <a:r>
              <a:rPr lang="en-US" altLang="en-US" dirty="0" smtClean="0"/>
              <a:t>Gas-fired cogeneration units were not treated nearly as generously but were generally paid an annual average of about $25/</a:t>
            </a:r>
            <a:r>
              <a:rPr lang="en-US" altLang="en-US" dirty="0" err="1" smtClean="0"/>
              <a:t>MWh</a:t>
            </a:r>
            <a:r>
              <a:rPr lang="en-US" altLang="en-US" dirty="0" smtClean="0"/>
              <a:t> for capacity and about $25 to $30/</a:t>
            </a:r>
            <a:r>
              <a:rPr lang="en-US" altLang="en-US" dirty="0" err="1" smtClean="0"/>
              <a:t>MWh</a:t>
            </a:r>
            <a:r>
              <a:rPr lang="en-US" altLang="en-US" dirty="0" smtClean="0"/>
              <a:t> for energy.</a:t>
            </a:r>
          </a:p>
          <a:p>
            <a:r>
              <a:rPr lang="en-US" altLang="en-US" dirty="0" smtClean="0"/>
              <a:t>PPA Contracts did not have elaborate allocations of risk</a:t>
            </a:r>
          </a:p>
        </p:txBody>
      </p:sp>
    </p:spTree>
  </p:cSld>
  <p:clrMapOvr>
    <a:masterClrMapping/>
  </p:clrMapOvr>
  <p:transition>
    <p:zo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3"/>
          <p:cNvSpPr>
            <a:spLocks noGrp="1"/>
          </p:cNvSpPr>
          <p:nvPr>
            <p:ph type="ctrTitle"/>
          </p:nvPr>
        </p:nvSpPr>
        <p:spPr>
          <a:ln>
            <a:miter lim="800000"/>
            <a:headEnd/>
            <a:tailEnd/>
          </a:ln>
        </p:spPr>
        <p:txBody>
          <a:bodyPr/>
          <a:lstStyle/>
          <a:p>
            <a:r>
              <a:rPr lang="en-US" altLang="en-US" smtClean="0"/>
              <a:t>PPA Contract Discussion</a:t>
            </a:r>
          </a:p>
        </p:txBody>
      </p:sp>
    </p:spTree>
  </p:cSld>
  <p:clrMapOvr>
    <a:masterClrMapping/>
  </p:clrMapOvr>
  <p:transition>
    <p:zo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altLang="en-US" smtClean="0"/>
              <a:t>Key Components of PPA</a:t>
            </a:r>
          </a:p>
        </p:txBody>
      </p:sp>
      <p:sp>
        <p:nvSpPr>
          <p:cNvPr id="21507" name="Rectangle 3"/>
          <p:cNvSpPr>
            <a:spLocks noGrp="1" noChangeArrowheads="1"/>
          </p:cNvSpPr>
          <p:nvPr>
            <p:ph type="body" idx="1"/>
          </p:nvPr>
        </p:nvSpPr>
        <p:spPr/>
        <p:txBody>
          <a:bodyPr/>
          <a:lstStyle/>
          <a:p>
            <a:r>
              <a:rPr lang="en-US" altLang="en-US" smtClean="0"/>
              <a:t>Description of Facility and Obligations</a:t>
            </a:r>
          </a:p>
          <a:p>
            <a:pPr lvl="1"/>
            <a:r>
              <a:rPr lang="en-US" altLang="en-US" smtClean="0"/>
              <a:t>Size, facilities, general requirements</a:t>
            </a:r>
          </a:p>
          <a:p>
            <a:r>
              <a:rPr lang="en-US" altLang="en-US" smtClean="0"/>
              <a:t>Dates</a:t>
            </a:r>
          </a:p>
          <a:p>
            <a:pPr lvl="1"/>
            <a:r>
              <a:rPr lang="en-US" altLang="en-US" smtClean="0"/>
              <a:t>COD, PCOD and liquated damages</a:t>
            </a:r>
          </a:p>
          <a:p>
            <a:r>
              <a:rPr lang="en-US" altLang="en-US" smtClean="0"/>
              <a:t>Performance Tests and Commissioning</a:t>
            </a:r>
          </a:p>
          <a:p>
            <a:r>
              <a:rPr lang="en-US" altLang="en-US" smtClean="0"/>
              <a:t>Pricing</a:t>
            </a:r>
          </a:p>
          <a:p>
            <a:r>
              <a:rPr lang="en-US" altLang="en-US" smtClean="0"/>
              <a:t>Operation and Testing</a:t>
            </a:r>
          </a:p>
          <a:p>
            <a:r>
              <a:rPr lang="en-US" altLang="en-US" smtClean="0"/>
              <a:t>Term</a:t>
            </a:r>
          </a:p>
          <a:p>
            <a:r>
              <a:rPr lang="en-US" altLang="en-US" smtClean="0"/>
              <a:t>Termination</a:t>
            </a:r>
          </a:p>
          <a:p>
            <a:r>
              <a:rPr lang="en-US" altLang="en-US" smtClean="0"/>
              <a:t>Force Majeure Events</a:t>
            </a:r>
          </a:p>
          <a:p>
            <a:endParaRPr lang="en-US" altLang="en-US" smtClean="0"/>
          </a:p>
        </p:txBody>
      </p:sp>
    </p:spTree>
  </p:cSld>
  <p:clrMapOvr>
    <a:masterClrMapping/>
  </p:clrMapOvr>
  <p:transition>
    <p:zo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smtClean="0"/>
              <a:t>General Purchased Power Agreement Pricing</a:t>
            </a:r>
          </a:p>
        </p:txBody>
      </p:sp>
      <p:sp>
        <p:nvSpPr>
          <p:cNvPr id="22531" name="Content Placeholder 2"/>
          <p:cNvSpPr>
            <a:spLocks noGrp="1"/>
          </p:cNvSpPr>
          <p:nvPr>
            <p:ph idx="1"/>
          </p:nvPr>
        </p:nvSpPr>
        <p:spPr/>
        <p:txBody>
          <a:bodyPr/>
          <a:lstStyle/>
          <a:p>
            <a:r>
              <a:rPr lang="en-US" altLang="en-US" sz="1400" smtClean="0"/>
              <a:t>Components</a:t>
            </a:r>
          </a:p>
          <a:p>
            <a:pPr lvl="1"/>
            <a:r>
              <a:rPr lang="en-US" altLang="en-US" sz="1400" smtClean="0"/>
              <a:t>A – Capacity Payment</a:t>
            </a:r>
          </a:p>
          <a:p>
            <a:pPr lvl="2"/>
            <a:r>
              <a:rPr lang="en-US" altLang="en-US" sz="1200" smtClean="0"/>
              <a:t>Covers debt service, taxes and equity return from project budget</a:t>
            </a:r>
          </a:p>
          <a:p>
            <a:pPr lvl="2"/>
            <a:r>
              <a:rPr lang="en-US" altLang="en-US" sz="1200" smtClean="0"/>
              <a:t>Deductions for unavailability of plant</a:t>
            </a:r>
          </a:p>
          <a:p>
            <a:pPr lvl="2"/>
            <a:r>
              <a:rPr lang="en-US" altLang="en-US" sz="1200" smtClean="0"/>
              <a:t>Currency  adjustments and currency split</a:t>
            </a:r>
          </a:p>
          <a:p>
            <a:pPr lvl="1"/>
            <a:r>
              <a:rPr lang="en-US" altLang="en-US" sz="1400" smtClean="0"/>
              <a:t>B – Fixed O&amp;M Charge</a:t>
            </a:r>
          </a:p>
          <a:p>
            <a:pPr lvl="2"/>
            <a:r>
              <a:rPr lang="en-US" altLang="en-US" sz="1200" smtClean="0"/>
              <a:t>Escalates with general inflation</a:t>
            </a:r>
          </a:p>
          <a:p>
            <a:pPr lvl="2"/>
            <a:r>
              <a:rPr lang="en-US" altLang="en-US" sz="1200" smtClean="0"/>
              <a:t>Could have currency adjustment</a:t>
            </a:r>
          </a:p>
          <a:p>
            <a:pPr lvl="1"/>
            <a:r>
              <a:rPr lang="en-US" altLang="en-US" sz="1400" smtClean="0"/>
              <a:t>C – Fuel Energy Charge</a:t>
            </a:r>
          </a:p>
          <a:p>
            <a:pPr lvl="2"/>
            <a:r>
              <a:rPr lang="en-US" altLang="en-US" sz="1200" smtClean="0"/>
              <a:t>Use the target heat rate</a:t>
            </a:r>
          </a:p>
          <a:p>
            <a:pPr lvl="2"/>
            <a:r>
              <a:rPr lang="en-US" altLang="en-US" sz="1200" smtClean="0"/>
              <a:t>Could be only adjustments to under or over-use of fuel</a:t>
            </a:r>
          </a:p>
          <a:p>
            <a:pPr lvl="1"/>
            <a:r>
              <a:rPr lang="en-US" altLang="en-US" sz="1400" smtClean="0"/>
              <a:t>D – Variable O&amp;M Charge</a:t>
            </a:r>
          </a:p>
          <a:p>
            <a:pPr lvl="2"/>
            <a:r>
              <a:rPr lang="en-US" altLang="en-US" sz="1200" smtClean="0"/>
              <a:t>Definition of fixed and variable costs </a:t>
            </a:r>
          </a:p>
          <a:p>
            <a:pPr lvl="2"/>
            <a:r>
              <a:rPr lang="en-US" altLang="en-US" sz="1200" smtClean="0"/>
              <a:t>Start-up costs</a:t>
            </a:r>
          </a:p>
          <a:p>
            <a:endParaRPr lang="en-US" altLang="en-US" sz="1400" smtClean="0"/>
          </a:p>
        </p:txBody>
      </p:sp>
    </p:spTree>
  </p:cSld>
  <p:clrMapOvr>
    <a:masterClrMapping/>
  </p:clrMapOvr>
  <p:transition>
    <p:zoom/>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altLang="en-US" smtClean="0"/>
              <a:t>General Policy Objectives for Electricity</a:t>
            </a:r>
          </a:p>
        </p:txBody>
      </p:sp>
      <p:sp>
        <p:nvSpPr>
          <p:cNvPr id="23555" name="Content Placeholder 2"/>
          <p:cNvSpPr>
            <a:spLocks noGrp="1"/>
          </p:cNvSpPr>
          <p:nvPr>
            <p:ph idx="1"/>
          </p:nvPr>
        </p:nvSpPr>
        <p:spPr/>
        <p:txBody>
          <a:bodyPr/>
          <a:lstStyle/>
          <a:p>
            <a:r>
              <a:rPr lang="en-US" altLang="en-US" smtClean="0"/>
              <a:t>Efficiency</a:t>
            </a:r>
          </a:p>
          <a:p>
            <a:pPr lvl="1"/>
            <a:r>
              <a:rPr lang="en-US" altLang="en-US" smtClean="0"/>
              <a:t>The amount of capacity</a:t>
            </a:r>
          </a:p>
          <a:p>
            <a:pPr lvl="1"/>
            <a:r>
              <a:rPr lang="en-US" altLang="en-US" smtClean="0"/>
              <a:t>The cost of constructing capacity</a:t>
            </a:r>
          </a:p>
          <a:p>
            <a:pPr lvl="1"/>
            <a:r>
              <a:rPr lang="en-US" altLang="en-US" smtClean="0"/>
              <a:t>The mix of capacity</a:t>
            </a:r>
          </a:p>
          <a:p>
            <a:pPr lvl="1"/>
            <a:r>
              <a:rPr lang="en-US" altLang="en-US" smtClean="0"/>
              <a:t>The cost of operating and maintaining capacity</a:t>
            </a:r>
          </a:p>
          <a:p>
            <a:pPr lvl="1"/>
            <a:r>
              <a:rPr lang="en-US" altLang="en-US" smtClean="0"/>
              <a:t>The efficiency of operating plants</a:t>
            </a:r>
          </a:p>
          <a:p>
            <a:r>
              <a:rPr lang="en-US" altLang="en-US" smtClean="0"/>
              <a:t>Allocation of Resources</a:t>
            </a:r>
          </a:p>
          <a:p>
            <a:pPr lvl="1"/>
            <a:r>
              <a:rPr lang="en-US" altLang="en-US" smtClean="0"/>
              <a:t>Wasteful use of energy</a:t>
            </a:r>
          </a:p>
          <a:p>
            <a:pPr lvl="1"/>
            <a:r>
              <a:rPr lang="en-US" altLang="en-US" smtClean="0"/>
              <a:t>Wasteful transfer to private investors</a:t>
            </a:r>
          </a:p>
        </p:txBody>
      </p:sp>
    </p:spTree>
  </p:cSld>
  <p:clrMapOvr>
    <a:masterClrMapping/>
  </p:clrMapOvr>
  <p:transition>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Contents</a:t>
            </a:r>
          </a:p>
        </p:txBody>
      </p:sp>
      <p:sp>
        <p:nvSpPr>
          <p:cNvPr id="6147" name="Content Placeholder 2"/>
          <p:cNvSpPr>
            <a:spLocks noGrp="1"/>
          </p:cNvSpPr>
          <p:nvPr>
            <p:ph idx="1"/>
          </p:nvPr>
        </p:nvSpPr>
        <p:spPr>
          <a:xfrm>
            <a:off x="609600" y="1371600"/>
            <a:ext cx="7772400" cy="4724400"/>
          </a:xfrm>
        </p:spPr>
        <p:txBody>
          <a:bodyPr/>
          <a:lstStyle/>
          <a:p>
            <a:r>
              <a:rPr lang="en-US" altLang="en-US" dirty="0" smtClean="0"/>
              <a:t>History and Definition of IPPs</a:t>
            </a:r>
          </a:p>
          <a:p>
            <a:pPr lvl="1"/>
            <a:r>
              <a:rPr lang="en-US" altLang="en-US" dirty="0" smtClean="0"/>
              <a:t>General Terms</a:t>
            </a:r>
          </a:p>
          <a:p>
            <a:pPr lvl="1"/>
            <a:r>
              <a:rPr lang="en-US" altLang="en-US" dirty="0" smtClean="0"/>
              <a:t>Risk Allocation</a:t>
            </a:r>
          </a:p>
          <a:p>
            <a:pPr lvl="1"/>
            <a:r>
              <a:rPr lang="en-US" altLang="en-US" dirty="0" smtClean="0"/>
              <a:t>PPA Discussion</a:t>
            </a:r>
          </a:p>
          <a:p>
            <a:r>
              <a:rPr lang="en-US" altLang="en-US" dirty="0" smtClean="0"/>
              <a:t>Electricity Policy Alternatives and IPPs</a:t>
            </a:r>
          </a:p>
          <a:p>
            <a:pPr lvl="1"/>
            <a:r>
              <a:rPr lang="en-US" altLang="en-US" dirty="0" smtClean="0"/>
              <a:t>Argentina and Chile Case: Government Ownership</a:t>
            </a:r>
          </a:p>
          <a:p>
            <a:pPr lvl="1"/>
            <a:r>
              <a:rPr lang="en-US" altLang="en-US" dirty="0" smtClean="0"/>
              <a:t>California Case: Competitive Generation </a:t>
            </a:r>
          </a:p>
          <a:p>
            <a:pPr lvl="1"/>
            <a:r>
              <a:rPr lang="en-US" altLang="en-US" dirty="0" smtClean="0"/>
              <a:t>Philippines Case: IPP Model</a:t>
            </a:r>
          </a:p>
          <a:p>
            <a:pPr lvl="1"/>
            <a:r>
              <a:rPr lang="en-US" altLang="en-US" dirty="0" smtClean="0"/>
              <a:t>Nuclear Plants in U.S.: Regulated Rates</a:t>
            </a:r>
          </a:p>
          <a:p>
            <a:r>
              <a:rPr lang="en-US" altLang="en-US" dirty="0" smtClean="0"/>
              <a:t>Financing of Plants with PPA’s</a:t>
            </a:r>
          </a:p>
        </p:txBody>
      </p:sp>
    </p:spTree>
  </p:cSld>
  <p:clrMapOvr>
    <a:masterClrMapping/>
  </p:clrMapOvr>
  <p:transition>
    <p:zoom/>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smtClean="0"/>
              <a:t>Risk Allocation using Different Policy Frameworks</a:t>
            </a:r>
          </a:p>
        </p:txBody>
      </p:sp>
      <p:sp>
        <p:nvSpPr>
          <p:cNvPr id="24579" name="Content Placeholder 2"/>
          <p:cNvSpPr>
            <a:spLocks noGrp="1"/>
          </p:cNvSpPr>
          <p:nvPr>
            <p:ph idx="1"/>
          </p:nvPr>
        </p:nvSpPr>
        <p:spPr>
          <a:xfrm>
            <a:off x="457200" y="1219200"/>
            <a:ext cx="7924800" cy="4876800"/>
          </a:xfrm>
        </p:spPr>
        <p:txBody>
          <a:bodyPr/>
          <a:lstStyle/>
          <a:p>
            <a:r>
              <a:rPr lang="en-US" altLang="en-US" sz="1400" smtClean="0"/>
              <a:t>Definition of Risks</a:t>
            </a:r>
          </a:p>
          <a:p>
            <a:pPr lvl="1"/>
            <a:r>
              <a:rPr lang="en-US" altLang="en-US" sz="1400" smtClean="0"/>
              <a:t>Capital Cost Risks			</a:t>
            </a:r>
          </a:p>
          <a:p>
            <a:pPr lvl="1"/>
            <a:r>
              <a:rPr lang="en-US" altLang="en-US" sz="1400" smtClean="0"/>
              <a:t>Demand and Load Growth Risks			</a:t>
            </a:r>
          </a:p>
          <a:p>
            <a:pPr lvl="1"/>
            <a:r>
              <a:rPr lang="en-US" altLang="en-US" sz="1400" smtClean="0"/>
              <a:t>Inflation Risk</a:t>
            </a:r>
          </a:p>
          <a:p>
            <a:pPr lvl="1"/>
            <a:r>
              <a:rPr lang="en-US" altLang="en-US" sz="1400" smtClean="0"/>
              <a:t>Exchange Rate Risk</a:t>
            </a:r>
          </a:p>
          <a:p>
            <a:pPr lvl="1"/>
            <a:r>
              <a:rPr lang="en-US" altLang="en-US" sz="1400" smtClean="0"/>
              <a:t>Fuel Price Risk</a:t>
            </a:r>
          </a:p>
          <a:p>
            <a:pPr lvl="1"/>
            <a:r>
              <a:rPr lang="en-US" altLang="en-US" sz="1400" smtClean="0"/>
              <a:t>Heat Rate Risk</a:t>
            </a:r>
          </a:p>
          <a:p>
            <a:pPr lvl="1"/>
            <a:r>
              <a:rPr lang="en-US" altLang="en-US" sz="1400" smtClean="0"/>
              <a:t>Capacity Over or Undersupply Risk</a:t>
            </a:r>
          </a:p>
          <a:p>
            <a:pPr lvl="1"/>
            <a:r>
              <a:rPr lang="en-US" altLang="en-US" sz="1400" smtClean="0"/>
              <a:t>Plant Availability Risk</a:t>
            </a:r>
          </a:p>
          <a:p>
            <a:pPr lvl="1"/>
            <a:r>
              <a:rPr lang="en-US" altLang="en-US" sz="1400" smtClean="0"/>
              <a:t>Construction Delay Risk</a:t>
            </a:r>
          </a:p>
          <a:p>
            <a:pPr lvl="1"/>
            <a:r>
              <a:rPr lang="en-US" altLang="en-US" sz="1400" smtClean="0"/>
              <a:t>Capacity Factor and Dispatch Risk</a:t>
            </a:r>
          </a:p>
          <a:p>
            <a:pPr lvl="1"/>
            <a:r>
              <a:rPr lang="en-US" altLang="en-US" sz="1400" smtClean="0"/>
              <a:t>Operation and Maintenance Cost Risks</a:t>
            </a:r>
          </a:p>
          <a:p>
            <a:pPr lvl="1"/>
            <a:endParaRPr lang="en-US" altLang="en-US" sz="1400" smtClean="0"/>
          </a:p>
        </p:txBody>
      </p:sp>
    </p:spTree>
  </p:cSld>
  <p:clrMapOvr>
    <a:masterClrMapping/>
  </p:clrMapOvr>
  <p:transition>
    <p:zoom/>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altLang="en-US" smtClean="0"/>
              <a:t>Definition of Risks in Electricity Industry</a:t>
            </a:r>
          </a:p>
        </p:txBody>
      </p:sp>
      <p:sp>
        <p:nvSpPr>
          <p:cNvPr id="25603" name="Content Placeholder 2"/>
          <p:cNvSpPr>
            <a:spLocks noGrp="1"/>
          </p:cNvSpPr>
          <p:nvPr>
            <p:ph idx="1"/>
          </p:nvPr>
        </p:nvSpPr>
        <p:spPr/>
        <p:txBody>
          <a:bodyPr/>
          <a:lstStyle/>
          <a:p>
            <a:r>
              <a:rPr lang="en-US" altLang="en-US" sz="1400" smtClean="0"/>
              <a:t>General Definition of Risk</a:t>
            </a:r>
          </a:p>
          <a:p>
            <a:pPr lvl="1"/>
            <a:r>
              <a:rPr lang="en-US" altLang="en-US" sz="1400" smtClean="0"/>
              <a:t>Standard Deviation and Mathematical Formulas (Nobel Prizes)</a:t>
            </a:r>
          </a:p>
          <a:p>
            <a:pPr lvl="1"/>
            <a:r>
              <a:rPr lang="en-US" altLang="en-US" sz="1400" smtClean="0"/>
              <a:t>Risks of Extreme Events (Outages, Price Spikes)</a:t>
            </a:r>
          </a:p>
          <a:p>
            <a:r>
              <a:rPr lang="en-US" altLang="en-US" sz="1400" smtClean="0"/>
              <a:t>Importance of Risk in Considering Policy Alternatives</a:t>
            </a:r>
          </a:p>
          <a:p>
            <a:r>
              <a:rPr lang="en-US" altLang="en-US" sz="1400" smtClean="0"/>
              <a:t>Alternative Perspectives of Risk</a:t>
            </a:r>
          </a:p>
          <a:p>
            <a:pPr lvl="1"/>
            <a:r>
              <a:rPr lang="en-US" altLang="en-US" sz="1400" smtClean="0"/>
              <a:t>Consumers</a:t>
            </a:r>
          </a:p>
          <a:p>
            <a:pPr lvl="1"/>
            <a:r>
              <a:rPr lang="en-US" altLang="en-US" sz="1400" smtClean="0"/>
              <a:t>Merchant Suppliers</a:t>
            </a:r>
          </a:p>
          <a:p>
            <a:pPr lvl="1"/>
            <a:r>
              <a:rPr lang="en-US" altLang="en-US" sz="1400" smtClean="0"/>
              <a:t>IPP Suppliers</a:t>
            </a:r>
          </a:p>
          <a:p>
            <a:pPr lvl="1"/>
            <a:r>
              <a:rPr lang="en-US" altLang="en-US" sz="1400" smtClean="0"/>
              <a:t>Regulated Companies</a:t>
            </a:r>
          </a:p>
          <a:p>
            <a:r>
              <a:rPr lang="en-US" altLang="en-US" sz="1400" smtClean="0"/>
              <a:t>Basis of Risk Measurement</a:t>
            </a:r>
          </a:p>
          <a:p>
            <a:pPr lvl="1"/>
            <a:r>
              <a:rPr lang="en-US" altLang="en-US" sz="1400" smtClean="0"/>
              <a:t>Price of Electricity to Suppliers</a:t>
            </a:r>
          </a:p>
          <a:p>
            <a:pPr lvl="1"/>
            <a:r>
              <a:rPr lang="en-US" altLang="en-US" sz="1400" smtClean="0"/>
              <a:t>Total Generation Cost to Consumers</a:t>
            </a:r>
          </a:p>
        </p:txBody>
      </p:sp>
    </p:spTree>
  </p:cSld>
  <p:clrMapOvr>
    <a:masterClrMapping/>
  </p:clrMapOvr>
  <p:transition>
    <p:zoom/>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altLang="en-US" smtClean="0"/>
              <a:t>Transferring Risk</a:t>
            </a:r>
          </a:p>
        </p:txBody>
      </p:sp>
      <p:sp>
        <p:nvSpPr>
          <p:cNvPr id="26627" name="Content Placeholder 2"/>
          <p:cNvSpPr>
            <a:spLocks noGrp="1"/>
          </p:cNvSpPr>
          <p:nvPr>
            <p:ph idx="1"/>
          </p:nvPr>
        </p:nvSpPr>
        <p:spPr/>
        <p:txBody>
          <a:bodyPr/>
          <a:lstStyle/>
          <a:p>
            <a:r>
              <a:rPr lang="en-US" altLang="en-US" smtClean="0"/>
              <a:t>Gains in efficiency by imposing risk on parties that are in the best position to understand and to manage risk.</a:t>
            </a:r>
          </a:p>
          <a:p>
            <a:r>
              <a:rPr lang="en-US" altLang="en-US" smtClean="0"/>
              <a:t>Argument that better economic decisions will be made if equity investors must take risk</a:t>
            </a:r>
          </a:p>
          <a:p>
            <a:pPr lvl="1"/>
            <a:r>
              <a:rPr lang="en-US" altLang="en-US" smtClean="0"/>
              <a:t>Amount of capacity</a:t>
            </a:r>
          </a:p>
          <a:p>
            <a:pPr lvl="1"/>
            <a:r>
              <a:rPr lang="en-US" altLang="en-US" smtClean="0"/>
              <a:t>Mix of capacity</a:t>
            </a:r>
          </a:p>
          <a:p>
            <a:r>
              <a:rPr lang="en-US" altLang="en-US" smtClean="0"/>
              <a:t>Risks that can be managed and controlled is subject to some debate</a:t>
            </a:r>
          </a:p>
          <a:p>
            <a:pPr lvl="1"/>
            <a:r>
              <a:rPr lang="en-US" altLang="en-US" smtClean="0"/>
              <a:t>Fuel prices</a:t>
            </a:r>
          </a:p>
          <a:p>
            <a:pPr lvl="1"/>
            <a:r>
              <a:rPr lang="en-US" altLang="en-US" smtClean="0"/>
              <a:t>Exchange rates</a:t>
            </a:r>
          </a:p>
        </p:txBody>
      </p:sp>
    </p:spTree>
  </p:cSld>
  <p:clrMapOvr>
    <a:masterClrMapping/>
  </p:clrMapOvr>
  <p:transition>
    <p:zoom/>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Risk Transfer Points</a:t>
            </a:r>
            <a:endParaRPr lang="en-US"/>
          </a:p>
        </p:txBody>
      </p:sp>
      <p:sp>
        <p:nvSpPr>
          <p:cNvPr id="3" name="Content Placeholder 2"/>
          <p:cNvSpPr>
            <a:spLocks noGrp="1"/>
          </p:cNvSpPr>
          <p:nvPr>
            <p:ph idx="1"/>
          </p:nvPr>
        </p:nvSpPr>
        <p:spPr/>
        <p:txBody>
          <a:bodyPr/>
          <a:lstStyle/>
          <a:p>
            <a:r>
              <a:rPr lang="en-US" smtClean="0"/>
              <a:t>Is it really worth it to transfer risk</a:t>
            </a:r>
          </a:p>
          <a:p>
            <a:pPr lvl="1"/>
            <a:r>
              <a:rPr lang="en-US" smtClean="0"/>
              <a:t>Cost of delay damanges</a:t>
            </a:r>
          </a:p>
          <a:p>
            <a:r>
              <a:rPr lang="en-US" smtClean="0"/>
              <a:t>Evaluate both cost and benefit of risk from Offtaker persepective</a:t>
            </a:r>
          </a:p>
          <a:p>
            <a:pPr lvl="1"/>
            <a:r>
              <a:rPr lang="en-US" smtClean="0"/>
              <a:t>Availability cost (higher maintenance) versus Availability benefit</a:t>
            </a:r>
          </a:p>
          <a:p>
            <a:r>
              <a:rPr lang="en-US" smtClean="0"/>
              <a:t>Transfer of PPA risk to contract breakage risk (political risk)</a:t>
            </a:r>
          </a:p>
          <a:p>
            <a:pPr lvl="1"/>
            <a:r>
              <a:rPr lang="en-US" smtClean="0"/>
              <a:t>Evaluate the economic value of the contract</a:t>
            </a:r>
          </a:p>
          <a:p>
            <a:r>
              <a:rPr lang="en-US" smtClean="0"/>
              <a:t>Measurement of Risks with different parameters</a:t>
            </a:r>
          </a:p>
          <a:p>
            <a:pPr lvl="1"/>
            <a:r>
              <a:rPr lang="en-US" smtClean="0"/>
              <a:t>Heat rate risk with different gas prices</a:t>
            </a:r>
          </a:p>
          <a:p>
            <a:pPr lvl="1"/>
            <a:r>
              <a:rPr lang="en-US" smtClean="0"/>
              <a:t>Availability risk with different replacement cost</a:t>
            </a:r>
          </a:p>
          <a:p>
            <a:pPr lvl="1"/>
            <a:r>
              <a:rPr lang="en-US" smtClean="0"/>
              <a:t>Delay risk with different cost of capital</a:t>
            </a:r>
          </a:p>
        </p:txBody>
      </p:sp>
    </p:spTree>
    <p:extLst>
      <p:ext uri="{BB962C8B-B14F-4D97-AF65-F5344CB8AC3E}">
        <p14:creationId xmlns:p14="http://schemas.microsoft.com/office/powerpoint/2010/main" val="524025921"/>
      </p:ext>
    </p:extLst>
  </p:cSld>
  <p:clrMapOvr>
    <a:masterClrMapping/>
  </p:clrMapOvr>
  <p:transition>
    <p:zoom/>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p:txBody>
          <a:bodyPr/>
          <a:lstStyle/>
          <a:p>
            <a:r>
              <a:rPr lang="en-US" altLang="en-US" smtClean="0"/>
              <a:t>Stress Test Analysis</a:t>
            </a:r>
          </a:p>
        </p:txBody>
      </p:sp>
      <p:pic>
        <p:nvPicPr>
          <p:cNvPr id="6041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2438400"/>
            <a:ext cx="8906493"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80038897"/>
      </p:ext>
    </p:extLst>
  </p:cSld>
  <p:clrMapOvr>
    <a:masterClrMapping/>
  </p:clrMapOvr>
  <p:transition>
    <p:zoom/>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Risks for Coal and Gas Plant – Heat Rate</a:t>
            </a:r>
            <a:endParaRPr lang="en-US"/>
          </a:p>
        </p:txBody>
      </p:sp>
      <p:pic>
        <p:nvPicPr>
          <p:cNvPr id="2867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990600"/>
            <a:ext cx="4562277" cy="50158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41722481"/>
      </p:ext>
    </p:extLst>
  </p:cSld>
  <p:clrMapOvr>
    <a:masterClrMapping/>
  </p:clrMapOvr>
  <p:transition>
    <p:zoom/>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Risks for Coal and Gas Plant - Availability</a:t>
            </a:r>
            <a:endParaRPr lang="en-US"/>
          </a:p>
        </p:txBody>
      </p:sp>
      <p:pic>
        <p:nvPicPr>
          <p:cNvPr id="2877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027090"/>
            <a:ext cx="4591050" cy="50317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44874015"/>
      </p:ext>
    </p:extLst>
  </p:cSld>
  <p:clrMapOvr>
    <a:masterClrMapping/>
  </p:clrMapOvr>
  <p:transition>
    <p:zoom/>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altLang="en-US" smtClean="0"/>
              <a:t>Sources of Risk in Market Prices of Electricity and Merchant Power</a:t>
            </a:r>
          </a:p>
        </p:txBody>
      </p:sp>
      <p:sp>
        <p:nvSpPr>
          <p:cNvPr id="27651" name="Content Placeholder 2"/>
          <p:cNvSpPr>
            <a:spLocks noGrp="1"/>
          </p:cNvSpPr>
          <p:nvPr>
            <p:ph idx="1"/>
          </p:nvPr>
        </p:nvSpPr>
        <p:spPr/>
        <p:txBody>
          <a:bodyPr/>
          <a:lstStyle/>
          <a:p>
            <a:r>
              <a:rPr lang="en-US" altLang="en-US" smtClean="0"/>
              <a:t>Demand Volatility</a:t>
            </a:r>
          </a:p>
          <a:p>
            <a:r>
              <a:rPr lang="en-US" altLang="en-US" smtClean="0"/>
              <a:t>Variation in Hydro and Other Renewable Resources</a:t>
            </a:r>
          </a:p>
          <a:p>
            <a:r>
              <a:rPr lang="en-US" altLang="en-US" smtClean="0"/>
              <a:t>Changes in New Supply</a:t>
            </a:r>
          </a:p>
          <a:p>
            <a:r>
              <a:rPr lang="en-US" altLang="en-US" smtClean="0"/>
              <a:t>Uncertainty in Fuel Supply Costs</a:t>
            </a:r>
          </a:p>
          <a:p>
            <a:r>
              <a:rPr lang="en-US" altLang="en-US" smtClean="0"/>
              <a:t>Inefficiencies and Market Power</a:t>
            </a:r>
          </a:p>
          <a:p>
            <a:r>
              <a:rPr lang="en-US" altLang="en-US" smtClean="0"/>
              <a:t>Changes in Technology</a:t>
            </a:r>
          </a:p>
        </p:txBody>
      </p:sp>
    </p:spTree>
  </p:cSld>
  <p:clrMapOvr>
    <a:masterClrMapping/>
  </p:clrMapOvr>
  <p:transition>
    <p:zoom/>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smtClean="0"/>
              <a:t>PPA Example</a:t>
            </a:r>
          </a:p>
        </p:txBody>
      </p:sp>
      <p:sp>
        <p:nvSpPr>
          <p:cNvPr id="28675" name="Content Placeholder 2"/>
          <p:cNvSpPr>
            <a:spLocks noGrp="1"/>
          </p:cNvSpPr>
          <p:nvPr>
            <p:ph idx="1"/>
          </p:nvPr>
        </p:nvSpPr>
        <p:spPr>
          <a:xfrm>
            <a:off x="685800" y="1295400"/>
            <a:ext cx="7620000" cy="4572000"/>
          </a:xfrm>
        </p:spPr>
        <p:txBody>
          <a:bodyPr/>
          <a:lstStyle/>
          <a:p>
            <a:r>
              <a:rPr lang="en-US" altLang="en-US" sz="1500" smtClean="0"/>
              <a:t>The Power Purchase Agreements are dispatchable contracts that provide the utilities with the ability to suspend or reduce purchases of electricity from the Facilities. The Power Purchase Agreements are structured such that the SPV will continue to receive capacity payments during any period of dispatch. Each SPV is dependent on capacity payments under its PPA to meet its fixed obligations, including the payment of debt service under each SPV's First Mortgage Bonds.</a:t>
            </a:r>
          </a:p>
          <a:p>
            <a:r>
              <a:rPr lang="en-US" altLang="en-US" sz="1500" smtClean="0"/>
              <a:t>Capacity payments by each of off-taker are based on the tested capacity and availability of the Facilities and are unaffected by levels of dispatch. Each Facility's capacity is subject to semi-annual verification through testing. Capacity payments are subject to reduction if a Facility is operating at reduced or degraded capacity at the time of such test, although each Facility is permitted a retest subject to certain retest limitations. Also, capacity payments for each Facility are subject to reduction if the respective Facility does not maintain certain minimum levels of availability. </a:t>
            </a:r>
          </a:p>
          <a:p>
            <a:r>
              <a:rPr lang="en-US" altLang="en-US" sz="1500" smtClean="0"/>
              <a:t>The SPV expects to achieve the minimum capacity and availability levels; however, any material shortfall in tested capacity or availability over a significant period could result in a shortage of funds to the SPV. </a:t>
            </a:r>
          </a:p>
          <a:p>
            <a:endParaRPr lang="en-US" altLang="en-US" sz="1500" smtClean="0"/>
          </a:p>
          <a:p>
            <a:endParaRPr lang="en-US" altLang="en-US" sz="1500" smtClean="0"/>
          </a:p>
        </p:txBody>
      </p:sp>
    </p:spTree>
  </p:cSld>
  <p:clrMapOvr>
    <a:masterClrMapping/>
  </p:clrMapOvr>
  <p:transition>
    <p:zoom/>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ltLang="en-US" smtClean="0"/>
              <a:t>Risks of SPV – Discussion in Financial Statement</a:t>
            </a:r>
          </a:p>
        </p:txBody>
      </p:sp>
      <p:sp>
        <p:nvSpPr>
          <p:cNvPr id="29699" name="Content Placeholder 2"/>
          <p:cNvSpPr>
            <a:spLocks noGrp="1"/>
          </p:cNvSpPr>
          <p:nvPr>
            <p:ph idx="1"/>
          </p:nvPr>
        </p:nvSpPr>
        <p:spPr>
          <a:xfrm>
            <a:off x="838200" y="1295400"/>
            <a:ext cx="7620000" cy="4800600"/>
          </a:xfrm>
        </p:spPr>
        <p:txBody>
          <a:bodyPr/>
          <a:lstStyle/>
          <a:p>
            <a:r>
              <a:rPr lang="en-US" altLang="en-US" sz="1400" smtClean="0"/>
              <a:t>Performance of a Facility below expected levels of output or efficiency</a:t>
            </a:r>
          </a:p>
          <a:p>
            <a:r>
              <a:rPr lang="en-US" altLang="en-US" sz="1400" smtClean="0"/>
              <a:t>Interruptions in fuel supply</a:t>
            </a:r>
          </a:p>
          <a:p>
            <a:r>
              <a:rPr lang="en-US" altLang="en-US" sz="1400" smtClean="0"/>
              <a:t>Pipeline disruptions</a:t>
            </a:r>
          </a:p>
          <a:p>
            <a:r>
              <a:rPr lang="en-US" altLang="en-US" sz="1400" smtClean="0"/>
              <a:t>Disruptions in the supply of thermal or electrical energy</a:t>
            </a:r>
          </a:p>
          <a:p>
            <a:r>
              <a:rPr lang="en-US" altLang="en-US" sz="1400" smtClean="0"/>
              <a:t>Power shut-downs due to the breakdown or failure of equipment or processes</a:t>
            </a:r>
          </a:p>
          <a:p>
            <a:r>
              <a:rPr lang="en-US" altLang="en-US" sz="1400" smtClean="0"/>
              <a:t>violation of permit requirements (whether through operation or change in law)</a:t>
            </a:r>
          </a:p>
          <a:p>
            <a:r>
              <a:rPr lang="en-US" altLang="en-US" sz="1400" smtClean="0"/>
              <a:t>operator error</a:t>
            </a:r>
          </a:p>
          <a:p>
            <a:r>
              <a:rPr lang="en-US" altLang="en-US" sz="1400" smtClean="0"/>
              <a:t>labor disputes</a:t>
            </a:r>
          </a:p>
          <a:p>
            <a:r>
              <a:rPr lang="en-US" altLang="en-US" sz="1400" smtClean="0"/>
              <a:t>catastrophic events such as fires, earthquakes, explosions, floods or other similar occurrences affecting a Facility or its power purchasers, thermal energy purchasers, fuel suppliers or fuel transporters. </a:t>
            </a:r>
          </a:p>
          <a:p>
            <a:r>
              <a:rPr lang="en-US" altLang="en-US" sz="1400" smtClean="0"/>
              <a:t>Not all risks are insured and the proceeds of such insurance applicable to covered risks may not be adequate to cover a Facility's lost revenues or increased expenses. In addition, extended unavailability under the Power Purchase Agreements, which may result from one or more of such events, may entitle the respective Power Purchaser to terminate its Power Purchase Agreement. </a:t>
            </a:r>
          </a:p>
        </p:txBody>
      </p:sp>
    </p:spTree>
  </p:cSld>
  <p:clrMapOvr>
    <a:masterClrMapping/>
  </p:clrMapOvr>
  <p:transition>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altLang="en-US" dirty="0" smtClean="0"/>
              <a:t>Independent Power Production</a:t>
            </a:r>
          </a:p>
        </p:txBody>
      </p:sp>
      <p:sp>
        <p:nvSpPr>
          <p:cNvPr id="7171" name="Content Placeholder 2"/>
          <p:cNvSpPr>
            <a:spLocks noGrp="1"/>
          </p:cNvSpPr>
          <p:nvPr>
            <p:ph idx="1"/>
          </p:nvPr>
        </p:nvSpPr>
        <p:spPr/>
        <p:txBody>
          <a:bodyPr/>
          <a:lstStyle/>
          <a:p>
            <a:r>
              <a:rPr lang="en-US" altLang="en-US" dirty="0" smtClean="0"/>
              <a:t>The term "independent power producer" has been used to refer to several types of enterprises.  In general, "IPP" refers to a privately developed power plant that sells electricity to a public electricity grid, often under long term contract with a state utility. </a:t>
            </a:r>
          </a:p>
          <a:p>
            <a:r>
              <a:rPr lang="en-US" altLang="en-US" dirty="0" smtClean="0"/>
              <a:t>The lead actors in every IPP are private investors. The classic foreign-sponsored, project-financed IPP has taken root in more than fifty emerging countries that display wide variation in economic, political and social environments. </a:t>
            </a:r>
          </a:p>
          <a:p>
            <a:r>
              <a:rPr lang="en-US" altLang="en-US" dirty="0" smtClean="0"/>
              <a:t>Where IPPs sign long term PPAs, they generally accepted construction and operating risks. IPPs are generally insulated under the terms of their PPAs against demand risk, dispatch risk, price risk, and exchange rate risk.</a:t>
            </a:r>
          </a:p>
          <a:p>
            <a:endParaRPr lang="en-US" altLang="en-US" dirty="0" smtClean="0"/>
          </a:p>
        </p:txBody>
      </p:sp>
    </p:spTree>
  </p:cSld>
  <p:clrMapOvr>
    <a:masterClrMapping/>
  </p:clrMapOvr>
  <p:transition>
    <p:zoom/>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altLang="en-US" smtClean="0"/>
              <a:t>PPA Pricing and Energy Conversion Agreement Example</a:t>
            </a:r>
          </a:p>
        </p:txBody>
      </p:sp>
      <p:sp>
        <p:nvSpPr>
          <p:cNvPr id="30723" name="Content Placeholder 2"/>
          <p:cNvSpPr>
            <a:spLocks noGrp="1"/>
          </p:cNvSpPr>
          <p:nvPr>
            <p:ph idx="1"/>
          </p:nvPr>
        </p:nvSpPr>
        <p:spPr/>
        <p:txBody>
          <a:bodyPr/>
          <a:lstStyle/>
          <a:p>
            <a:r>
              <a:rPr lang="en-US" altLang="en-US" sz="1400" smtClean="0"/>
              <a:t>For each month of the term after the commercial operation date, off-taker must pay the SPV for the facility’s net capacity, successful start-ups and associated shutdowns, other services and fuel conversion services at the applicable rates described in the PPA. </a:t>
            </a:r>
          </a:p>
          <a:p>
            <a:r>
              <a:rPr lang="en-US" altLang="en-US" sz="1400" smtClean="0"/>
              <a:t>Each monthly payment will consist of</a:t>
            </a:r>
          </a:p>
          <a:p>
            <a:pPr lvl="1"/>
            <a:r>
              <a:rPr lang="en-US" altLang="en-US" sz="1400" smtClean="0"/>
              <a:t>a total fixed payment, </a:t>
            </a:r>
          </a:p>
          <a:p>
            <a:pPr lvl="1"/>
            <a:r>
              <a:rPr lang="en-US" altLang="en-US" sz="1400" smtClean="0"/>
              <a:t>a fuel conversion payment and,</a:t>
            </a:r>
          </a:p>
          <a:p>
            <a:pPr lvl="1"/>
            <a:r>
              <a:rPr lang="en-US" altLang="en-US" sz="1400" smtClean="0"/>
              <a:t> a start-up payment. </a:t>
            </a:r>
          </a:p>
          <a:p>
            <a:r>
              <a:rPr lang="en-US" altLang="en-US" sz="1400" smtClean="0"/>
              <a:t>The total fixed payment, which is payable regardless of facility dispatch but is subject to adjustment based on facility availability, is calculated by multiplying a fixed capacity rate for each contract year by the facility’s net capacity in the billing month and is anticipated to be sufficient to cover the SPV’s debt service and fixed operating and maintenance costs and to provide the Company a return on equity. </a:t>
            </a:r>
          </a:p>
          <a:p>
            <a:r>
              <a:rPr lang="en-US" altLang="en-US" sz="1400" smtClean="0"/>
              <a:t>The fuel conversion payment is intended to cover the SPV’s variable operating and maintenance costs and escalates annually based on an escalation index described in the PPA. The start-up payment is intended to cover the SPV’s non-fuel variable costs when the plant is starting up to meet a dispatch request. In addition, the SPV may receive heat rate bonuses or be required to pay heat rate penalties.</a:t>
            </a:r>
          </a:p>
        </p:txBody>
      </p:sp>
    </p:spTree>
  </p:cSld>
  <p:clrMapOvr>
    <a:masterClrMapping/>
  </p:clrMapOvr>
  <p:transition>
    <p:zoom/>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altLang="en-US" smtClean="0"/>
              <a:t>PPA Example</a:t>
            </a:r>
          </a:p>
        </p:txBody>
      </p:sp>
      <p:sp>
        <p:nvSpPr>
          <p:cNvPr id="31747" name="Content Placeholder 2"/>
          <p:cNvSpPr>
            <a:spLocks noGrp="1"/>
          </p:cNvSpPr>
          <p:nvPr>
            <p:ph idx="1"/>
          </p:nvPr>
        </p:nvSpPr>
        <p:spPr/>
        <p:txBody>
          <a:bodyPr/>
          <a:lstStyle/>
          <a:p>
            <a:r>
              <a:rPr lang="en-US" altLang="en-US" smtClean="0"/>
              <a:t>Capacity payments remain relatively stable because the amounts do not vary with dispatch. Price increases are contractually provided. </a:t>
            </a:r>
          </a:p>
          <a:p>
            <a:r>
              <a:rPr lang="en-US" altLang="en-US" smtClean="0"/>
              <a:t>Capacity payments include a bonus or penalty payment if actual capacity is in excess of or below specified levels of available capacity. </a:t>
            </a:r>
          </a:p>
          <a:p>
            <a:r>
              <a:rPr lang="en-US" altLang="en-US" smtClean="0"/>
              <a:t>The coal cost component of the energy payment is derived from a contractual formula defined in the PPA based on the actual cost of domestic coal at another FPL plant.  </a:t>
            </a:r>
          </a:p>
          <a:p>
            <a:r>
              <a:rPr lang="en-US" altLang="en-US" smtClean="0"/>
              <a:t>The coal cost component is escalated according to the index in the  long- term domestic coal contract.</a:t>
            </a:r>
          </a:p>
        </p:txBody>
      </p:sp>
    </p:spTree>
  </p:cSld>
  <p:clrMapOvr>
    <a:masterClrMapping/>
  </p:clrMapOvr>
  <p:transition>
    <p:zoom/>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altLang="en-US" smtClean="0"/>
              <a:t>Energy  Conversion Agreement</a:t>
            </a:r>
          </a:p>
        </p:txBody>
      </p:sp>
      <p:sp>
        <p:nvSpPr>
          <p:cNvPr id="32771" name="Content Placeholder 2"/>
          <p:cNvSpPr>
            <a:spLocks noGrp="1"/>
          </p:cNvSpPr>
          <p:nvPr>
            <p:ph idx="1"/>
          </p:nvPr>
        </p:nvSpPr>
        <p:spPr/>
        <p:txBody>
          <a:bodyPr/>
          <a:lstStyle/>
          <a:p>
            <a:r>
              <a:rPr lang="en-US" altLang="en-US" smtClean="0"/>
              <a:t>Off-taker will be responsible for supplying the Project Company with gas on an energy conversion basis. </a:t>
            </a:r>
          </a:p>
          <a:p>
            <a:r>
              <a:rPr lang="en-US" altLang="en-US" smtClean="0"/>
              <a:t>The Plant’s gas will be supplied to the Plant via the Fuel Connection Facilities (“FCF”), which will include a gas interconnection to an existing pipeline near the Site. </a:t>
            </a:r>
          </a:p>
        </p:txBody>
      </p:sp>
    </p:spTree>
  </p:cSld>
  <p:clrMapOvr>
    <a:masterClrMapping/>
  </p:clrMapOvr>
  <p:transition>
    <p:zoom/>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altLang="en-US" smtClean="0"/>
              <a:t>Capacity Payment</a:t>
            </a:r>
          </a:p>
        </p:txBody>
      </p:sp>
      <p:sp>
        <p:nvSpPr>
          <p:cNvPr id="33795" name="Content Placeholder 2"/>
          <p:cNvSpPr>
            <a:spLocks noGrp="1"/>
          </p:cNvSpPr>
          <p:nvPr>
            <p:ph idx="1"/>
          </p:nvPr>
        </p:nvSpPr>
        <p:spPr/>
        <p:txBody>
          <a:bodyPr/>
          <a:lstStyle/>
          <a:p>
            <a:r>
              <a:rPr lang="en-US" altLang="en-US" smtClean="0"/>
              <a:t>Commencing on the Commercial Operation Date and for the remainder of the Term, the  off-taker shall pay the Capacity Payment, on a monthly basis in arrears, regardless of whether the off-taker requests that the Seller deliver Energy from the Facility. </a:t>
            </a:r>
          </a:p>
          <a:p>
            <a:r>
              <a:rPr lang="en-US" altLang="en-US" smtClean="0"/>
              <a:t>Such Capacity Payment shall be a monthly charge established as of the Department Commitment Time for each calendar year based on a formula and allocated among months (shaped) on a $ per MW-mo basis and include a separate component that covers debt service,  equity returns and taxes and a component that covers fixed operation and maintenance expenses</a:t>
            </a:r>
          </a:p>
          <a:p>
            <a:endParaRPr lang="en-US" altLang="en-US" smtClean="0"/>
          </a:p>
        </p:txBody>
      </p:sp>
    </p:spTree>
  </p:cSld>
  <p:clrMapOvr>
    <a:masterClrMapping/>
  </p:clrMapOvr>
  <p:transition>
    <p:zoom/>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3"/>
          <p:cNvSpPr>
            <a:spLocks noGrp="1"/>
          </p:cNvSpPr>
          <p:nvPr>
            <p:ph type="ctrTitle"/>
          </p:nvPr>
        </p:nvSpPr>
        <p:spPr>
          <a:ln>
            <a:miter lim="800000"/>
            <a:headEnd/>
            <a:tailEnd/>
          </a:ln>
        </p:spPr>
        <p:txBody>
          <a:bodyPr/>
          <a:lstStyle/>
          <a:p>
            <a:r>
              <a:rPr lang="en-US" altLang="en-US" smtClean="0"/>
              <a:t>Demand Risk</a:t>
            </a:r>
          </a:p>
        </p:txBody>
      </p:sp>
    </p:spTree>
  </p:cSld>
  <p:clrMapOvr>
    <a:masterClrMapping/>
  </p:clrMapOvr>
  <p:transition>
    <p:zoom/>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altLang="en-US" smtClean="0"/>
              <a:t>Historic Loads and Load Forecast</a:t>
            </a:r>
          </a:p>
        </p:txBody>
      </p:sp>
      <p:pic>
        <p:nvPicPr>
          <p:cNvPr id="35843"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06388" y="1295400"/>
            <a:ext cx="8069262" cy="5105400"/>
          </a:xfrm>
        </p:spPr>
      </p:pic>
    </p:spTree>
  </p:cSld>
  <p:clrMapOvr>
    <a:masterClrMapping/>
  </p:clrMapOvr>
  <p:transition>
    <p:zoom/>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altLang="en-US" smtClean="0"/>
              <a:t>Example of Changes in Demand</a:t>
            </a:r>
          </a:p>
        </p:txBody>
      </p:sp>
      <p:pic>
        <p:nvPicPr>
          <p:cNvPr id="36867" name="Content Placeholder 3"/>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304800" y="1981200"/>
            <a:ext cx="4038600" cy="3048000"/>
          </a:xfrm>
        </p:spPr>
      </p:pic>
      <p:pic>
        <p:nvPicPr>
          <p:cNvPr id="36868"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19600" y="2057400"/>
            <a:ext cx="4114800"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altLang="en-US" smtClean="0"/>
              <a:t>Errors in Demand Forecast From Using Historic Trends</a:t>
            </a:r>
          </a:p>
        </p:txBody>
      </p:sp>
      <p:pic>
        <p:nvPicPr>
          <p:cNvPr id="37891" name="Content Placeholder 3"/>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1220788" y="1524000"/>
            <a:ext cx="6702425" cy="4572000"/>
          </a:xfrm>
        </p:spPr>
      </p:pic>
    </p:spTree>
  </p:cSld>
  <p:clrMapOvr>
    <a:masterClrMapping/>
  </p:clrMapOvr>
  <p:transition>
    <p:zoom/>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altLang="en-US" smtClean="0"/>
              <a:t>Industrial Comparison</a:t>
            </a:r>
          </a:p>
        </p:txBody>
      </p:sp>
      <p:pic>
        <p:nvPicPr>
          <p:cNvPr id="38915"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219200" y="1295400"/>
            <a:ext cx="6705600" cy="4876800"/>
          </a:xfrm>
        </p:spPr>
      </p:pic>
    </p:spTree>
  </p:cSld>
  <p:clrMapOvr>
    <a:masterClrMapping/>
  </p:clrMapOvr>
  <p:transition>
    <p:zoom/>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3"/>
          <p:cNvSpPr>
            <a:spLocks noGrp="1"/>
          </p:cNvSpPr>
          <p:nvPr>
            <p:ph type="ctrTitle"/>
          </p:nvPr>
        </p:nvSpPr>
        <p:spPr>
          <a:ln>
            <a:miter lim="800000"/>
            <a:headEnd/>
            <a:tailEnd/>
          </a:ln>
        </p:spPr>
        <p:txBody>
          <a:bodyPr/>
          <a:lstStyle/>
          <a:p>
            <a:r>
              <a:rPr lang="en-US" altLang="en-US" smtClean="0"/>
              <a:t>Supply and Demand Balance Risk</a:t>
            </a:r>
          </a:p>
        </p:txBody>
      </p:sp>
    </p:spTree>
  </p:cSld>
  <p:clrMapOvr>
    <a:masterClrMapping/>
  </p:clrMapOvr>
  <p:transition>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Terms</a:t>
            </a:r>
          </a:p>
        </p:txBody>
      </p:sp>
      <p:sp>
        <p:nvSpPr>
          <p:cNvPr id="8195" name="Content Placeholder 2"/>
          <p:cNvSpPr>
            <a:spLocks noGrp="1"/>
          </p:cNvSpPr>
          <p:nvPr>
            <p:ph idx="1"/>
          </p:nvPr>
        </p:nvSpPr>
        <p:spPr/>
        <p:txBody>
          <a:bodyPr/>
          <a:lstStyle/>
          <a:p>
            <a:r>
              <a:rPr lang="en-US" altLang="en-US" dirty="0" smtClean="0"/>
              <a:t>Independent Power Producer (IPP)</a:t>
            </a:r>
          </a:p>
          <a:p>
            <a:r>
              <a:rPr lang="en-US" altLang="en-US" dirty="0" smtClean="0"/>
              <a:t>Merchant Power Plant (MPP)</a:t>
            </a:r>
          </a:p>
          <a:p>
            <a:r>
              <a:rPr lang="en-US" altLang="en-US" dirty="0" smtClean="0"/>
              <a:t>Purchase Power Agreement (PPA)</a:t>
            </a:r>
          </a:p>
          <a:p>
            <a:r>
              <a:rPr lang="en-US" altLang="en-US" dirty="0" smtClean="0"/>
              <a:t>Energy Conversion Agreement (ECA)</a:t>
            </a:r>
          </a:p>
          <a:p>
            <a:r>
              <a:rPr lang="en-US" altLang="en-US" dirty="0" smtClean="0"/>
              <a:t>Special Purpose Vehicle (SPV) or Project Company</a:t>
            </a:r>
          </a:p>
          <a:p>
            <a:r>
              <a:rPr lang="en-US" altLang="en-US" dirty="0" smtClean="0"/>
              <a:t>EPC Contract, O&amp;M Contract, Liquidated Damages</a:t>
            </a:r>
          </a:p>
          <a:p>
            <a:r>
              <a:rPr lang="en-US" altLang="en-US" dirty="0" smtClean="0"/>
              <a:t>Capacity Charge, Capacity Price, Multipart Tariff</a:t>
            </a:r>
          </a:p>
          <a:p>
            <a:r>
              <a:rPr lang="en-US" altLang="en-US" dirty="0" smtClean="0"/>
              <a:t>Dispatch, Capacity Factor, Load Factor</a:t>
            </a:r>
          </a:p>
          <a:p>
            <a:r>
              <a:rPr lang="en-US" altLang="en-US" dirty="0" smtClean="0"/>
              <a:t>Capital Cost Recovery Factor</a:t>
            </a:r>
          </a:p>
        </p:txBody>
      </p:sp>
    </p:spTree>
  </p:cSld>
  <p:clrMapOvr>
    <a:masterClrMapping/>
  </p:clrMapOvr>
  <p:transition>
    <p:zoom/>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altLang="en-US" smtClean="0"/>
              <a:t>Surplus Capacity Risk</a:t>
            </a:r>
          </a:p>
        </p:txBody>
      </p:sp>
      <p:pic>
        <p:nvPicPr>
          <p:cNvPr id="40963"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295400" y="1054100"/>
            <a:ext cx="6934200" cy="5224463"/>
          </a:xfrm>
        </p:spPr>
      </p:pic>
    </p:spTree>
  </p:cSld>
  <p:clrMapOvr>
    <a:masterClrMapping/>
  </p:clrMapOvr>
  <p:transition>
    <p:zoom/>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US" altLang="en-US" smtClean="0"/>
              <a:t>UK Oversupply in Merchant Market</a:t>
            </a:r>
          </a:p>
        </p:txBody>
      </p:sp>
      <p:pic>
        <p:nvPicPr>
          <p:cNvPr id="41987"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447800"/>
            <a:ext cx="6388100" cy="463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US" altLang="en-US" smtClean="0"/>
              <a:t>Volatility in Energy Value  for NGCC – PJM Market</a:t>
            </a:r>
          </a:p>
        </p:txBody>
      </p:sp>
      <p:pic>
        <p:nvPicPr>
          <p:cNvPr id="43011"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427163" y="1524000"/>
            <a:ext cx="6289675" cy="4572000"/>
          </a:xfrm>
          <a:noFill/>
        </p:spPr>
      </p:pic>
    </p:spTree>
  </p:cSld>
  <p:clrMapOvr>
    <a:masterClrMapping/>
  </p:clrMapOvr>
  <p:transition>
    <p:zoom/>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altLang="en-US" smtClean="0"/>
              <a:t>Comments on Risks Associated with Surplus Supply</a:t>
            </a:r>
          </a:p>
        </p:txBody>
      </p:sp>
      <p:sp>
        <p:nvSpPr>
          <p:cNvPr id="44035" name="Content Placeholder 3"/>
          <p:cNvSpPr>
            <a:spLocks noGrp="1"/>
          </p:cNvSpPr>
          <p:nvPr>
            <p:ph idx="1"/>
          </p:nvPr>
        </p:nvSpPr>
        <p:spPr/>
        <p:txBody>
          <a:bodyPr/>
          <a:lstStyle/>
          <a:p>
            <a:r>
              <a:rPr lang="en-US" altLang="en-US" smtClean="0"/>
              <a:t>A destructive consequence of operating in a fragmented industry with low barriers to entry is a susceptibility to “book-bust” cycles, not unlike mining, chemical, and pulp and paper industries.  </a:t>
            </a:r>
          </a:p>
          <a:p>
            <a:r>
              <a:rPr lang="en-US" altLang="en-US" smtClean="0"/>
              <a:t>The lumpiness with which new generation enters the market and its longevity may threaten extended time frames at the bottom of the merchant business cycle.  </a:t>
            </a:r>
          </a:p>
          <a:p>
            <a:r>
              <a:rPr lang="en-US" altLang="en-US" smtClean="0"/>
              <a:t>As merchant power industry appears to be reaching the end of a build-out period, energy merchants will likely have to confront surplus reserve margins for years to come. </a:t>
            </a:r>
          </a:p>
        </p:txBody>
      </p:sp>
    </p:spTree>
  </p:cSld>
  <p:clrMapOvr>
    <a:masterClrMapping/>
  </p:clrMapOvr>
  <p:transition>
    <p:zoom/>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3"/>
          <p:cNvSpPr>
            <a:spLocks noGrp="1"/>
          </p:cNvSpPr>
          <p:nvPr>
            <p:ph type="ctrTitle"/>
          </p:nvPr>
        </p:nvSpPr>
        <p:spPr>
          <a:ln>
            <a:miter lim="800000"/>
            <a:headEnd/>
            <a:tailEnd/>
          </a:ln>
        </p:spPr>
        <p:txBody>
          <a:bodyPr/>
          <a:lstStyle/>
          <a:p>
            <a:r>
              <a:rPr lang="en-US" altLang="en-US" smtClean="0"/>
              <a:t>Fuel Price Risk</a:t>
            </a:r>
          </a:p>
        </p:txBody>
      </p:sp>
    </p:spTree>
  </p:cSld>
  <p:clrMapOvr>
    <a:masterClrMapping/>
  </p:clrMapOvr>
  <p:transition>
    <p:zoom/>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r>
              <a:rPr lang="en-US" altLang="en-US" smtClean="0"/>
              <a:t>Alternative PPA Provisions</a:t>
            </a:r>
          </a:p>
        </p:txBody>
      </p:sp>
      <p:sp>
        <p:nvSpPr>
          <p:cNvPr id="46083" name="Content Placeholder 2"/>
          <p:cNvSpPr>
            <a:spLocks noGrp="1"/>
          </p:cNvSpPr>
          <p:nvPr>
            <p:ph idx="1"/>
          </p:nvPr>
        </p:nvSpPr>
        <p:spPr/>
        <p:txBody>
          <a:bodyPr/>
          <a:lstStyle/>
          <a:p>
            <a:r>
              <a:rPr lang="en-US" altLang="en-US" smtClean="0"/>
              <a:t>Utility of Government Provides Fuel Supply to IPP </a:t>
            </a:r>
          </a:p>
          <a:p>
            <a:pPr lvl="1"/>
            <a:r>
              <a:rPr lang="en-US" altLang="en-US" smtClean="0"/>
              <a:t>Energy Conversion Agreement (ECA)</a:t>
            </a:r>
          </a:p>
          <a:p>
            <a:r>
              <a:rPr lang="en-US" altLang="en-US" smtClean="0"/>
              <a:t>IPP Provides an Approved Fuel Plan</a:t>
            </a:r>
          </a:p>
          <a:p>
            <a:r>
              <a:rPr lang="en-US" altLang="en-US" smtClean="0"/>
              <a:t>Fuel Price from Published Index</a:t>
            </a:r>
          </a:p>
          <a:p>
            <a:r>
              <a:rPr lang="en-US" altLang="en-US" smtClean="0"/>
              <a:t>Gas Price from Weighted Average Gas Price of Utility Plants</a:t>
            </a:r>
          </a:p>
          <a:p>
            <a:endParaRPr lang="en-US" altLang="en-US" smtClean="0"/>
          </a:p>
          <a:p>
            <a:endParaRPr lang="en-US" altLang="en-US" smtClean="0"/>
          </a:p>
        </p:txBody>
      </p:sp>
    </p:spTree>
  </p:cSld>
  <p:clrMapOvr>
    <a:masterClrMapping/>
  </p:clrMapOvr>
  <p:transition>
    <p:zoom/>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altLang="en-US" smtClean="0"/>
              <a:t>Fuel Supply Contracts and Matching Costs</a:t>
            </a:r>
          </a:p>
        </p:txBody>
      </p:sp>
      <p:sp>
        <p:nvSpPr>
          <p:cNvPr id="47107" name="Content Placeholder 2"/>
          <p:cNvSpPr>
            <a:spLocks noGrp="1"/>
          </p:cNvSpPr>
          <p:nvPr>
            <p:ph idx="1"/>
          </p:nvPr>
        </p:nvSpPr>
        <p:spPr/>
        <p:txBody>
          <a:bodyPr/>
          <a:lstStyle/>
          <a:p>
            <a:r>
              <a:rPr lang="en-US" altLang="en-US" smtClean="0"/>
              <a:t> Gas supply contracts provide 100% of the expected gas requirements of the plant. The gas price components of the gas supply agreements are priced at market based indices and are structured to provide matching changes in energy payments under the PPA. </a:t>
            </a:r>
          </a:p>
          <a:p>
            <a:r>
              <a:rPr lang="en-US" altLang="en-US" smtClean="0"/>
              <a:t>A number of events negatively impacted the business and prospects of the gas supplier resulting in downgrades in the credit ratings to non-investment grade by each of the major rating agencies. </a:t>
            </a:r>
          </a:p>
          <a:p>
            <a:r>
              <a:rPr lang="en-US" altLang="en-US" smtClean="0"/>
              <a:t>A failure to perform under the gas supply contracts may have a material adverse effect on the SPV. While management believes that alternative natural gas supplies at market-based prices can be obtained so as to ensure against interruption, no assurance can be given that the replacement arrangements would have terms commercially equivalent to the contracts. </a:t>
            </a:r>
          </a:p>
          <a:p>
            <a:endParaRPr lang="en-US" altLang="en-US" smtClean="0"/>
          </a:p>
          <a:p>
            <a:endParaRPr lang="en-US" altLang="en-US" smtClean="0"/>
          </a:p>
        </p:txBody>
      </p:sp>
    </p:spTree>
  </p:cSld>
  <p:clrMapOvr>
    <a:masterClrMapping/>
  </p:clrMapOvr>
  <p:transition>
    <p:zoom/>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en-US" altLang="en-US" smtClean="0"/>
              <a:t>Volatility in Fuel Prices – Source World Bank Site</a:t>
            </a:r>
          </a:p>
        </p:txBody>
      </p:sp>
      <p:pic>
        <p:nvPicPr>
          <p:cNvPr id="48131"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309688"/>
            <a:ext cx="6629400" cy="481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838200" y="6324600"/>
            <a:ext cx="7772400" cy="461963"/>
          </a:xfrm>
          <a:prstGeom prst="rect">
            <a:avLst/>
          </a:prstGeom>
          <a:solidFill>
            <a:schemeClr val="accent1">
              <a:lumMod val="20000"/>
              <a:lumOff val="80000"/>
            </a:schemeClr>
          </a:solidFill>
        </p:spPr>
        <p:txBody>
          <a:bodyPr>
            <a:spAutoFit/>
          </a:bodyPr>
          <a:lstStyle/>
          <a:p>
            <a:pPr algn="ctr" eaLnBrk="0" hangingPunct="0">
              <a:defRPr/>
            </a:pPr>
            <a:r>
              <a:rPr lang="en-US" dirty="0">
                <a:cs typeface="+mn-cs"/>
              </a:rPr>
              <a:t>http://siteresources.worldbank.org/INTPROSPECTS/Resources/334934-1304428586133/PINK_DATA.xlsx</a:t>
            </a:r>
          </a:p>
          <a:p>
            <a:pPr algn="ctr" eaLnBrk="0" hangingPunct="0">
              <a:defRPr/>
            </a:pPr>
            <a:endParaRPr lang="en-US" dirty="0">
              <a:cs typeface="+mn-cs"/>
            </a:endParaRPr>
          </a:p>
        </p:txBody>
      </p:sp>
    </p:spTree>
  </p:cSld>
  <p:clrMapOvr>
    <a:masterClrMapping/>
  </p:clrMapOvr>
  <p:transition>
    <p:zoom/>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5"/>
          <p:cNvSpPr>
            <a:spLocks noGrp="1" noChangeArrowheads="1"/>
          </p:cNvSpPr>
          <p:nvPr>
            <p:ph type="title"/>
          </p:nvPr>
        </p:nvSpPr>
        <p:spPr/>
        <p:txBody>
          <a:bodyPr/>
          <a:lstStyle/>
          <a:p>
            <a:r>
              <a:rPr lang="en-US" altLang="en-US" smtClean="0"/>
              <a:t>Oil Price Errors from EIA</a:t>
            </a:r>
          </a:p>
        </p:txBody>
      </p:sp>
      <p:pic>
        <p:nvPicPr>
          <p:cNvPr id="49155"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838200" y="1295400"/>
            <a:ext cx="6986588" cy="4757738"/>
          </a:xfrm>
        </p:spPr>
      </p:pic>
    </p:spTree>
  </p:cSld>
  <p:clrMapOvr>
    <a:masterClrMapping/>
  </p:clrMapOvr>
  <p:transition>
    <p:zoom/>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r>
              <a:rPr lang="en-US" altLang="en-US" smtClean="0"/>
              <a:t>Monthly Electricity and Gas Prices – Higher Correlation</a:t>
            </a:r>
          </a:p>
        </p:txBody>
      </p:sp>
      <p:sp>
        <p:nvSpPr>
          <p:cNvPr id="50179" name="Footer Placeholder 4"/>
          <p:cNvSpPr>
            <a:spLocks noGrp="1"/>
          </p:cNvSpPr>
          <p:nvPr>
            <p:ph type="ftr" sz="quarter" idx="4294967295"/>
          </p:nvPr>
        </p:nvSpPr>
        <p:spPr bwMode="auto">
          <a:xfrm>
            <a:off x="3124200" y="6356350"/>
            <a:ext cx="2895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r>
              <a:rPr lang="en-US" altLang="en-US"/>
              <a:t>www.edbodmer.com</a:t>
            </a:r>
          </a:p>
        </p:txBody>
      </p:sp>
      <p:graphicFrame>
        <p:nvGraphicFramePr>
          <p:cNvPr id="7" name="Content Placeholder 6"/>
          <p:cNvGraphicFramePr>
            <a:graphicFrameLocks noGrp="1"/>
          </p:cNvGraphicFramePr>
          <p:nvPr>
            <p:ph idx="1"/>
          </p:nvPr>
        </p:nvGraphicFramePr>
        <p:xfrm>
          <a:off x="685800" y="1600200"/>
          <a:ext cx="7924800" cy="42211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altLang="en-US" dirty="0" smtClean="0"/>
              <a:t>Perspectives in IPP Analysis</a:t>
            </a:r>
          </a:p>
        </p:txBody>
      </p:sp>
      <p:sp>
        <p:nvSpPr>
          <p:cNvPr id="9219" name="Content Placeholder 2"/>
          <p:cNvSpPr>
            <a:spLocks noGrp="1"/>
          </p:cNvSpPr>
          <p:nvPr>
            <p:ph idx="1"/>
          </p:nvPr>
        </p:nvSpPr>
        <p:spPr>
          <a:xfrm>
            <a:off x="762000" y="1219200"/>
            <a:ext cx="7620000" cy="4572000"/>
          </a:xfrm>
        </p:spPr>
        <p:txBody>
          <a:bodyPr/>
          <a:lstStyle/>
          <a:p>
            <a:r>
              <a:rPr lang="en-US" altLang="en-US" sz="1400" dirty="0" smtClean="0"/>
              <a:t>Off-taker</a:t>
            </a:r>
          </a:p>
          <a:p>
            <a:pPr lvl="1"/>
            <a:r>
              <a:rPr lang="en-US" altLang="en-US" sz="1400" dirty="0" smtClean="0"/>
              <a:t>Evaluation of PPA Bids</a:t>
            </a:r>
          </a:p>
          <a:p>
            <a:pPr lvl="1"/>
            <a:r>
              <a:rPr lang="en-US" altLang="en-US" sz="1400" dirty="0" smtClean="0"/>
              <a:t>Understanding Risk Allocation</a:t>
            </a:r>
          </a:p>
          <a:p>
            <a:r>
              <a:rPr lang="en-US" altLang="en-US" sz="1400" dirty="0" smtClean="0"/>
              <a:t>Banker</a:t>
            </a:r>
          </a:p>
          <a:p>
            <a:pPr lvl="1"/>
            <a:r>
              <a:rPr lang="en-US" altLang="en-US" sz="1400" dirty="0" smtClean="0"/>
              <a:t>Risks Analysis and Mitigation</a:t>
            </a:r>
          </a:p>
          <a:p>
            <a:pPr lvl="1"/>
            <a:r>
              <a:rPr lang="en-US" altLang="en-US" sz="1400" dirty="0" smtClean="0"/>
              <a:t>Debt Capacity and Debt Structure</a:t>
            </a:r>
          </a:p>
          <a:p>
            <a:pPr lvl="1"/>
            <a:r>
              <a:rPr lang="en-US" altLang="en-US" sz="1400" dirty="0" smtClean="0"/>
              <a:t>Scenario Analysis</a:t>
            </a:r>
          </a:p>
          <a:p>
            <a:r>
              <a:rPr lang="en-US" altLang="en-US" sz="1400" dirty="0" smtClean="0"/>
              <a:t>Developer and Sponsor</a:t>
            </a:r>
          </a:p>
          <a:p>
            <a:pPr lvl="1"/>
            <a:r>
              <a:rPr lang="en-US" altLang="en-US" sz="1400" dirty="0" smtClean="0"/>
              <a:t>Development of PPA Bids with Alternative Financial Structures</a:t>
            </a:r>
          </a:p>
          <a:p>
            <a:pPr lvl="1"/>
            <a:r>
              <a:rPr lang="en-US" altLang="en-US" sz="1400" dirty="0" smtClean="0"/>
              <a:t>Valuation and upside</a:t>
            </a:r>
          </a:p>
          <a:p>
            <a:r>
              <a:rPr lang="en-US" altLang="en-US" sz="1400" dirty="0" smtClean="0"/>
              <a:t>Regulator</a:t>
            </a:r>
          </a:p>
          <a:p>
            <a:pPr lvl="1"/>
            <a:r>
              <a:rPr lang="en-US" altLang="en-US" sz="1400" dirty="0" smtClean="0"/>
              <a:t>PPA Price versus Competitive Price</a:t>
            </a:r>
          </a:p>
        </p:txBody>
      </p:sp>
    </p:spTree>
  </p:cSld>
  <p:clrMapOvr>
    <a:masterClrMapping/>
  </p:clrMapOvr>
  <p:transition>
    <p:zoom/>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r>
              <a:rPr lang="en-US" altLang="en-US" smtClean="0"/>
              <a:t>General Discussion</a:t>
            </a:r>
          </a:p>
        </p:txBody>
      </p:sp>
      <p:sp>
        <p:nvSpPr>
          <p:cNvPr id="51203" name="Content Placeholder 2"/>
          <p:cNvSpPr>
            <a:spLocks noGrp="1"/>
          </p:cNvSpPr>
          <p:nvPr>
            <p:ph idx="1"/>
          </p:nvPr>
        </p:nvSpPr>
        <p:spPr/>
        <p:txBody>
          <a:bodyPr/>
          <a:lstStyle/>
          <a:p>
            <a:r>
              <a:rPr lang="en-US" altLang="en-US" smtClean="0"/>
              <a:t>For many areas of the world, plants on the margin are often natural gas plants</a:t>
            </a:r>
          </a:p>
          <a:p>
            <a:r>
              <a:rPr lang="en-US" altLang="en-US" smtClean="0"/>
              <a:t>Gas plants can be less exposed to risk</a:t>
            </a:r>
          </a:p>
          <a:p>
            <a:r>
              <a:rPr lang="en-US" altLang="en-US" smtClean="0"/>
              <a:t>Total generation cost is less sensitive to natural gas prices</a:t>
            </a:r>
          </a:p>
          <a:p>
            <a:r>
              <a:rPr lang="en-US" altLang="en-US" smtClean="0"/>
              <a:t>Correlation between various fuel prices</a:t>
            </a:r>
          </a:p>
          <a:p>
            <a:r>
              <a:rPr lang="en-US" altLang="en-US" smtClean="0"/>
              <a:t>Efficiency in Purchasing Fuel</a:t>
            </a:r>
          </a:p>
        </p:txBody>
      </p:sp>
    </p:spTree>
  </p:cSld>
  <p:clrMapOvr>
    <a:masterClrMapping/>
  </p:clrMapOvr>
  <p:transition>
    <p:zoom/>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r>
              <a:rPr lang="en-US" altLang="en-US" smtClean="0"/>
              <a:t>PPA Examples for Fuel Component</a:t>
            </a:r>
          </a:p>
        </p:txBody>
      </p:sp>
      <p:sp>
        <p:nvSpPr>
          <p:cNvPr id="52227" name="Content Placeholder 2"/>
          <p:cNvSpPr>
            <a:spLocks noGrp="1"/>
          </p:cNvSpPr>
          <p:nvPr>
            <p:ph idx="1"/>
          </p:nvPr>
        </p:nvSpPr>
        <p:spPr/>
        <p:txBody>
          <a:bodyPr/>
          <a:lstStyle/>
          <a:p>
            <a:r>
              <a:rPr lang="en-US" altLang="en-US" sz="1400" smtClean="0"/>
              <a:t>The power purchase agreements for our facilities typically include a fixed capacity payment, an escalating operations and maintenance payment tied to an inflation index and a fuel expense component tied to the utility's weighted average cost of gas ("WACOG") or another measure. The fuel components of the Camden and Bayonne power purchase agreements historically have been well correlated to our actual fuel costs. The fuel component in one of the Bayonne agreements is based on the utility's prior year's WACOG resulting in a lag between reimbursement of fuel costs and actual costs. </a:t>
            </a:r>
          </a:p>
          <a:p>
            <a:r>
              <a:rPr lang="en-US" altLang="en-US" sz="1400" smtClean="0"/>
              <a:t>The fuel component in the Linden power purchase agreement is based on a cap indexed to the purchaser's, Con Ed's, weighted average cost of gas. Con Ed reimburses the project for its actual fuel costs throughout the year. At the end of the contract year, actual costs are compared to the cap. If Linden Venture's fuel costs exceed the cap, Linden Venture reimburses Con Ed for the excess over the next 12 months. If fuel costs are below the cap, Linden Venture and Con Ed split the difference on a 50/50 basis and Con Ed reimburses Linden Venture for its share of the savings over the next 12 months. Linden Venture‘s fuel costs have exceeded the cap established by Con Ed's WACOG in four of the past six years. Con Ed purchases gas both for distribution to its local gas customers and as fuel for its gas-fired generating plants. Linden Venture's results were adversely affected by a nuclear plant outage which increased Con Ed's gas purchases to run gas-fired power plants and therefore lowered Con Ed's WACOG. Distributions to us from Linden Venture will continue to be impacted by our ability to manage our fuel costs against Con Ed's WACOG. </a:t>
            </a:r>
          </a:p>
        </p:txBody>
      </p:sp>
    </p:spTree>
  </p:cSld>
  <p:clrMapOvr>
    <a:masterClrMapping/>
  </p:clrMapOvr>
  <p:transition>
    <p:zoom/>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r>
              <a:rPr lang="en-US" altLang="en-US" smtClean="0"/>
              <a:t>Efficiency in Fuel Contracting</a:t>
            </a:r>
          </a:p>
        </p:txBody>
      </p:sp>
      <p:sp>
        <p:nvSpPr>
          <p:cNvPr id="53251" name="Content Placeholder 2"/>
          <p:cNvSpPr>
            <a:spLocks noGrp="1"/>
          </p:cNvSpPr>
          <p:nvPr>
            <p:ph idx="1"/>
          </p:nvPr>
        </p:nvSpPr>
        <p:spPr/>
        <p:txBody>
          <a:bodyPr/>
          <a:lstStyle/>
          <a:p>
            <a:r>
              <a:rPr lang="en-US" altLang="en-US" smtClean="0"/>
              <a:t>Negotiating Fuel Prices in Long-term Contracts</a:t>
            </a:r>
          </a:p>
          <a:p>
            <a:r>
              <a:rPr lang="en-US" altLang="en-US" smtClean="0"/>
              <a:t>Predicting Long-term Prices</a:t>
            </a:r>
          </a:p>
          <a:p>
            <a:r>
              <a:rPr lang="en-US" altLang="en-US" smtClean="0"/>
              <a:t>Contracting Fuel Transport Prices</a:t>
            </a:r>
          </a:p>
          <a:p>
            <a:r>
              <a:rPr lang="en-US" altLang="en-US" smtClean="0"/>
              <a:t>Hedging Strategy of Fuel Prices</a:t>
            </a:r>
          </a:p>
          <a:p>
            <a:r>
              <a:rPr lang="en-US" altLang="en-US" smtClean="0"/>
              <a:t>Appropriate Risk Allocation</a:t>
            </a:r>
          </a:p>
          <a:p>
            <a:pPr lvl="1"/>
            <a:r>
              <a:rPr lang="en-US" altLang="en-US" smtClean="0"/>
              <a:t>Not as simple as fuel price allocation to off-taker</a:t>
            </a:r>
          </a:p>
        </p:txBody>
      </p:sp>
    </p:spTree>
  </p:cSld>
  <p:clrMapOvr>
    <a:masterClrMapping/>
  </p:clrMapOvr>
  <p:transition>
    <p:zoom/>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altLang="en-US" smtClean="0"/>
              <a:t> Case Study – Plant in India Developed by Tatar and Others</a:t>
            </a:r>
          </a:p>
        </p:txBody>
      </p:sp>
      <p:sp>
        <p:nvSpPr>
          <p:cNvPr id="54275" name="Rectangle 3"/>
          <p:cNvSpPr>
            <a:spLocks noGrp="1" noChangeArrowheads="1"/>
          </p:cNvSpPr>
          <p:nvPr>
            <p:ph type="body" idx="1"/>
          </p:nvPr>
        </p:nvSpPr>
        <p:spPr/>
        <p:txBody>
          <a:bodyPr/>
          <a:lstStyle/>
          <a:p>
            <a:r>
              <a:rPr lang="en-US" altLang="en-US" smtClean="0"/>
              <a:t>Plant imports coal from Indonesia</a:t>
            </a:r>
          </a:p>
          <a:p>
            <a:r>
              <a:rPr lang="en-US" altLang="en-US" smtClean="0"/>
              <a:t>Plant Developed on the basis of coal prices in Indonesia versus standard coal prices from Indian coal supplier</a:t>
            </a:r>
          </a:p>
          <a:p>
            <a:r>
              <a:rPr lang="en-US" altLang="en-US" smtClean="0"/>
              <a:t>Tax imposed by Indonesia on coal exports</a:t>
            </a:r>
          </a:p>
          <a:p>
            <a:r>
              <a:rPr lang="en-US" altLang="en-US" smtClean="0"/>
              <a:t>Prices increase in Indonesia for demand increases and other reasons</a:t>
            </a:r>
          </a:p>
          <a:p>
            <a:r>
              <a:rPr lang="en-US" altLang="en-US" smtClean="0"/>
              <a:t>Plant developer owns the coal mine in Indonesia</a:t>
            </a:r>
          </a:p>
          <a:p>
            <a:r>
              <a:rPr lang="en-US" altLang="en-US" smtClean="0"/>
              <a:t>Soluions</a:t>
            </a:r>
          </a:p>
        </p:txBody>
      </p:sp>
    </p:spTree>
  </p:cSld>
  <p:clrMapOvr>
    <a:masterClrMapping/>
  </p:clrMapOvr>
  <p:transition>
    <p:zoom/>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3"/>
          <p:cNvSpPr>
            <a:spLocks noGrp="1"/>
          </p:cNvSpPr>
          <p:nvPr>
            <p:ph type="ctrTitle"/>
          </p:nvPr>
        </p:nvSpPr>
        <p:spPr>
          <a:ln>
            <a:miter lim="800000"/>
            <a:headEnd/>
            <a:tailEnd/>
          </a:ln>
        </p:spPr>
        <p:txBody>
          <a:bodyPr/>
          <a:lstStyle/>
          <a:p>
            <a:r>
              <a:rPr lang="en-US" altLang="en-US" smtClean="0"/>
              <a:t>Capacity Factor Risk – Renewable and Thermal</a:t>
            </a:r>
          </a:p>
        </p:txBody>
      </p:sp>
    </p:spTree>
  </p:cSld>
  <p:clrMapOvr>
    <a:masterClrMapping/>
  </p:clrMapOvr>
  <p:transition>
    <p:zoom/>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p:txBody>
          <a:bodyPr/>
          <a:lstStyle/>
          <a:p>
            <a:r>
              <a:rPr lang="en-US" altLang="en-US" smtClean="0"/>
              <a:t>Capacity Factor</a:t>
            </a:r>
          </a:p>
        </p:txBody>
      </p:sp>
      <p:sp>
        <p:nvSpPr>
          <p:cNvPr id="56323" name="Content Placeholder 2"/>
          <p:cNvSpPr>
            <a:spLocks noGrp="1"/>
          </p:cNvSpPr>
          <p:nvPr>
            <p:ph idx="1"/>
          </p:nvPr>
        </p:nvSpPr>
        <p:spPr/>
        <p:txBody>
          <a:bodyPr/>
          <a:lstStyle/>
          <a:p>
            <a:r>
              <a:rPr lang="en-US" altLang="en-US" smtClean="0"/>
              <a:t>Definition – Capacity Factor versus Load Factor</a:t>
            </a:r>
          </a:p>
          <a:p>
            <a:pPr lvl="1"/>
            <a:r>
              <a:rPr lang="en-US" altLang="en-US" smtClean="0"/>
              <a:t>Average Generation over Time Period Divided by Maximum Potential Generation</a:t>
            </a:r>
          </a:p>
          <a:p>
            <a:r>
              <a:rPr lang="en-US" altLang="en-US" smtClean="0"/>
              <a:t>Cause for Capacity Factor Variation</a:t>
            </a:r>
          </a:p>
          <a:p>
            <a:pPr lvl="1"/>
            <a:r>
              <a:rPr lang="en-US" altLang="en-US" smtClean="0"/>
              <a:t>Changes in Load</a:t>
            </a:r>
          </a:p>
          <a:p>
            <a:pPr lvl="1"/>
            <a:r>
              <a:rPr lang="en-US" altLang="en-US" smtClean="0"/>
              <a:t>Changes in Renewable Resources</a:t>
            </a:r>
          </a:p>
          <a:p>
            <a:pPr lvl="1"/>
            <a:r>
              <a:rPr lang="en-US" altLang="en-US" smtClean="0"/>
              <a:t>Changes in Scheduled Outage of Other Units</a:t>
            </a:r>
          </a:p>
          <a:p>
            <a:pPr lvl="1"/>
            <a:r>
              <a:rPr lang="en-US" altLang="en-US" smtClean="0"/>
              <a:t>Changes in Random Outages</a:t>
            </a:r>
          </a:p>
          <a:p>
            <a:pPr lvl="1"/>
            <a:r>
              <a:rPr lang="en-US" altLang="en-US" smtClean="0"/>
              <a:t>Changes in Fuel Cost</a:t>
            </a:r>
          </a:p>
          <a:p>
            <a:pPr lvl="1"/>
            <a:r>
              <a:rPr lang="en-US" altLang="en-US" smtClean="0"/>
              <a:t>Other</a:t>
            </a:r>
          </a:p>
        </p:txBody>
      </p:sp>
    </p:spTree>
  </p:cSld>
  <p:clrMapOvr>
    <a:masterClrMapping/>
  </p:clrMapOvr>
  <p:transition>
    <p:zoom/>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p:txBody>
          <a:bodyPr/>
          <a:lstStyle/>
          <a:p>
            <a:r>
              <a:rPr lang="en-US" altLang="en-US" smtClean="0"/>
              <a:t>Example of Variation in Hydro Capacity Factor – Applies to Wind, Solar and Tidal</a:t>
            </a:r>
          </a:p>
        </p:txBody>
      </p:sp>
      <p:pic>
        <p:nvPicPr>
          <p:cNvPr id="57347"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427163" y="1524000"/>
            <a:ext cx="6289675" cy="4572000"/>
          </a:xfrm>
        </p:spPr>
      </p:pic>
      <p:sp>
        <p:nvSpPr>
          <p:cNvPr id="57348" name="TextBox 3"/>
          <p:cNvSpPr txBox="1">
            <a:spLocks noChangeArrowheads="1"/>
          </p:cNvSpPr>
          <p:nvPr/>
        </p:nvSpPr>
        <p:spPr bwMode="auto">
          <a:xfrm>
            <a:off x="7162800" y="1295400"/>
            <a:ext cx="1828800" cy="830263"/>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just"/>
            <a:r>
              <a:rPr lang="en-US" altLang="en-US"/>
              <a:t>Finding Data on DVD and downloading directly to excel using </a:t>
            </a:r>
          </a:p>
          <a:p>
            <a:pPr algn="just"/>
            <a:r>
              <a:rPr lang="en-US" altLang="en-US"/>
              <a:t>WORKBOOKS.OPEN</a:t>
            </a:r>
          </a:p>
        </p:txBody>
      </p:sp>
    </p:spTree>
  </p:cSld>
  <p:clrMapOvr>
    <a:masterClrMapping/>
  </p:clrMapOvr>
  <p:transition>
    <p:zoom/>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p:txBody>
          <a:bodyPr/>
          <a:lstStyle/>
          <a:p>
            <a:r>
              <a:rPr lang="en-US" altLang="en-US" smtClean="0"/>
              <a:t>Scheduling and Dispatch of IPPs</a:t>
            </a:r>
          </a:p>
        </p:txBody>
      </p:sp>
      <p:sp>
        <p:nvSpPr>
          <p:cNvPr id="58371" name="Content Placeholder 2"/>
          <p:cNvSpPr>
            <a:spLocks noGrp="1"/>
          </p:cNvSpPr>
          <p:nvPr>
            <p:ph idx="1"/>
          </p:nvPr>
        </p:nvSpPr>
        <p:spPr/>
        <p:txBody>
          <a:bodyPr/>
          <a:lstStyle/>
          <a:p>
            <a:r>
              <a:rPr lang="en-US" altLang="en-US" smtClean="0"/>
              <a:t>General Problem of Scheduling and Dispatch</a:t>
            </a:r>
          </a:p>
          <a:p>
            <a:r>
              <a:rPr lang="en-US" altLang="en-US" smtClean="0"/>
              <a:t>Because of Minimums, Start-up Costs, Ramp-up Rates and Heat Rate Curves, units must be scheduled a day in advance</a:t>
            </a:r>
          </a:p>
          <a:p>
            <a:r>
              <a:rPr lang="en-US" altLang="en-US" smtClean="0"/>
              <a:t>PPA agreements should specify how units a scheduled a day ahead</a:t>
            </a:r>
          </a:p>
        </p:txBody>
      </p:sp>
    </p:spTree>
  </p:cSld>
  <p:clrMapOvr>
    <a:masterClrMapping/>
  </p:clrMapOvr>
  <p:transition>
    <p:zoom/>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p:txBody>
          <a:bodyPr/>
          <a:lstStyle/>
          <a:p>
            <a:r>
              <a:rPr lang="en-US" altLang="en-US" smtClean="0"/>
              <a:t>Variability in Hydro and Thermal Generation – Georgia Example</a:t>
            </a:r>
          </a:p>
        </p:txBody>
      </p:sp>
      <p:pic>
        <p:nvPicPr>
          <p:cNvPr id="59395" name="Picture 1"/>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435100" y="1524000"/>
            <a:ext cx="6273800" cy="4572000"/>
          </a:xfrm>
          <a:noFill/>
        </p:spPr>
      </p:pic>
    </p:spTree>
  </p:cSld>
  <p:clrMapOvr>
    <a:masterClrMapping/>
  </p:clrMapOvr>
  <p:transition>
    <p:zoom/>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3"/>
          <p:cNvSpPr>
            <a:spLocks noGrp="1"/>
          </p:cNvSpPr>
          <p:nvPr>
            <p:ph type="ctrTitle"/>
          </p:nvPr>
        </p:nvSpPr>
        <p:spPr>
          <a:ln>
            <a:miter lim="800000"/>
            <a:headEnd/>
            <a:tailEnd/>
          </a:ln>
        </p:spPr>
        <p:txBody>
          <a:bodyPr/>
          <a:lstStyle/>
          <a:p>
            <a:r>
              <a:rPr lang="en-US" altLang="en-US" smtClean="0"/>
              <a:t>Availability Risk</a:t>
            </a:r>
          </a:p>
        </p:txBody>
      </p:sp>
    </p:spTree>
  </p:cSld>
  <p:clrMapOvr>
    <a:masterClrMapping/>
  </p:clrMapOvr>
  <p:transition>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Seven Drivers of Electricity Plant Cost</a:t>
            </a:r>
            <a:endParaRPr lang="en-US" dirty="0"/>
          </a:p>
        </p:txBody>
      </p:sp>
      <p:sp>
        <p:nvSpPr>
          <p:cNvPr id="4" name="Text Placeholder 3"/>
          <p:cNvSpPr>
            <a:spLocks noGrp="1"/>
          </p:cNvSpPr>
          <p:nvPr>
            <p:ph type="body" idx="1"/>
          </p:nvPr>
        </p:nvSpPr>
        <p:spPr/>
        <p:txBody>
          <a:bodyPr/>
          <a:lstStyle/>
          <a:p>
            <a:r>
              <a:rPr lang="en-US" dirty="0" smtClean="0"/>
              <a:t>Non-Renewable</a:t>
            </a:r>
            <a:endParaRPr lang="en-US" dirty="0"/>
          </a:p>
        </p:txBody>
      </p:sp>
      <p:sp>
        <p:nvSpPr>
          <p:cNvPr id="5" name="Content Placeholder 4"/>
          <p:cNvSpPr>
            <a:spLocks noGrp="1"/>
          </p:cNvSpPr>
          <p:nvPr>
            <p:ph sz="half" idx="2"/>
          </p:nvPr>
        </p:nvSpPr>
        <p:spPr/>
        <p:txBody>
          <a:bodyPr>
            <a:normAutofit fontScale="85000" lnSpcReduction="10000"/>
          </a:bodyPr>
          <a:lstStyle/>
          <a:p>
            <a:pPr marL="515937" indent="-457200">
              <a:buFont typeface="+mj-lt"/>
              <a:buAutoNum type="arabicPeriod"/>
            </a:pPr>
            <a:r>
              <a:rPr lang="en-US" dirty="0" smtClean="0"/>
              <a:t>Plant Cost and Construction Delay</a:t>
            </a:r>
          </a:p>
          <a:p>
            <a:pPr marL="515937" indent="-457200">
              <a:buFont typeface="+mj-lt"/>
              <a:buAutoNum type="arabicPeriod"/>
            </a:pPr>
            <a:r>
              <a:rPr lang="en-US" dirty="0" smtClean="0"/>
              <a:t>Efficiency (Heat Rate)</a:t>
            </a:r>
          </a:p>
          <a:p>
            <a:pPr marL="515937" indent="-457200">
              <a:buFont typeface="+mj-lt"/>
              <a:buAutoNum type="arabicPeriod"/>
            </a:pPr>
            <a:r>
              <a:rPr lang="en-US" dirty="0" smtClean="0"/>
              <a:t>Fuel Price</a:t>
            </a:r>
          </a:p>
          <a:p>
            <a:pPr marL="515937" indent="-457200">
              <a:buFont typeface="+mj-lt"/>
              <a:buAutoNum type="arabicPeriod"/>
            </a:pPr>
            <a:r>
              <a:rPr lang="en-US" dirty="0" smtClean="0"/>
              <a:t>Capacity Factor (Availability)</a:t>
            </a:r>
          </a:p>
          <a:p>
            <a:pPr marL="515937" indent="-457200">
              <a:buFont typeface="+mj-lt"/>
              <a:buAutoNum type="arabicPeriod"/>
            </a:pPr>
            <a:r>
              <a:rPr lang="en-US" dirty="0" smtClean="0"/>
              <a:t>Variable O&amp;M Expense</a:t>
            </a:r>
          </a:p>
          <a:p>
            <a:pPr marL="515937" indent="-457200">
              <a:buFont typeface="+mj-lt"/>
              <a:buAutoNum type="arabicPeriod"/>
            </a:pPr>
            <a:r>
              <a:rPr lang="en-US" dirty="0" smtClean="0"/>
              <a:t>Fixed O&amp;M Expense</a:t>
            </a:r>
          </a:p>
          <a:p>
            <a:pPr marL="515937" indent="-457200">
              <a:buFont typeface="+mj-lt"/>
              <a:buAutoNum type="arabicPeriod"/>
            </a:pPr>
            <a:r>
              <a:rPr lang="en-US" dirty="0" smtClean="0"/>
              <a:t>Carrying Charge Rate</a:t>
            </a:r>
          </a:p>
          <a:p>
            <a:pPr marL="515937" indent="-457200">
              <a:buFont typeface="+mj-lt"/>
              <a:buAutoNum type="arabicPeriod"/>
            </a:pPr>
            <a:endParaRPr lang="en-US" dirty="0" smtClean="0"/>
          </a:p>
          <a:p>
            <a:pPr marL="515937" indent="-457200">
              <a:buFont typeface="+mj-lt"/>
              <a:buAutoNum type="arabicPeriod"/>
            </a:pPr>
            <a:endParaRPr lang="en-US" dirty="0" smtClean="0"/>
          </a:p>
          <a:p>
            <a:endParaRPr lang="en-US" dirty="0" smtClean="0"/>
          </a:p>
          <a:p>
            <a:endParaRPr lang="en-US" dirty="0" smtClean="0"/>
          </a:p>
          <a:p>
            <a:endParaRPr lang="en-US" dirty="0"/>
          </a:p>
        </p:txBody>
      </p:sp>
      <p:sp>
        <p:nvSpPr>
          <p:cNvPr id="6" name="Text Placeholder 5"/>
          <p:cNvSpPr>
            <a:spLocks noGrp="1"/>
          </p:cNvSpPr>
          <p:nvPr>
            <p:ph type="body" sz="quarter" idx="3"/>
          </p:nvPr>
        </p:nvSpPr>
        <p:spPr/>
        <p:txBody>
          <a:bodyPr/>
          <a:lstStyle/>
          <a:p>
            <a:r>
              <a:rPr lang="en-US" dirty="0" smtClean="0"/>
              <a:t>Renewable</a:t>
            </a:r>
            <a:endParaRPr lang="en-US" dirty="0"/>
          </a:p>
        </p:txBody>
      </p:sp>
      <p:sp>
        <p:nvSpPr>
          <p:cNvPr id="7" name="Content Placeholder 6"/>
          <p:cNvSpPr>
            <a:spLocks noGrp="1"/>
          </p:cNvSpPr>
          <p:nvPr>
            <p:ph sz="quarter" idx="4"/>
          </p:nvPr>
        </p:nvSpPr>
        <p:spPr/>
        <p:txBody>
          <a:bodyPr>
            <a:normAutofit fontScale="92500"/>
          </a:bodyPr>
          <a:lstStyle/>
          <a:p>
            <a:pPr marL="515937" indent="-457200">
              <a:lnSpc>
                <a:spcPct val="80000"/>
              </a:lnSpc>
              <a:buFont typeface="+mj-lt"/>
              <a:buAutoNum type="arabicPeriod"/>
            </a:pPr>
            <a:r>
              <a:rPr lang="en-US" sz="2200" dirty="0"/>
              <a:t>Plant Cost and Construction Delay</a:t>
            </a:r>
          </a:p>
          <a:p>
            <a:pPr marL="515937" indent="-457200">
              <a:lnSpc>
                <a:spcPct val="80000"/>
              </a:lnSpc>
              <a:buFont typeface="+mj-lt"/>
              <a:buAutoNum type="arabicPeriod"/>
            </a:pPr>
            <a:endParaRPr lang="en-US" sz="2200" dirty="0" smtClean="0"/>
          </a:p>
          <a:p>
            <a:pPr marL="515937" indent="-457200">
              <a:lnSpc>
                <a:spcPct val="80000"/>
              </a:lnSpc>
              <a:buFont typeface="+mj-lt"/>
              <a:buAutoNum type="arabicPeriod"/>
            </a:pPr>
            <a:endParaRPr lang="en-US" sz="2200" dirty="0" smtClean="0"/>
          </a:p>
          <a:p>
            <a:pPr marL="515937" indent="-457200">
              <a:lnSpc>
                <a:spcPct val="80000"/>
              </a:lnSpc>
              <a:buFont typeface="+mj-lt"/>
              <a:buAutoNum type="arabicPeriod"/>
            </a:pPr>
            <a:endParaRPr lang="en-US" sz="2200" dirty="0"/>
          </a:p>
          <a:p>
            <a:pPr marL="515937" indent="-457200">
              <a:lnSpc>
                <a:spcPct val="80000"/>
              </a:lnSpc>
              <a:buFont typeface="+mj-lt"/>
              <a:buAutoNum type="arabicPeriod"/>
            </a:pPr>
            <a:r>
              <a:rPr lang="en-US" sz="2200" dirty="0" smtClean="0"/>
              <a:t>Capacity Factor (Availability)</a:t>
            </a:r>
            <a:endParaRPr lang="en-US" sz="2200" dirty="0"/>
          </a:p>
          <a:p>
            <a:pPr marL="515937" indent="-457200">
              <a:lnSpc>
                <a:spcPct val="80000"/>
              </a:lnSpc>
              <a:buFont typeface="+mj-lt"/>
              <a:buAutoNum type="arabicPeriod"/>
            </a:pPr>
            <a:r>
              <a:rPr lang="en-US" sz="2200" dirty="0"/>
              <a:t>Variable O&amp;M Expense</a:t>
            </a:r>
          </a:p>
          <a:p>
            <a:pPr marL="515937" indent="-457200">
              <a:lnSpc>
                <a:spcPct val="80000"/>
              </a:lnSpc>
              <a:buFont typeface="+mj-lt"/>
              <a:buAutoNum type="arabicPeriod"/>
            </a:pPr>
            <a:r>
              <a:rPr lang="en-US" sz="2200" dirty="0"/>
              <a:t>Fixed O&amp;M Expense</a:t>
            </a:r>
          </a:p>
          <a:p>
            <a:pPr marL="515937" indent="-457200">
              <a:lnSpc>
                <a:spcPct val="80000"/>
              </a:lnSpc>
              <a:buFont typeface="+mj-lt"/>
              <a:buAutoNum type="arabicPeriod"/>
            </a:pPr>
            <a:r>
              <a:rPr lang="en-US" sz="2200" dirty="0"/>
              <a:t>Carrying Charge Rate</a:t>
            </a:r>
          </a:p>
          <a:p>
            <a:endParaRPr lang="en-US" dirty="0"/>
          </a:p>
        </p:txBody>
      </p:sp>
    </p:spTree>
    <p:extLst>
      <p:ext uri="{BB962C8B-B14F-4D97-AF65-F5344CB8AC3E}">
        <p14:creationId xmlns:p14="http://schemas.microsoft.com/office/powerpoint/2010/main" val="1056744713"/>
      </p:ext>
    </p:extLst>
  </p:cSld>
  <p:clrMapOvr>
    <a:masterClrMapping/>
  </p:clrMapOvr>
  <p:transition>
    <p:zoom/>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p:txBody>
          <a:bodyPr/>
          <a:lstStyle/>
          <a:p>
            <a:r>
              <a:rPr lang="en-US" altLang="en-US" smtClean="0"/>
              <a:t>Causes of Variation in Availability</a:t>
            </a:r>
          </a:p>
        </p:txBody>
      </p:sp>
      <p:sp>
        <p:nvSpPr>
          <p:cNvPr id="62467" name="Content Placeholder 2"/>
          <p:cNvSpPr>
            <a:spLocks noGrp="1"/>
          </p:cNvSpPr>
          <p:nvPr>
            <p:ph idx="1"/>
          </p:nvPr>
        </p:nvSpPr>
        <p:spPr/>
        <p:txBody>
          <a:bodyPr/>
          <a:lstStyle/>
          <a:p>
            <a:r>
              <a:rPr lang="en-US" altLang="en-US" smtClean="0"/>
              <a:t>Random or Forced Outage</a:t>
            </a:r>
          </a:p>
          <a:p>
            <a:r>
              <a:rPr lang="en-US" altLang="en-US" smtClean="0"/>
              <a:t>Scheduled Maintenance Outage</a:t>
            </a:r>
          </a:p>
          <a:p>
            <a:pPr lvl="1"/>
            <a:r>
              <a:rPr lang="en-US" altLang="en-US" smtClean="0"/>
              <a:t>Submit schedule for approval from off-taker</a:t>
            </a:r>
          </a:p>
          <a:p>
            <a:pPr lvl="1"/>
            <a:r>
              <a:rPr lang="en-US" altLang="en-US" smtClean="0"/>
              <a:t>Coordination with other plants</a:t>
            </a:r>
          </a:p>
          <a:p>
            <a:pPr lvl="1"/>
            <a:r>
              <a:rPr lang="en-US" altLang="en-US" smtClean="0"/>
              <a:t>Calculation of optimal maintenance period</a:t>
            </a:r>
          </a:p>
          <a:p>
            <a:pPr lvl="1"/>
            <a:r>
              <a:rPr lang="en-US" altLang="en-US" smtClean="0"/>
              <a:t>Requirements for maintenance outage</a:t>
            </a:r>
          </a:p>
          <a:p>
            <a:pPr lvl="1"/>
            <a:r>
              <a:rPr lang="en-US" altLang="en-US" smtClean="0"/>
              <a:t>Penalties can be imposed for maintenance during peak periods</a:t>
            </a:r>
          </a:p>
          <a:p>
            <a:r>
              <a:rPr lang="en-US" altLang="en-US" smtClean="0"/>
              <a:t>Problems with Preventative Maintenance</a:t>
            </a:r>
          </a:p>
          <a:p>
            <a:r>
              <a:rPr lang="en-US" altLang="en-US" smtClean="0"/>
              <a:t>Poor Operations</a:t>
            </a:r>
          </a:p>
        </p:txBody>
      </p:sp>
    </p:spTree>
  </p:cSld>
  <p:clrMapOvr>
    <a:masterClrMapping/>
  </p:clrMapOvr>
  <p:transition>
    <p:zoom/>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p:txBody>
          <a:bodyPr/>
          <a:lstStyle/>
          <a:p>
            <a:r>
              <a:rPr lang="en-US" altLang="en-US" smtClean="0"/>
              <a:t>Definition of Forced Outage</a:t>
            </a:r>
          </a:p>
        </p:txBody>
      </p:sp>
      <p:sp>
        <p:nvSpPr>
          <p:cNvPr id="63491" name="Content Placeholder 2"/>
          <p:cNvSpPr>
            <a:spLocks noGrp="1"/>
          </p:cNvSpPr>
          <p:nvPr>
            <p:ph idx="1"/>
          </p:nvPr>
        </p:nvSpPr>
        <p:spPr/>
        <p:txBody>
          <a:bodyPr/>
          <a:lstStyle/>
          <a:p>
            <a:r>
              <a:rPr lang="en-US" altLang="en-US" smtClean="0"/>
              <a:t>"Total Forced Outage" - during periods other than Planned Outages or Maintenance Outages, the Facility is unable to engage in Dispatch Operation, or the Facility is declared by Seller to be in a Total Forced Outage for what would otherwise be a Partial Forced Outage. </a:t>
            </a:r>
          </a:p>
          <a:p>
            <a:r>
              <a:rPr lang="en-US" altLang="en-US" smtClean="0"/>
              <a:t>"Partial Forced Outage" - during periods other than Planned Outages or Maintenance Outages, the Facility is partially able to engage in Dispatch Operation, and has not been declared by Seller to be in a Total Forced Outage</a:t>
            </a:r>
          </a:p>
        </p:txBody>
      </p:sp>
    </p:spTree>
  </p:cSld>
  <p:clrMapOvr>
    <a:masterClrMapping/>
  </p:clrMapOvr>
  <p:transition>
    <p:zoom/>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US" altLang="en-US" smtClean="0"/>
              <a:t>Plant Availability</a:t>
            </a:r>
          </a:p>
        </p:txBody>
      </p:sp>
      <p:sp>
        <p:nvSpPr>
          <p:cNvPr id="64515" name="Rectangle 3"/>
          <p:cNvSpPr>
            <a:spLocks noGrp="1" noChangeArrowheads="1"/>
          </p:cNvSpPr>
          <p:nvPr>
            <p:ph type="body" idx="1"/>
          </p:nvPr>
        </p:nvSpPr>
        <p:spPr>
          <a:xfrm>
            <a:off x="762000" y="5360988"/>
            <a:ext cx="7696200" cy="1039812"/>
          </a:xfrm>
        </p:spPr>
        <p:txBody>
          <a:bodyPr/>
          <a:lstStyle/>
          <a:p>
            <a:pPr marL="342900" indent="-342900">
              <a:lnSpc>
                <a:spcPct val="80000"/>
              </a:lnSpc>
            </a:pPr>
            <a:r>
              <a:rPr lang="en-US" altLang="en-US" smtClean="0"/>
              <a:t>Plant Availability has dramatically improved from about 60% in 1993-1994 to 75-80%</a:t>
            </a:r>
          </a:p>
        </p:txBody>
      </p:sp>
      <p:pic>
        <p:nvPicPr>
          <p:cNvPr id="64516" name="Picture 4"/>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a:xfrm>
            <a:off x="1973263" y="1295400"/>
            <a:ext cx="5264150" cy="3848100"/>
          </a:xfrm>
        </p:spPr>
      </p:pic>
    </p:spTree>
  </p:cSld>
  <p:clrMapOvr>
    <a:masterClrMapping/>
  </p:clrMapOvr>
  <p:transition>
    <p:zoom/>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p:txBody>
          <a:bodyPr/>
          <a:lstStyle/>
          <a:p>
            <a:r>
              <a:rPr lang="en-US" altLang="en-US" smtClean="0"/>
              <a:t>U.S. Nuclear Capacity Factor</a:t>
            </a:r>
          </a:p>
        </p:txBody>
      </p:sp>
      <p:pic>
        <p:nvPicPr>
          <p:cNvPr id="65539"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427163" y="1524000"/>
            <a:ext cx="6289675" cy="4572000"/>
          </a:xfrm>
        </p:spPr>
      </p:pic>
      <p:sp>
        <p:nvSpPr>
          <p:cNvPr id="65540" name="TextBox 1"/>
          <p:cNvSpPr txBox="1">
            <a:spLocks noChangeArrowheads="1"/>
          </p:cNvSpPr>
          <p:nvPr/>
        </p:nvSpPr>
        <p:spPr bwMode="auto">
          <a:xfrm>
            <a:off x="6781800" y="914400"/>
            <a:ext cx="1905000" cy="461963"/>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charset="0"/>
                <a:cs typeface="Arial" charset="0"/>
              </a:defRPr>
            </a:lvl1pPr>
            <a:lvl2pPr marL="742950" indent="-285750" eaLnBrk="0" hangingPunct="0">
              <a:defRPr sz="1200">
                <a:solidFill>
                  <a:schemeClr val="tx1"/>
                </a:solidFill>
                <a:latin typeface="Arial" charset="0"/>
                <a:cs typeface="Arial" charset="0"/>
              </a:defRPr>
            </a:lvl2pPr>
            <a:lvl3pPr marL="1143000" indent="-228600" eaLnBrk="0" hangingPunct="0">
              <a:defRPr sz="1200">
                <a:solidFill>
                  <a:schemeClr val="tx1"/>
                </a:solidFill>
                <a:latin typeface="Arial" charset="0"/>
                <a:cs typeface="Arial" charset="0"/>
              </a:defRPr>
            </a:lvl3pPr>
            <a:lvl4pPr marL="1600200" indent="-228600" eaLnBrk="0" hangingPunct="0">
              <a:defRPr sz="1200">
                <a:solidFill>
                  <a:schemeClr val="tx1"/>
                </a:solidFill>
                <a:latin typeface="Arial" charset="0"/>
                <a:cs typeface="Arial" charset="0"/>
              </a:defRPr>
            </a:lvl4pPr>
            <a:lvl5pPr marL="2057400" indent="-228600" eaLnBrk="0" hangingPunct="0">
              <a:defRPr sz="1200">
                <a:solidFill>
                  <a:schemeClr val="tx1"/>
                </a:solidFill>
                <a:latin typeface="Arial" charset="0"/>
                <a:cs typeface="Arial" charset="0"/>
              </a:defRPr>
            </a:lvl5pPr>
            <a:lvl6pPr marL="2514600" indent="-228600" eaLnBrk="0" fontAlgn="base" hangingPunct="0">
              <a:spcBef>
                <a:spcPct val="0"/>
              </a:spcBef>
              <a:spcAft>
                <a:spcPct val="0"/>
              </a:spcAft>
              <a:defRPr sz="1200">
                <a:solidFill>
                  <a:schemeClr val="tx1"/>
                </a:solidFill>
                <a:latin typeface="Arial" charset="0"/>
                <a:cs typeface="Arial" charset="0"/>
              </a:defRPr>
            </a:lvl6pPr>
            <a:lvl7pPr marL="2971800" indent="-228600" eaLnBrk="0" fontAlgn="base" hangingPunct="0">
              <a:spcBef>
                <a:spcPct val="0"/>
              </a:spcBef>
              <a:spcAft>
                <a:spcPct val="0"/>
              </a:spcAft>
              <a:defRPr sz="1200">
                <a:solidFill>
                  <a:schemeClr val="tx1"/>
                </a:solidFill>
                <a:latin typeface="Arial" charset="0"/>
                <a:cs typeface="Arial" charset="0"/>
              </a:defRPr>
            </a:lvl7pPr>
            <a:lvl8pPr marL="3429000" indent="-228600" eaLnBrk="0" fontAlgn="base" hangingPunct="0">
              <a:spcBef>
                <a:spcPct val="0"/>
              </a:spcBef>
              <a:spcAft>
                <a:spcPct val="0"/>
              </a:spcAft>
              <a:defRPr sz="1200">
                <a:solidFill>
                  <a:schemeClr val="tx1"/>
                </a:solidFill>
                <a:latin typeface="Arial" charset="0"/>
                <a:cs typeface="Arial" charset="0"/>
              </a:defRPr>
            </a:lvl8pPr>
            <a:lvl9pPr marL="3886200" indent="-228600" eaLnBrk="0" fontAlgn="base" hangingPunct="0">
              <a:spcBef>
                <a:spcPct val="0"/>
              </a:spcBef>
              <a:spcAft>
                <a:spcPct val="0"/>
              </a:spcAft>
              <a:defRPr sz="1200">
                <a:solidFill>
                  <a:schemeClr val="tx1"/>
                </a:solidFill>
                <a:latin typeface="Arial" charset="0"/>
                <a:cs typeface="Arial" charset="0"/>
              </a:defRPr>
            </a:lvl9pPr>
          </a:lstStyle>
          <a:p>
            <a:pPr algn="ctr"/>
            <a:r>
              <a:rPr lang="en-US" altLang="en-US"/>
              <a:t>Find Data on Disk and Upload Data</a:t>
            </a:r>
          </a:p>
        </p:txBody>
      </p:sp>
    </p:spTree>
  </p:cSld>
  <p:clrMapOvr>
    <a:masterClrMapping/>
  </p:clrMapOvr>
  <p:transition>
    <p:zoom/>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p:txBody>
          <a:bodyPr/>
          <a:lstStyle/>
          <a:p>
            <a:r>
              <a:rPr lang="en-US" altLang="en-US" smtClean="0"/>
              <a:t>Changes in Capacity Factor</a:t>
            </a:r>
          </a:p>
        </p:txBody>
      </p:sp>
      <p:pic>
        <p:nvPicPr>
          <p:cNvPr id="66563"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066800" y="1262063"/>
            <a:ext cx="6650038" cy="4833937"/>
          </a:xfrm>
        </p:spPr>
      </p:pic>
    </p:spTree>
  </p:cSld>
  <p:clrMapOvr>
    <a:masterClrMapping/>
  </p:clrMapOvr>
  <p:transition>
    <p:zoom/>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p:txBody>
          <a:bodyPr/>
          <a:lstStyle/>
          <a:p>
            <a:r>
              <a:rPr lang="en-US" altLang="en-US" smtClean="0"/>
              <a:t>Changes in Availability in Nigeria</a:t>
            </a:r>
          </a:p>
        </p:txBody>
      </p:sp>
      <p:pic>
        <p:nvPicPr>
          <p:cNvPr id="67587"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427163" y="1524000"/>
            <a:ext cx="6289675" cy="4572000"/>
          </a:xfrm>
        </p:spPr>
      </p:pic>
    </p:spTree>
  </p:cSld>
  <p:clrMapOvr>
    <a:masterClrMapping/>
  </p:clrMapOvr>
  <p:transition>
    <p:zoom/>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p:txBody>
          <a:bodyPr/>
          <a:lstStyle/>
          <a:p>
            <a:r>
              <a:rPr lang="en-US" altLang="en-US" smtClean="0"/>
              <a:t>Example of Capacity  Charge Mechanics in PPA</a:t>
            </a:r>
          </a:p>
        </p:txBody>
      </p:sp>
      <p:sp>
        <p:nvSpPr>
          <p:cNvPr id="68611" name="Content Placeholder 2"/>
          <p:cNvSpPr>
            <a:spLocks noGrp="1"/>
          </p:cNvSpPr>
          <p:nvPr>
            <p:ph idx="1"/>
          </p:nvPr>
        </p:nvSpPr>
        <p:spPr/>
        <p:txBody>
          <a:bodyPr/>
          <a:lstStyle/>
          <a:p>
            <a:r>
              <a:rPr lang="en-GB" altLang="en-US" smtClean="0"/>
              <a:t>Payment without Penalty</a:t>
            </a:r>
          </a:p>
          <a:p>
            <a:pPr lvl="1"/>
            <a:r>
              <a:rPr lang="en-GB" altLang="en-US" smtClean="0"/>
              <a:t>CCR</a:t>
            </a:r>
            <a:r>
              <a:rPr lang="en-GB" altLang="en-US" baseline="-25000" smtClean="0"/>
              <a:t> </a:t>
            </a:r>
            <a:r>
              <a:rPr lang="en-GB" altLang="en-US" smtClean="0"/>
              <a:t>=</a:t>
            </a:r>
            <a:r>
              <a:rPr lang="en-GB" altLang="en-US" baseline="-25000" smtClean="0"/>
              <a:t> </a:t>
            </a:r>
            <a:r>
              <a:rPr lang="en-GB" altLang="en-US" smtClean="0"/>
              <a:t>Capital Cost Recovery Charge Rate per kWh</a:t>
            </a:r>
            <a:endParaRPr lang="en-US" altLang="en-US" smtClean="0"/>
          </a:p>
          <a:p>
            <a:pPr lvl="1"/>
            <a:r>
              <a:rPr lang="en-GB" altLang="en-US" smtClean="0"/>
              <a:t>DC  =  Net Dependable Capacity (in MW) for Billing Period m</a:t>
            </a:r>
            <a:endParaRPr lang="en-US" altLang="en-US" smtClean="0"/>
          </a:p>
          <a:p>
            <a:pPr lvl="1"/>
            <a:r>
              <a:rPr lang="en-US" altLang="en-US" smtClean="0"/>
              <a:t>Total payment = CCR x DC x Hours in Period</a:t>
            </a:r>
          </a:p>
          <a:p>
            <a:r>
              <a:rPr lang="en-US" altLang="en-US" smtClean="0"/>
              <a:t>Availability Penalty for Base Load Plant</a:t>
            </a:r>
          </a:p>
          <a:p>
            <a:pPr lvl="1"/>
            <a:r>
              <a:rPr lang="en-US" altLang="en-US" smtClean="0"/>
              <a:t>Projected Energy Loss – (Projected  Energy Loss – Actual Energy Loss) x Coefficient x Payment Deduction Factor</a:t>
            </a:r>
          </a:p>
        </p:txBody>
      </p:sp>
    </p:spTree>
  </p:cSld>
  <p:clrMapOvr>
    <a:masterClrMapping/>
  </p:clrMapOvr>
  <p:transition>
    <p:zoom/>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US" altLang="en-US" smtClean="0"/>
              <a:t>Example of Liquidated Damanges for Plant Capacity in PPA Contract</a:t>
            </a:r>
          </a:p>
        </p:txBody>
      </p:sp>
      <p:sp>
        <p:nvSpPr>
          <p:cNvPr id="69635" name="Rectangle 3"/>
          <p:cNvSpPr>
            <a:spLocks noGrp="1" noChangeArrowheads="1"/>
          </p:cNvSpPr>
          <p:nvPr>
            <p:ph type="body" idx="1"/>
          </p:nvPr>
        </p:nvSpPr>
        <p:spPr/>
        <p:txBody>
          <a:bodyPr/>
          <a:lstStyle/>
          <a:p>
            <a:r>
              <a:rPr lang="en-US" altLang="en-US" smtClean="0"/>
              <a:t>If, following the undertaking of the Performance Tests prior to the Commercial Operation Date, the Net Dependable Capacity at the Point of Delivery is less than the Rated Capacity, Seller shall pay to CEB an amount of liquidated damages (“Performance Liquidated Damages”) of US$[] per kW (or part thereof) multiplied by the difference (expressed in kW) between the Rated Capacity and the Net Dependable Capacity of the Facility as proven by the Performance Tests.</a:t>
            </a:r>
          </a:p>
          <a:p>
            <a:r>
              <a:rPr lang="en-US" altLang="en-US" smtClean="0"/>
              <a:t>Economics of Liquidated Damages:</a:t>
            </a:r>
          </a:p>
          <a:p>
            <a:pPr lvl="1"/>
            <a:r>
              <a:rPr lang="en-US" altLang="en-US" smtClean="0"/>
              <a:t>Buyer pays less over the course of the contract</a:t>
            </a:r>
          </a:p>
          <a:p>
            <a:pPr lvl="1"/>
            <a:r>
              <a:rPr lang="en-US" altLang="en-US" smtClean="0"/>
              <a:t>Buyer must secure additional capacity to meet reserve requirements</a:t>
            </a:r>
          </a:p>
          <a:p>
            <a:endParaRPr lang="en-US" altLang="en-US" smtClean="0"/>
          </a:p>
        </p:txBody>
      </p:sp>
    </p:spTree>
  </p:cSld>
  <p:clrMapOvr>
    <a:masterClrMapping/>
  </p:clrMapOvr>
  <p:transition>
    <p:zoom/>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p:txBody>
          <a:bodyPr/>
          <a:lstStyle/>
          <a:p>
            <a:r>
              <a:rPr lang="en-US" altLang="en-US" smtClean="0"/>
              <a:t>Availability Test Example for Non Baseload Plant</a:t>
            </a:r>
          </a:p>
        </p:txBody>
      </p:sp>
      <p:sp>
        <p:nvSpPr>
          <p:cNvPr id="70659" name="Content Placeholder 2"/>
          <p:cNvSpPr>
            <a:spLocks noGrp="1"/>
          </p:cNvSpPr>
          <p:nvPr>
            <p:ph idx="1"/>
          </p:nvPr>
        </p:nvSpPr>
        <p:spPr/>
        <p:txBody>
          <a:bodyPr/>
          <a:lstStyle/>
          <a:p>
            <a:r>
              <a:rPr lang="en-US" altLang="en-US" sz="1400" smtClean="0"/>
              <a:t>The Rated Capacity for purposes of calculating the Capacity Payment will be established by testing and adjustment as follows: During the period beginning June 1 and ending June 30 in each year, the SPV will conduct a four hour performance test of the Facility during operations using installed instrumentation, calibrated by the SPV to determine the maximum MW output of the Facility. </a:t>
            </a:r>
          </a:p>
          <a:p>
            <a:r>
              <a:rPr lang="en-US" altLang="en-US" sz="1400" smtClean="0"/>
              <a:t>In addition, the off-taker and the SPV may request up to two additional tests per year (at any time) utilizing the same four hour test procedures. After each test, the SPV will use performance curves certified by the original equipment manufacturer/architect engineer/vendor to adjust the test results to ISO Conditions. </a:t>
            </a:r>
          </a:p>
          <a:p>
            <a:r>
              <a:rPr lang="en-US" altLang="en-US" sz="1400" smtClean="0"/>
              <a:t>The ISO Condition-adjusted test results will be the “Rated Capacity,” effective on the first day of the month following the month in which the off-taker receives written notice of the test results or as of the Commercial Operation Date, as the case may be. </a:t>
            </a:r>
          </a:p>
          <a:p>
            <a:r>
              <a:rPr lang="en-US" altLang="en-US" sz="1400" smtClean="0"/>
              <a:t>The off-taker is entitled to witness any test of the Facility. The off-taker may request third party calibration of instrumentation used in any test, and in the event that a deviation equal to or more than 2% is found, the SPV shall bear the cost of such calibration, and if the instrumentation is within 2% deviation then the off-taker shall bear such cost. The results of the tests shall be used to adjust the Rated Capacity for the purpose of making capacity payments hereunder. </a:t>
            </a:r>
          </a:p>
        </p:txBody>
      </p:sp>
    </p:spTree>
  </p:cSld>
  <p:clrMapOvr>
    <a:masterClrMapping/>
  </p:clrMapOvr>
  <p:transition>
    <p:zoom/>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p:txBody>
          <a:bodyPr/>
          <a:lstStyle/>
          <a:p>
            <a:r>
              <a:rPr lang="en-US" altLang="en-US" smtClean="0"/>
              <a:t>Availability Test Continued</a:t>
            </a:r>
          </a:p>
        </p:txBody>
      </p:sp>
      <p:sp>
        <p:nvSpPr>
          <p:cNvPr id="71683" name="Content Placeholder 2"/>
          <p:cNvSpPr>
            <a:spLocks noGrp="1"/>
          </p:cNvSpPr>
          <p:nvPr>
            <p:ph idx="1"/>
          </p:nvPr>
        </p:nvSpPr>
        <p:spPr/>
        <p:txBody>
          <a:bodyPr/>
          <a:lstStyle/>
          <a:p>
            <a:r>
              <a:rPr lang="en-US" altLang="en-US" smtClean="0"/>
              <a:t>The SPV and the Off-taker agree to the schedule and the procedures for the availability test</a:t>
            </a:r>
          </a:p>
          <a:p>
            <a:r>
              <a:rPr lang="en-US" altLang="en-US" smtClean="0"/>
              <a:t>The SPV pays for the availability test</a:t>
            </a:r>
          </a:p>
          <a:p>
            <a:r>
              <a:rPr lang="en-US" altLang="en-US" smtClean="0"/>
              <a:t>Initial capacity test shortly after commercial operation</a:t>
            </a:r>
          </a:p>
          <a:p>
            <a:pPr lvl="1"/>
            <a:r>
              <a:rPr lang="en-US" altLang="en-US" smtClean="0"/>
              <a:t>Capacity Test</a:t>
            </a:r>
          </a:p>
          <a:p>
            <a:pPr lvl="1"/>
            <a:r>
              <a:rPr lang="en-US" altLang="en-US" smtClean="0"/>
              <a:t>Heat Rate Test</a:t>
            </a:r>
          </a:p>
          <a:p>
            <a:r>
              <a:rPr lang="en-US" altLang="en-US" smtClean="0"/>
              <a:t>Details of Availability Risk and Test</a:t>
            </a:r>
          </a:p>
          <a:p>
            <a:pPr lvl="1"/>
            <a:r>
              <a:rPr lang="en-US" altLang="en-US" smtClean="0"/>
              <a:t>Facility should be brought to full load</a:t>
            </a:r>
          </a:p>
          <a:p>
            <a:pPr lvl="1"/>
            <a:r>
              <a:rPr lang="en-US" altLang="en-US" smtClean="0"/>
              <a:t>Temperature, Weather Conditions and Fuel Quality Data</a:t>
            </a:r>
          </a:p>
        </p:txBody>
      </p:sp>
    </p:spTree>
  </p:cSld>
  <p:clrMapOvr>
    <a:masterClrMapping/>
  </p:clrMapOvr>
  <p:transition>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Drivers and Risk Allocation in PPA Agreement</a:t>
            </a:r>
            <a:endParaRPr lang="en-US" dirty="0"/>
          </a:p>
        </p:txBody>
      </p:sp>
      <p:sp>
        <p:nvSpPr>
          <p:cNvPr id="9" name="Content Placeholder 8"/>
          <p:cNvSpPr>
            <a:spLocks noGrp="1"/>
          </p:cNvSpPr>
          <p:nvPr>
            <p:ph sz="half" idx="1"/>
          </p:nvPr>
        </p:nvSpPr>
        <p:spPr/>
        <p:txBody>
          <a:bodyPr>
            <a:normAutofit fontScale="77500" lnSpcReduction="20000"/>
          </a:bodyPr>
          <a:lstStyle/>
          <a:p>
            <a:pPr marL="515937" indent="-457200">
              <a:buFont typeface="+mj-lt"/>
              <a:buAutoNum type="arabicPeriod"/>
            </a:pPr>
            <a:r>
              <a:rPr lang="en-US" dirty="0"/>
              <a:t>Plant Cost and Construction Delay</a:t>
            </a:r>
          </a:p>
          <a:p>
            <a:pPr marL="515937" indent="-457200">
              <a:buFont typeface="+mj-lt"/>
              <a:buAutoNum type="arabicPeriod"/>
            </a:pPr>
            <a:r>
              <a:rPr lang="en-US" dirty="0"/>
              <a:t>Efficiency (Heat Rate)</a:t>
            </a:r>
          </a:p>
          <a:p>
            <a:pPr marL="515937" indent="-457200">
              <a:buFont typeface="+mj-lt"/>
              <a:buAutoNum type="arabicPeriod"/>
            </a:pPr>
            <a:r>
              <a:rPr lang="en-US" dirty="0"/>
              <a:t>Fuel Price</a:t>
            </a:r>
          </a:p>
          <a:p>
            <a:pPr marL="515937" indent="-457200">
              <a:buFont typeface="+mj-lt"/>
              <a:buAutoNum type="arabicPeriod"/>
            </a:pPr>
            <a:r>
              <a:rPr lang="en-US" dirty="0"/>
              <a:t>Capacity </a:t>
            </a:r>
            <a:r>
              <a:rPr lang="en-US" dirty="0" smtClean="0"/>
              <a:t>Factor and Availability Factor from Forced and Unforced </a:t>
            </a:r>
            <a:endParaRPr lang="en-US" dirty="0"/>
          </a:p>
          <a:p>
            <a:pPr marL="515937" indent="-457200">
              <a:buFont typeface="+mj-lt"/>
              <a:buAutoNum type="arabicPeriod"/>
            </a:pPr>
            <a:r>
              <a:rPr lang="en-US" dirty="0"/>
              <a:t>Variable O&amp;M Expense</a:t>
            </a:r>
          </a:p>
          <a:p>
            <a:pPr marL="515937" indent="-457200">
              <a:buFont typeface="+mj-lt"/>
              <a:buAutoNum type="arabicPeriod"/>
            </a:pPr>
            <a:r>
              <a:rPr lang="en-US" dirty="0"/>
              <a:t>Fixed O&amp;M Expense</a:t>
            </a:r>
          </a:p>
          <a:p>
            <a:pPr marL="515937" indent="-457200">
              <a:buFont typeface="+mj-lt"/>
              <a:buAutoNum type="arabicPeriod"/>
            </a:pPr>
            <a:r>
              <a:rPr lang="en-US" dirty="0"/>
              <a:t>Carrying Charge Rate</a:t>
            </a:r>
          </a:p>
          <a:p>
            <a:endParaRPr lang="en-US" dirty="0"/>
          </a:p>
        </p:txBody>
      </p:sp>
      <p:sp>
        <p:nvSpPr>
          <p:cNvPr id="10" name="Content Placeholder 9"/>
          <p:cNvSpPr>
            <a:spLocks noGrp="1"/>
          </p:cNvSpPr>
          <p:nvPr>
            <p:ph sz="half" idx="2"/>
          </p:nvPr>
        </p:nvSpPr>
        <p:spPr/>
        <p:txBody>
          <a:bodyPr>
            <a:normAutofit fontScale="92500" lnSpcReduction="10000"/>
          </a:bodyPr>
          <a:lstStyle/>
          <a:p>
            <a:pPr marL="515937" indent="-457200">
              <a:lnSpc>
                <a:spcPct val="80000"/>
              </a:lnSpc>
              <a:buFont typeface="+mj-lt"/>
              <a:buAutoNum type="arabicPeriod"/>
            </a:pPr>
            <a:r>
              <a:rPr lang="en-US" sz="2400" dirty="0" smtClean="0"/>
              <a:t>IPP Controls and Takes Risk</a:t>
            </a:r>
            <a:endParaRPr lang="en-US" sz="2400" dirty="0"/>
          </a:p>
          <a:p>
            <a:pPr marL="515937" indent="-457200">
              <a:lnSpc>
                <a:spcPct val="80000"/>
              </a:lnSpc>
              <a:buFont typeface="+mj-lt"/>
              <a:buAutoNum type="arabicPeriod"/>
            </a:pPr>
            <a:r>
              <a:rPr lang="en-US" sz="2400" dirty="0" smtClean="0"/>
              <a:t>IPP Control and Risk</a:t>
            </a:r>
            <a:endParaRPr lang="en-US" sz="2400" dirty="0"/>
          </a:p>
          <a:p>
            <a:pPr marL="515937" indent="-457200">
              <a:lnSpc>
                <a:spcPct val="80000"/>
              </a:lnSpc>
              <a:buFont typeface="+mj-lt"/>
              <a:buAutoNum type="arabicPeriod"/>
            </a:pPr>
            <a:r>
              <a:rPr lang="en-US" sz="2400" dirty="0" smtClean="0"/>
              <a:t>Off-taker Risk</a:t>
            </a:r>
            <a:endParaRPr lang="en-US" sz="2400" dirty="0"/>
          </a:p>
          <a:p>
            <a:pPr marL="515937" indent="-457200">
              <a:lnSpc>
                <a:spcPct val="80000"/>
              </a:lnSpc>
              <a:buFont typeface="+mj-lt"/>
              <a:buAutoNum type="arabicPeriod"/>
            </a:pPr>
            <a:r>
              <a:rPr lang="en-US" sz="2400" dirty="0" smtClean="0"/>
              <a:t>Off-taker Controls Dispatch, IPP controls Availability</a:t>
            </a:r>
            <a:endParaRPr lang="en-US" sz="2400" dirty="0"/>
          </a:p>
          <a:p>
            <a:pPr marL="515937" indent="-457200">
              <a:lnSpc>
                <a:spcPct val="80000"/>
              </a:lnSpc>
              <a:buFont typeface="+mj-lt"/>
              <a:buAutoNum type="arabicPeriod"/>
            </a:pPr>
            <a:r>
              <a:rPr lang="en-US" sz="2400" dirty="0" smtClean="0"/>
              <a:t>IPP Control and Takes Risk</a:t>
            </a:r>
            <a:endParaRPr lang="en-US" sz="2400" dirty="0"/>
          </a:p>
          <a:p>
            <a:pPr marL="515937" indent="-457200">
              <a:lnSpc>
                <a:spcPct val="80000"/>
              </a:lnSpc>
              <a:buFont typeface="+mj-lt"/>
              <a:buAutoNum type="arabicPeriod"/>
            </a:pPr>
            <a:r>
              <a:rPr lang="en-US" sz="2400" dirty="0" smtClean="0"/>
              <a:t>IPP Control and Risk</a:t>
            </a:r>
            <a:endParaRPr lang="en-US" sz="2400" dirty="0"/>
          </a:p>
          <a:p>
            <a:pPr marL="515937" indent="-457200">
              <a:lnSpc>
                <a:spcPct val="80000"/>
              </a:lnSpc>
              <a:buFont typeface="+mj-lt"/>
              <a:buAutoNum type="arabicPeriod"/>
            </a:pPr>
            <a:r>
              <a:rPr lang="en-US" sz="2400" dirty="0" smtClean="0"/>
              <a:t>Off-taker</a:t>
            </a:r>
            <a:endParaRPr lang="en-US" sz="2400" dirty="0"/>
          </a:p>
          <a:p>
            <a:endParaRPr lang="en-US" dirty="0"/>
          </a:p>
        </p:txBody>
      </p:sp>
    </p:spTree>
    <p:extLst>
      <p:ext uri="{BB962C8B-B14F-4D97-AF65-F5344CB8AC3E}">
        <p14:creationId xmlns:p14="http://schemas.microsoft.com/office/powerpoint/2010/main" val="164837706"/>
      </p:ext>
    </p:extLst>
  </p:cSld>
  <p:clrMapOvr>
    <a:masterClrMapping/>
  </p:clrMapOvr>
  <p:transition>
    <p:zoom/>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p:nvPr>
        </p:nvSpPr>
        <p:spPr/>
        <p:txBody>
          <a:bodyPr/>
          <a:lstStyle/>
          <a:p>
            <a:r>
              <a:rPr lang="en-US" altLang="en-US" smtClean="0"/>
              <a:t>Valuation of Outages</a:t>
            </a:r>
          </a:p>
        </p:txBody>
      </p:sp>
      <p:sp>
        <p:nvSpPr>
          <p:cNvPr id="72707" name="Content Placeholder 2"/>
          <p:cNvSpPr>
            <a:spLocks noGrp="1"/>
          </p:cNvSpPr>
          <p:nvPr>
            <p:ph idx="1"/>
          </p:nvPr>
        </p:nvSpPr>
        <p:spPr/>
        <p:txBody>
          <a:bodyPr/>
          <a:lstStyle/>
          <a:p>
            <a:r>
              <a:rPr lang="en-US" altLang="en-US" smtClean="0"/>
              <a:t>Theory: Marginal Value of Energy and Outage During Hour of Outage</a:t>
            </a:r>
          </a:p>
          <a:p>
            <a:r>
              <a:rPr lang="en-US" altLang="en-US" smtClean="0"/>
              <a:t>Similar to Problem of Valuing Capacity</a:t>
            </a:r>
          </a:p>
          <a:p>
            <a:pPr lvl="1"/>
            <a:r>
              <a:rPr lang="en-US" altLang="en-US" smtClean="0"/>
              <a:t>Valuation approaches:</a:t>
            </a:r>
          </a:p>
          <a:p>
            <a:pPr lvl="2"/>
            <a:r>
              <a:rPr lang="en-US" altLang="en-US" smtClean="0"/>
              <a:t>Peaker Method</a:t>
            </a:r>
          </a:p>
          <a:p>
            <a:pPr lvl="2"/>
            <a:r>
              <a:rPr lang="en-US" altLang="en-US" smtClean="0"/>
              <a:t>Value of Lost Supply</a:t>
            </a:r>
          </a:p>
          <a:p>
            <a:r>
              <a:rPr lang="en-US" altLang="en-US" smtClean="0"/>
              <a:t>Depends on Supply Curve</a:t>
            </a:r>
          </a:p>
          <a:p>
            <a:r>
              <a:rPr lang="en-US" altLang="en-US" smtClean="0"/>
              <a:t>Depends on Season of Year</a:t>
            </a:r>
          </a:p>
          <a:p>
            <a:r>
              <a:rPr lang="en-US" altLang="en-US" smtClean="0"/>
              <a:t>Depends on Hydro Availability</a:t>
            </a:r>
          </a:p>
          <a:p>
            <a:r>
              <a:rPr lang="en-US" altLang="en-US" smtClean="0"/>
              <a:t>Depends on amount of Surplus Capacity</a:t>
            </a:r>
          </a:p>
        </p:txBody>
      </p:sp>
    </p:spTree>
  </p:cSld>
  <p:clrMapOvr>
    <a:masterClrMapping/>
  </p:clrMapOvr>
  <p:transition>
    <p:zoom/>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Tradeoff Between Cost and Availablitity</a:t>
            </a:r>
            <a:endParaRPr lang="en-US"/>
          </a:p>
        </p:txBody>
      </p:sp>
      <p:pic>
        <p:nvPicPr>
          <p:cNvPr id="2887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0923" y="1643450"/>
            <a:ext cx="7030173" cy="4223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23372362"/>
      </p:ext>
    </p:extLst>
  </p:cSld>
  <p:clrMapOvr>
    <a:masterClrMapping/>
  </p:clrMapOvr>
  <p:transition>
    <p:zoom/>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Optimisation and Minimum Cost</a:t>
            </a:r>
            <a:endParaRPr lang="en-US"/>
          </a:p>
        </p:txBody>
      </p:sp>
      <p:pic>
        <p:nvPicPr>
          <p:cNvPr id="2897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6200" y="3368166"/>
            <a:ext cx="5182143" cy="31135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97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219200"/>
            <a:ext cx="4419600" cy="26554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5486400" y="914400"/>
            <a:ext cx="3200400" cy="1938992"/>
          </a:xfrm>
          <a:prstGeom prst="rect">
            <a:avLst/>
          </a:prstGeom>
          <a:noFill/>
        </p:spPr>
        <p:txBody>
          <a:bodyPr wrap="square" rtlCol="0">
            <a:spAutoFit/>
          </a:bodyPr>
          <a:lstStyle/>
          <a:p>
            <a:r>
              <a:rPr lang="en-US" sz="2400" smtClean="0"/>
              <a:t>In Theory, Minimum is where replacement cost change = maintenance cost change</a:t>
            </a:r>
            <a:endParaRPr lang="en-US" sz="2400"/>
          </a:p>
        </p:txBody>
      </p:sp>
      <p:cxnSp>
        <p:nvCxnSpPr>
          <p:cNvPr id="6" name="Straight Arrow Connector 5"/>
          <p:cNvCxnSpPr/>
          <p:nvPr/>
        </p:nvCxnSpPr>
        <p:spPr bwMode="auto">
          <a:xfrm flipH="1">
            <a:off x="1524000" y="1524000"/>
            <a:ext cx="3962400" cy="1371600"/>
          </a:xfrm>
          <a:prstGeom prst="straightConnector1">
            <a:avLst/>
          </a:prstGeom>
          <a:solidFill>
            <a:schemeClr val="accent1"/>
          </a:solidFill>
          <a:ln w="12700" cap="flat" cmpd="sng" algn="ctr">
            <a:solidFill>
              <a:schemeClr val="tx1"/>
            </a:solidFill>
            <a:prstDash val="solid"/>
            <a:round/>
            <a:headEnd type="none" w="sm" len="sm"/>
            <a:tailEnd type="arrow"/>
          </a:ln>
          <a:effectLst/>
        </p:spPr>
      </p:cxnSp>
      <p:cxnSp>
        <p:nvCxnSpPr>
          <p:cNvPr id="8" name="Straight Arrow Connector 7"/>
          <p:cNvCxnSpPr/>
          <p:nvPr/>
        </p:nvCxnSpPr>
        <p:spPr bwMode="auto">
          <a:xfrm flipH="1">
            <a:off x="5943600" y="2667000"/>
            <a:ext cx="76200" cy="2438400"/>
          </a:xfrm>
          <a:prstGeom prst="straightConnector1">
            <a:avLst/>
          </a:prstGeom>
          <a:solidFill>
            <a:schemeClr val="accent1"/>
          </a:solidFill>
          <a:ln w="12700" cap="flat" cmpd="sng" algn="ctr">
            <a:solidFill>
              <a:schemeClr val="tx1"/>
            </a:solidFill>
            <a:prstDash val="solid"/>
            <a:round/>
            <a:headEnd type="none" w="sm" len="sm"/>
            <a:tailEnd type="arrow"/>
          </a:ln>
          <a:effectLst/>
        </p:spPr>
      </p:cxnSp>
    </p:spTree>
    <p:extLst>
      <p:ext uri="{BB962C8B-B14F-4D97-AF65-F5344CB8AC3E}">
        <p14:creationId xmlns:p14="http://schemas.microsoft.com/office/powerpoint/2010/main" val="2267422987"/>
      </p:ext>
    </p:extLst>
  </p:cSld>
  <p:clrMapOvr>
    <a:masterClrMapping/>
  </p:clrMapOvr>
  <p:transition>
    <p:zoom/>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Theory of Cost Minimisation</a:t>
            </a:r>
            <a:endParaRPr lang="en-US"/>
          </a:p>
        </p:txBody>
      </p:sp>
      <p:sp>
        <p:nvSpPr>
          <p:cNvPr id="3" name="Content Placeholder 2"/>
          <p:cNvSpPr>
            <a:spLocks noGrp="1"/>
          </p:cNvSpPr>
          <p:nvPr>
            <p:ph idx="1"/>
          </p:nvPr>
        </p:nvSpPr>
        <p:spPr/>
        <p:txBody>
          <a:bodyPr/>
          <a:lstStyle/>
          <a:p>
            <a:r>
              <a:rPr lang="en-US" sz="2400" smtClean="0"/>
              <a:t>IPP should not have incentive to do too much or too little maintenance</a:t>
            </a:r>
          </a:p>
          <a:p>
            <a:r>
              <a:rPr lang="en-US" sz="2400" smtClean="0"/>
              <a:t>If penality is higher than the cost then will do too much maintenance</a:t>
            </a:r>
          </a:p>
          <a:p>
            <a:r>
              <a:rPr lang="en-US" sz="2400" smtClean="0"/>
              <a:t>If penalty is lower than the replacment cost than will do too little mainenance</a:t>
            </a:r>
            <a:endParaRPr lang="en-US" sz="2400"/>
          </a:p>
        </p:txBody>
      </p:sp>
    </p:spTree>
    <p:extLst>
      <p:ext uri="{BB962C8B-B14F-4D97-AF65-F5344CB8AC3E}">
        <p14:creationId xmlns:p14="http://schemas.microsoft.com/office/powerpoint/2010/main" val="126402230"/>
      </p:ext>
    </p:extLst>
  </p:cSld>
  <p:clrMapOvr>
    <a:masterClrMapping/>
  </p:clrMapOvr>
  <p:transition>
    <p:zoom/>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Theoretical Formula for Penalty</a:t>
            </a:r>
            <a:endParaRPr lang="en-US"/>
          </a:p>
        </p:txBody>
      </p:sp>
      <p:sp>
        <p:nvSpPr>
          <p:cNvPr id="3" name="Content Placeholder 2"/>
          <p:cNvSpPr>
            <a:spLocks noGrp="1"/>
          </p:cNvSpPr>
          <p:nvPr>
            <p:ph idx="1"/>
          </p:nvPr>
        </p:nvSpPr>
        <p:spPr/>
        <p:txBody>
          <a:bodyPr/>
          <a:lstStyle/>
          <a:p>
            <a:r>
              <a:rPr lang="en-US" sz="2400" smtClean="0"/>
              <a:t>Penalty for replacement power should be:</a:t>
            </a:r>
          </a:p>
          <a:p>
            <a:pPr lvl="1"/>
            <a:r>
              <a:rPr lang="en-US" sz="2400" smtClean="0"/>
              <a:t>Penalty/MWH = (Replacement – Fuel)</a:t>
            </a:r>
          </a:p>
          <a:p>
            <a:pPr lvl="1"/>
            <a:r>
              <a:rPr lang="en-US" sz="2400" smtClean="0"/>
              <a:t>Penalty/kW-year =</a:t>
            </a:r>
          </a:p>
          <a:p>
            <a:pPr lvl="2"/>
            <a:r>
              <a:rPr lang="en-US" sz="2200" smtClean="0"/>
              <a:t>Penalty/MWH x 8760/1000</a:t>
            </a:r>
            <a:endParaRPr lang="en-US" sz="2200"/>
          </a:p>
        </p:txBody>
      </p:sp>
    </p:spTree>
    <p:extLst>
      <p:ext uri="{BB962C8B-B14F-4D97-AF65-F5344CB8AC3E}">
        <p14:creationId xmlns:p14="http://schemas.microsoft.com/office/powerpoint/2010/main" val="3289629216"/>
      </p:ext>
    </p:extLst>
  </p:cSld>
  <p:clrMapOvr>
    <a:masterClrMapping/>
  </p:clrMapOvr>
  <p:transition>
    <p:zoom/>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Example of Replacement Cost and Capacity Penalty</a:t>
            </a:r>
            <a:endParaRPr lang="en-US"/>
          </a:p>
        </p:txBody>
      </p:sp>
      <p:pic>
        <p:nvPicPr>
          <p:cNvPr id="1853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403504"/>
            <a:ext cx="4876799" cy="46297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73322861"/>
      </p:ext>
    </p:extLst>
  </p:cSld>
  <p:clrMapOvr>
    <a:masterClrMapping/>
  </p:clrMapOvr>
  <p:transition>
    <p:zoom/>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3"/>
          <p:cNvSpPr>
            <a:spLocks noGrp="1"/>
          </p:cNvSpPr>
          <p:nvPr>
            <p:ph type="ctrTitle"/>
          </p:nvPr>
        </p:nvSpPr>
        <p:spPr>
          <a:ln>
            <a:miter lim="800000"/>
            <a:headEnd/>
            <a:tailEnd/>
          </a:ln>
        </p:spPr>
        <p:txBody>
          <a:bodyPr/>
          <a:lstStyle/>
          <a:p>
            <a:r>
              <a:rPr lang="en-US" altLang="en-US" smtClean="0"/>
              <a:t>Capacity Factor Risk and Heat Rates</a:t>
            </a:r>
          </a:p>
        </p:txBody>
      </p:sp>
    </p:spTree>
  </p:cSld>
  <p:clrMapOvr>
    <a:masterClrMapping/>
  </p:clrMapOvr>
  <p:transition>
    <p:zoom/>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Efficiency and Heat Rate</a:t>
            </a:r>
            <a:endParaRPr lang="en-US" dirty="0"/>
          </a:p>
        </p:txBody>
      </p:sp>
      <p:pic>
        <p:nvPicPr>
          <p:cNvPr id="4" name="Content Placeholder 3"/>
          <p:cNvPicPr>
            <a:picLocks noGrp="1"/>
          </p:cNvPicPr>
          <p:nvPr>
            <p:ph idx="1"/>
          </p:nvPr>
        </p:nvPicPr>
        <p:blipFill>
          <a:blip r:embed="rId2"/>
          <a:stretch>
            <a:fillRect/>
          </a:stretch>
        </p:blipFill>
        <p:spPr>
          <a:xfrm>
            <a:off x="762000" y="990600"/>
            <a:ext cx="7620000" cy="4038303"/>
          </a:xfrm>
          <a:prstGeom prst="rect">
            <a:avLst/>
          </a:prstGeom>
        </p:spPr>
      </p:pic>
      <p:pic>
        <p:nvPicPr>
          <p:cNvPr id="5" name="Picture 4"/>
          <p:cNvPicPr/>
          <p:nvPr/>
        </p:nvPicPr>
        <p:blipFill>
          <a:blip r:embed="rId3"/>
          <a:stretch>
            <a:fillRect/>
          </a:stretch>
        </p:blipFill>
        <p:spPr>
          <a:xfrm>
            <a:off x="2133600" y="4419600"/>
            <a:ext cx="5181600" cy="1684020"/>
          </a:xfrm>
          <a:prstGeom prst="rect">
            <a:avLst/>
          </a:prstGeom>
        </p:spPr>
      </p:pic>
    </p:spTree>
    <p:extLst>
      <p:ext uri="{BB962C8B-B14F-4D97-AF65-F5344CB8AC3E}">
        <p14:creationId xmlns:p14="http://schemas.microsoft.com/office/powerpoint/2010/main" val="3598160512"/>
      </p:ext>
    </p:extLst>
  </p:cSld>
  <p:clrMapOvr>
    <a:masterClrMapping/>
  </p:clrMapOvr>
  <p:transition>
    <p:zoom/>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Heat Rate Conversions</a:t>
            </a:r>
            <a:endParaRPr lang="en-US"/>
          </a:p>
        </p:txBody>
      </p:sp>
      <p:pic>
        <p:nvPicPr>
          <p:cNvPr id="2908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36" y="2057400"/>
            <a:ext cx="8915399" cy="35039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87940609"/>
      </p:ext>
    </p:extLst>
  </p:cSld>
  <p:clrMapOvr>
    <a:masterClrMapping/>
  </p:clrMapOvr>
  <p:transition>
    <p:zoom/>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p:nvPr>
        </p:nvSpPr>
        <p:spPr/>
        <p:txBody>
          <a:bodyPr/>
          <a:lstStyle/>
          <a:p>
            <a:r>
              <a:rPr lang="en-US" altLang="en-US" smtClean="0"/>
              <a:t>Different Capacity Factor Incentives for Different Types of Plants</a:t>
            </a:r>
          </a:p>
        </p:txBody>
      </p:sp>
      <p:sp>
        <p:nvSpPr>
          <p:cNvPr id="74755" name="Content Placeholder 2"/>
          <p:cNvSpPr>
            <a:spLocks noGrp="1"/>
          </p:cNvSpPr>
          <p:nvPr>
            <p:ph idx="1"/>
          </p:nvPr>
        </p:nvSpPr>
        <p:spPr/>
        <p:txBody>
          <a:bodyPr/>
          <a:lstStyle/>
          <a:p>
            <a:r>
              <a:rPr lang="en-US" altLang="en-US" smtClean="0"/>
              <a:t>Dispatchable Plants</a:t>
            </a:r>
          </a:p>
          <a:p>
            <a:pPr lvl="1"/>
            <a:r>
              <a:rPr lang="en-US" altLang="en-US" smtClean="0"/>
              <a:t>Capacity Factor out of control of the SPV</a:t>
            </a:r>
          </a:p>
          <a:p>
            <a:pPr lvl="1"/>
            <a:r>
              <a:rPr lang="en-US" altLang="en-US" smtClean="0"/>
              <a:t>Should be available when called for dispatch</a:t>
            </a:r>
          </a:p>
          <a:p>
            <a:r>
              <a:rPr lang="en-US" altLang="en-US" smtClean="0"/>
              <a:t>Renewable Energy</a:t>
            </a:r>
          </a:p>
          <a:p>
            <a:pPr lvl="1"/>
            <a:r>
              <a:rPr lang="en-US" altLang="en-US" smtClean="0"/>
              <a:t>Not Dispatchable</a:t>
            </a:r>
          </a:p>
          <a:p>
            <a:pPr lvl="1"/>
            <a:r>
              <a:rPr lang="en-US" altLang="en-US" smtClean="0"/>
              <a:t>Incentive to Locate Plants near best Resource</a:t>
            </a:r>
          </a:p>
          <a:p>
            <a:r>
              <a:rPr lang="en-US" altLang="en-US" smtClean="0"/>
              <a:t>Differences in SPV Risk with and with Capacity Factor Risk</a:t>
            </a:r>
          </a:p>
        </p:txBody>
      </p:sp>
    </p:spTree>
  </p:cSld>
  <p:clrMapOvr>
    <a:masterClrMapping/>
  </p:clrMapOvr>
  <p:transition>
    <p:zoom/>
  </p:transition>
  <p:timing>
    <p:tnLst>
      <p:par>
        <p:cTn id="1" dur="indefinite" restart="never" nodeType="tmRoot"/>
      </p:par>
    </p:tnLst>
  </p:timing>
</p:sld>
</file>

<file path=ppt/theme/theme1.xml><?xml version="1.0" encoding="utf-8"?>
<a:theme xmlns:a="http://schemas.openxmlformats.org/drawingml/2006/main" name="CCP 1">
  <a:themeElements>
    <a:clrScheme name="CCP 1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CP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CCP 1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CP 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CCP 1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CP 1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CP 1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CP 1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CCP 1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C:\WINNT\Profiles\Administrator\Application Data\Microsoft\Templates\CCP 1.pot</Template>
  <TotalTime>94586</TotalTime>
  <Words>20113</Words>
  <Application>Microsoft Office PowerPoint</Application>
  <PresentationFormat>On-screen Show (4:3)</PresentationFormat>
  <Paragraphs>2070</Paragraphs>
  <Slides>287</Slides>
  <Notes>25</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287</vt:i4>
      </vt:variant>
    </vt:vector>
  </HeadingPairs>
  <TitlesOfParts>
    <vt:vector size="293" baseType="lpstr">
      <vt:lpstr>Arial</vt:lpstr>
      <vt:lpstr>Times New Roman</vt:lpstr>
      <vt:lpstr>Trebuchet MS</vt:lpstr>
      <vt:lpstr>Wingdings</vt:lpstr>
      <vt:lpstr>CCP 1</vt:lpstr>
      <vt:lpstr>Document</vt:lpstr>
      <vt:lpstr>Introduction – Project Finance in the Context of General Finance</vt:lpstr>
      <vt:lpstr>Complex/Challenging Issues -  Valuation of Detailed PPA Provisions</vt:lpstr>
      <vt:lpstr>Complex/Challenging Issues for Project Finance and Modelling</vt:lpstr>
      <vt:lpstr>Contents</vt:lpstr>
      <vt:lpstr>Independent Power Production</vt:lpstr>
      <vt:lpstr>Terms</vt:lpstr>
      <vt:lpstr>Perspectives in IPP Analysis</vt:lpstr>
      <vt:lpstr>Seven Drivers of Electricity Plant Cost</vt:lpstr>
      <vt:lpstr>Drivers and Risk Allocation in PPA Agreement</vt:lpstr>
      <vt:lpstr>Basic Equations for Revenue Build Up</vt:lpstr>
      <vt:lpstr>Distinction between Output-based and Availability-based Projects</vt:lpstr>
      <vt:lpstr>Four Part Tariff in Availability-based Dispatchable Plants</vt:lpstr>
      <vt:lpstr>Drivers and Cost of Electricity – Slide 1</vt:lpstr>
      <vt:lpstr>Plant Efficiency</vt:lpstr>
      <vt:lpstr>Heat Rate Discussion</vt:lpstr>
      <vt:lpstr>Drivers and Cost of Electricity – Slide 2</vt:lpstr>
      <vt:lpstr>Drivers and Profit and Loss Statement - Dispatchable</vt:lpstr>
      <vt:lpstr>Drivers and Cash Flow Statement - Dispatchable</vt:lpstr>
      <vt:lpstr>Drivers and Contracts - Dispatchable</vt:lpstr>
      <vt:lpstr>Drivers and Contracts - Renewable</vt:lpstr>
      <vt:lpstr>PowerPoint Presentation</vt:lpstr>
      <vt:lpstr>Connections between Contracts</vt:lpstr>
      <vt:lpstr>Making Money in Different Places</vt:lpstr>
      <vt:lpstr>PowerPoint Presentation</vt:lpstr>
      <vt:lpstr>Difficult Issues</vt:lpstr>
      <vt:lpstr>Significant Emerging Country Defaults (S&amp;P 2007)</vt:lpstr>
      <vt:lpstr>Other Problem Loans (S&amp;P 2007)</vt:lpstr>
      <vt:lpstr>Seven Drivers and Nuances</vt:lpstr>
      <vt:lpstr>Application of Fuel Charge</vt:lpstr>
      <vt:lpstr>Revenue Build-up and LCOE</vt:lpstr>
      <vt:lpstr>Example of LCOE</vt:lpstr>
      <vt:lpstr>History and Definition of Independent Power Production</vt:lpstr>
      <vt:lpstr>IPP and Technical Changes</vt:lpstr>
      <vt:lpstr>Economic Ideas and History of Independent Power</vt:lpstr>
      <vt:lpstr>Implementation of PURPA in California</vt:lpstr>
      <vt:lpstr>PPA Contract Discussion</vt:lpstr>
      <vt:lpstr>Key Components of PPA</vt:lpstr>
      <vt:lpstr>General Purchased Power Agreement Pricing</vt:lpstr>
      <vt:lpstr>General Policy Objectives for Electricity</vt:lpstr>
      <vt:lpstr>Risk Allocation using Different Policy Frameworks</vt:lpstr>
      <vt:lpstr>Definition of Risks in Electricity Industry</vt:lpstr>
      <vt:lpstr>Transferring Risk</vt:lpstr>
      <vt:lpstr>Risk Transfer Points</vt:lpstr>
      <vt:lpstr>Stress Test Analysis</vt:lpstr>
      <vt:lpstr>Risks for Coal and Gas Plant – Heat Rate</vt:lpstr>
      <vt:lpstr>Risks for Coal and Gas Plant - Availability</vt:lpstr>
      <vt:lpstr>Sources of Risk in Market Prices of Electricity and Merchant Power</vt:lpstr>
      <vt:lpstr>PPA Example</vt:lpstr>
      <vt:lpstr>Risks of SPV – Discussion in Financial Statement</vt:lpstr>
      <vt:lpstr>PPA Pricing and Energy Conversion Agreement Example</vt:lpstr>
      <vt:lpstr>PPA Example</vt:lpstr>
      <vt:lpstr>Energy  Conversion Agreement</vt:lpstr>
      <vt:lpstr>Capacity Payment</vt:lpstr>
      <vt:lpstr>Demand Risk</vt:lpstr>
      <vt:lpstr>Historic Loads and Load Forecast</vt:lpstr>
      <vt:lpstr>Example of Changes in Demand</vt:lpstr>
      <vt:lpstr>Errors in Demand Forecast From Using Historic Trends</vt:lpstr>
      <vt:lpstr>Industrial Comparison</vt:lpstr>
      <vt:lpstr>Supply and Demand Balance Risk</vt:lpstr>
      <vt:lpstr>Surplus Capacity Risk</vt:lpstr>
      <vt:lpstr>UK Oversupply in Merchant Market</vt:lpstr>
      <vt:lpstr>Volatility in Energy Value  for NGCC – PJM Market</vt:lpstr>
      <vt:lpstr>Comments on Risks Associated with Surplus Supply</vt:lpstr>
      <vt:lpstr>Fuel Price Risk</vt:lpstr>
      <vt:lpstr>Alternative PPA Provisions</vt:lpstr>
      <vt:lpstr>Fuel Supply Contracts and Matching Costs</vt:lpstr>
      <vt:lpstr>Volatility in Fuel Prices – Source World Bank Site</vt:lpstr>
      <vt:lpstr>Oil Price Errors from EIA</vt:lpstr>
      <vt:lpstr>Monthly Electricity and Gas Prices – Higher Correlation</vt:lpstr>
      <vt:lpstr>General Discussion</vt:lpstr>
      <vt:lpstr>PPA Examples for Fuel Component</vt:lpstr>
      <vt:lpstr>Efficiency in Fuel Contracting</vt:lpstr>
      <vt:lpstr> Case Study – Plant in India Developed by Tatar and Others</vt:lpstr>
      <vt:lpstr>Capacity Factor Risk – Renewable and Thermal</vt:lpstr>
      <vt:lpstr>Capacity Factor</vt:lpstr>
      <vt:lpstr>Example of Variation in Hydro Capacity Factor – Applies to Wind, Solar and Tidal</vt:lpstr>
      <vt:lpstr>Scheduling and Dispatch of IPPs</vt:lpstr>
      <vt:lpstr>Variability in Hydro and Thermal Generation – Georgia Example</vt:lpstr>
      <vt:lpstr>Availability Risk</vt:lpstr>
      <vt:lpstr>Causes of Variation in Availability</vt:lpstr>
      <vt:lpstr>Definition of Forced Outage</vt:lpstr>
      <vt:lpstr>Plant Availability</vt:lpstr>
      <vt:lpstr>U.S. Nuclear Capacity Factor</vt:lpstr>
      <vt:lpstr>Changes in Capacity Factor</vt:lpstr>
      <vt:lpstr>Changes in Availability in Nigeria</vt:lpstr>
      <vt:lpstr>Example of Capacity  Charge Mechanics in PPA</vt:lpstr>
      <vt:lpstr>Example of Liquidated Damanges for Plant Capacity in PPA Contract</vt:lpstr>
      <vt:lpstr>Availability Test Example for Non Baseload Plant</vt:lpstr>
      <vt:lpstr>Availability Test Continued</vt:lpstr>
      <vt:lpstr>Valuation of Outages</vt:lpstr>
      <vt:lpstr>Tradeoff Between Cost and Availablitity</vt:lpstr>
      <vt:lpstr>Optimisation and Minimum Cost</vt:lpstr>
      <vt:lpstr>Theory of Cost Minimisation</vt:lpstr>
      <vt:lpstr>Theoretical Formula for Penalty</vt:lpstr>
      <vt:lpstr>Example of Replacement Cost and Capacity Penalty</vt:lpstr>
      <vt:lpstr>Capacity Factor Risk and Heat Rates</vt:lpstr>
      <vt:lpstr>Efficiency and Heat Rate</vt:lpstr>
      <vt:lpstr>Heat Rate Conversions</vt:lpstr>
      <vt:lpstr>Different Capacity Factor Incentives for Different Types of Plants</vt:lpstr>
      <vt:lpstr>Heat Rate Terms</vt:lpstr>
      <vt:lpstr>Fuel Quality and Heat Rate</vt:lpstr>
      <vt:lpstr>Example of Heat Rate Curves</vt:lpstr>
      <vt:lpstr>Compensation from Marginal and Average Heat Rate</vt:lpstr>
      <vt:lpstr>Computation of Incremental and Average Heat Rate</vt:lpstr>
      <vt:lpstr>Example of Heat Rate Degradation</vt:lpstr>
      <vt:lpstr>Energy Charges</vt:lpstr>
      <vt:lpstr>Target Heat Rate Mechanics</vt:lpstr>
      <vt:lpstr>Target Heat Rate Formula</vt:lpstr>
      <vt:lpstr>LD on Heat Rate</vt:lpstr>
      <vt:lpstr>Inefficiencies from Using Target Data Rather than Actual Data</vt:lpstr>
      <vt:lpstr>Construction Cost and Operations and Maintenance Cost Risk</vt:lpstr>
      <vt:lpstr>Cost of Risk Allocation </vt:lpstr>
      <vt:lpstr>Capital and Operation Cost Breakdown for Alternative Plants</vt:lpstr>
      <vt:lpstr>Cost Trends in Natural Gas Plants</vt:lpstr>
      <vt:lpstr>Comparative Plant Costs for Natural Gas </vt:lpstr>
      <vt:lpstr>U.S. Nuclear Plants</vt:lpstr>
      <vt:lpstr>Timing Risk and Delays in Construction</vt:lpstr>
      <vt:lpstr>Economic Cost of Delay</vt:lpstr>
      <vt:lpstr>Liquidated Damages for Delay in PPA Contract</vt:lpstr>
      <vt:lpstr>Theoretical Penalty for Delay</vt:lpstr>
      <vt:lpstr>Ancillary Services</vt:lpstr>
      <vt:lpstr>Risk for Off-takers</vt:lpstr>
      <vt:lpstr>Accounting for PPA Contracts and Leases</vt:lpstr>
      <vt:lpstr>Criteria for Lease Accounting</vt:lpstr>
      <vt:lpstr>Risk Adjustments to Off-takers</vt:lpstr>
      <vt:lpstr>Adjustments for Risk to Purchasing Entities</vt:lpstr>
      <vt:lpstr>Details of Risk Adjustment</vt:lpstr>
      <vt:lpstr>Risk Adjustment and Fuel Adjustment Clause</vt:lpstr>
      <vt:lpstr>Adjustments to Risk Factor for Contracts</vt:lpstr>
      <vt:lpstr>Credit Ratios Affected by Risk Adjustment</vt:lpstr>
      <vt:lpstr>Effect of PPA Accounting Treatment on PPA Costs and Benefits</vt:lpstr>
      <vt:lpstr>PPA Price Exercise with Alternative Treatment of PPA Contracts </vt:lpstr>
      <vt:lpstr>Termination Clauses</vt:lpstr>
      <vt:lpstr>Alternative Policy Models</vt:lpstr>
      <vt:lpstr>State Ownership Model</vt:lpstr>
      <vt:lpstr>State Ownership Model</vt:lpstr>
      <vt:lpstr>Study of Costs Associated with State Ownership </vt:lpstr>
      <vt:lpstr>Regulated Private Ownership Model</vt:lpstr>
      <vt:lpstr>Rates in Regulated and De-regulated Markets</vt:lpstr>
      <vt:lpstr>Regulated Private Ownership Model</vt:lpstr>
      <vt:lpstr>Competition at the Retail Level without Long-term Contracts</vt:lpstr>
      <vt:lpstr>Full Competition - Benefits</vt:lpstr>
      <vt:lpstr>Full Competition - Problems</vt:lpstr>
      <vt:lpstr>Single Buyer Model with IPPs and PPAs – General  Discussion</vt:lpstr>
      <vt:lpstr>Illustration of Variation in Generation Cost versus Variation in Market Prices</vt:lpstr>
      <vt:lpstr>Single Buyer PPA Model – Benefits and Problems</vt:lpstr>
      <vt:lpstr>Single Buyer PPA Model – Benefits and Problems</vt:lpstr>
      <vt:lpstr>Problems with Single Buyer or IPP Model</vt:lpstr>
      <vt:lpstr>IPP Financial Failures and Success</vt:lpstr>
      <vt:lpstr>Single Buyer Model and the Asian Financial Crisis</vt:lpstr>
      <vt:lpstr>Project Finance – General Discussion</vt:lpstr>
      <vt:lpstr>Project Finance Company – The Special Purpose Vehicle</vt:lpstr>
      <vt:lpstr>Special Purpose Vehicle </vt:lpstr>
      <vt:lpstr>Typical Project Finance Structure</vt:lpstr>
      <vt:lpstr>Deal Diagram – Sithe Cogen</vt:lpstr>
      <vt:lpstr>Contract Risks</vt:lpstr>
      <vt:lpstr>Risk Classification , Mitigation and Importance</vt:lpstr>
      <vt:lpstr>Risk Classification , Mitigation and Importance</vt:lpstr>
      <vt:lpstr>Risk Classification , Mitigation and Importance</vt:lpstr>
      <vt:lpstr>Risk Classification , Mitigation and Importance</vt:lpstr>
      <vt:lpstr>Risk Classification , Mitigation and Importance</vt:lpstr>
      <vt:lpstr>Risk Classification , Mitigation and Importance</vt:lpstr>
      <vt:lpstr>Risk Allocation with PPA Contracts</vt:lpstr>
      <vt:lpstr>Central Question in Finance and Valuation</vt:lpstr>
      <vt:lpstr>Project Finance Background - Issues</vt:lpstr>
      <vt:lpstr>Basic Project Finance Concepts</vt:lpstr>
      <vt:lpstr>Debt Sizing</vt:lpstr>
      <vt:lpstr>Sample Market Data in Different Regions</vt:lpstr>
      <vt:lpstr>Middle East Example</vt:lpstr>
      <vt:lpstr>Loan Terms - Continued</vt:lpstr>
      <vt:lpstr>Example of Pricing and Changing Credit Spreads</vt:lpstr>
      <vt:lpstr>Example of Covenants</vt:lpstr>
      <vt:lpstr>Off-Taker</vt:lpstr>
      <vt:lpstr>Example of Sources and Uses of Funds</vt:lpstr>
      <vt:lpstr>DSCR with High and Low Risk</vt:lpstr>
      <vt:lpstr>Example of Project Finance as Risk Measurement Survey of Electric Plants</vt:lpstr>
      <vt:lpstr>Risk Analysis</vt:lpstr>
      <vt:lpstr>Project Finance Process  Used in Investment</vt:lpstr>
      <vt:lpstr>Evaluation of Project Investments with Equity IRR and Debt Capacity</vt:lpstr>
      <vt:lpstr>Project Finance Terms</vt:lpstr>
      <vt:lpstr>Project Finance Overview</vt:lpstr>
      <vt:lpstr>Non-Recourse In PPA</vt:lpstr>
      <vt:lpstr>What Is Project Finance</vt:lpstr>
      <vt:lpstr>Project Finance Characteristics</vt:lpstr>
      <vt:lpstr>A Little Project Finance Terminology</vt:lpstr>
      <vt:lpstr>Other Terms</vt:lpstr>
      <vt:lpstr>Project Finance Terms</vt:lpstr>
      <vt:lpstr>Project Finance Glossary</vt:lpstr>
      <vt:lpstr>Project Finance and Risk Management</vt:lpstr>
      <vt:lpstr>Significant Emerging Country Defaults (S&amp;P 2007)</vt:lpstr>
      <vt:lpstr>Other Problem Loans (S&amp;P 2007)</vt:lpstr>
      <vt:lpstr>What Is and Is Not Project Finance: Basel II</vt:lpstr>
      <vt:lpstr>Project Finance versus Corporate Finance</vt:lpstr>
      <vt:lpstr>Example of Terms (2012)</vt:lpstr>
      <vt:lpstr>Equity Bridge Loans (EBL)</vt:lpstr>
      <vt:lpstr>Project Finance Corporate Structure and Contract Overview</vt:lpstr>
      <vt:lpstr>EPC Contract and Construction Risks</vt:lpstr>
      <vt:lpstr>EPC Contract Example</vt:lpstr>
      <vt:lpstr>EPC Contract Provisions</vt:lpstr>
      <vt:lpstr>Change Orders in LSTK Contract</vt:lpstr>
      <vt:lpstr>O&amp;M Contract</vt:lpstr>
      <vt:lpstr>O&amp;M Contract Timing</vt:lpstr>
      <vt:lpstr>Incentives in O&amp;M Contract</vt:lpstr>
      <vt:lpstr>Interests of Contractors, Bankers and Sponsors</vt:lpstr>
      <vt:lpstr>Assessment of Contracts</vt:lpstr>
      <vt:lpstr>Project Finance Representation with Contracts for Electricity Plant and Ring Fence</vt:lpstr>
      <vt:lpstr>Non-Recourse and Recourse Debt</vt:lpstr>
      <vt:lpstr>Review of Financial Model</vt:lpstr>
      <vt:lpstr>Project Finance Timing and Phases</vt:lpstr>
      <vt:lpstr>Project Finance Phases – Financial Close and Commercial Operation Date</vt:lpstr>
      <vt:lpstr>Steps in Project Financing</vt:lpstr>
      <vt:lpstr>Mechanics and Theory of Development Cost</vt:lpstr>
      <vt:lpstr>Project Finance Timing and Finance</vt:lpstr>
      <vt:lpstr>Project Finance from Development through Commercial Operation)</vt:lpstr>
      <vt:lpstr>Items that  Must be Completed Before Financial Close (Conditions Precedent)</vt:lpstr>
      <vt:lpstr>Importance of Commercial Operation Date</vt:lpstr>
      <vt:lpstr>Importance of the Completion Test</vt:lpstr>
      <vt:lpstr>Project Finance Dates – Completion Test</vt:lpstr>
      <vt:lpstr>Start-up Phase and Conditions Precedent</vt:lpstr>
      <vt:lpstr>Project Finance Risk Analysis</vt:lpstr>
      <vt:lpstr>Risk Analysis</vt:lpstr>
      <vt:lpstr>Project Finance and Risk Management</vt:lpstr>
      <vt:lpstr>Project Finance and Allocation of Risk</vt:lpstr>
      <vt:lpstr>Importance of Proven Technology</vt:lpstr>
      <vt:lpstr>Risk Allocation Matrix</vt:lpstr>
      <vt:lpstr>Analysis of Major Risks According to Phases of Project Finance</vt:lpstr>
      <vt:lpstr>Technical Failure – New Combined Cycle Electricity Plants</vt:lpstr>
      <vt:lpstr>Project Risks and Causes of Project Failure – S&amp;P Risk Categories</vt:lpstr>
      <vt:lpstr>Strong and Weak Technology/Construction Risk</vt:lpstr>
      <vt:lpstr>Strong and Weak Technology/Construction Risk</vt:lpstr>
      <vt:lpstr>Currency Risk and PPA Agreements</vt:lpstr>
      <vt:lpstr>Project Finance Funding Sources</vt:lpstr>
      <vt:lpstr>Sources of Capital</vt:lpstr>
      <vt:lpstr>Characteristics of Project Finance and Corporate Debt</vt:lpstr>
      <vt:lpstr>Advantages of Project Finance from a Credit Perspective</vt:lpstr>
      <vt:lpstr>Permanent Project Finance Debt</vt:lpstr>
      <vt:lpstr>Sources of Debt</vt:lpstr>
      <vt:lpstr>Sources of Equity Capital</vt:lpstr>
      <vt:lpstr>Different Types of Project Finance Loans</vt:lpstr>
      <vt:lpstr>PF Loans – Cash Flow Lending (Reference)</vt:lpstr>
      <vt:lpstr>Non-Recourse Debt in Project Finance</vt:lpstr>
      <vt:lpstr>PF Loans – Debt Service Reserves</vt:lpstr>
      <vt:lpstr>Example of Debt Service Reserves and Other Features in Merchant Plant Transactions (S&amp;P 2007)</vt:lpstr>
      <vt:lpstr>PowerPoint Presentation</vt:lpstr>
      <vt:lpstr>Example of Cash Flow Waterfall</vt:lpstr>
      <vt:lpstr>Bank Loans and Bonds in Project Finance</vt:lpstr>
      <vt:lpstr>Production Payment Loans (Reference)</vt:lpstr>
      <vt:lpstr>Agency Financing Sources</vt:lpstr>
      <vt:lpstr>Advantages and Disadvantages of Project Finance</vt:lpstr>
      <vt:lpstr>Cost of Project Finance</vt:lpstr>
      <vt:lpstr>Time Requirements in Project Finance</vt:lpstr>
      <vt:lpstr>Representative Financing Costs in Project Financing (Pre Financial Crisis)</vt:lpstr>
      <vt:lpstr>Reasons for Using Project Finance</vt:lpstr>
      <vt:lpstr>Benefits of Project Finance for Public Projects (Reference)</vt:lpstr>
      <vt:lpstr>Project Finance Success and Failure Examples</vt:lpstr>
      <vt:lpstr> Ras Laffan</vt:lpstr>
      <vt:lpstr>Types of Projects and Sovereign Risk</vt:lpstr>
      <vt:lpstr>Example: Ras Laffan Liquified Gas Company (Ras Gas)</vt:lpstr>
      <vt:lpstr>Ras Laffan Liquified Gas Company</vt:lpstr>
      <vt:lpstr>Ras Laffan Liquified Gas Company</vt:lpstr>
      <vt:lpstr>Ras Laffan Liquified Gas Company</vt:lpstr>
      <vt:lpstr>Ras Laffan III</vt:lpstr>
      <vt:lpstr>Ras Laffan III Weaknesses</vt:lpstr>
      <vt:lpstr>Ras Laffan III Off-takers</vt:lpstr>
      <vt:lpstr>Ras Laffan 3 Cash Flow Waterfall</vt:lpstr>
      <vt:lpstr>Ras Laffan 3 Sources and Uses of Funds</vt:lpstr>
      <vt:lpstr>Financing Terms and Risks</vt:lpstr>
      <vt:lpstr>Ras Laffan 3 Debt Amortization Schedule</vt:lpstr>
      <vt:lpstr>Formula for Sculpting Debt</vt:lpstr>
      <vt:lpstr>Project Finance Success: Gaza Power Plant</vt:lpstr>
      <vt:lpstr>Project Finance Risks</vt:lpstr>
      <vt:lpstr>Payouts for Political Risk Insurance</vt:lpstr>
      <vt:lpstr>MEGA Insurance Rates</vt:lpstr>
      <vt:lpstr>Project Finance and Theory</vt:lpstr>
      <vt:lpstr>General Finance Issues and Project Finance</vt:lpstr>
      <vt:lpstr>General Finance Issues and Project Finance (Continued)</vt:lpstr>
      <vt:lpstr>Methods of Analysing the Fundamental Issues</vt:lpstr>
      <vt:lpstr>Methods of Analysis -- Continued</vt:lpstr>
      <vt:lpstr>Methods of Analysis -- Continued</vt:lpstr>
      <vt:lpstr>Methods of Analysis -- Continued</vt:lpstr>
      <vt:lpstr>Project Finance Process</vt:lpstr>
      <vt:lpstr>Project Finance Process and Documentation from Alternative Perspectives</vt:lpstr>
      <vt:lpstr>Project Finance Process</vt:lpstr>
      <vt:lpstr>Azito IPP Project</vt:lpstr>
      <vt:lpstr>Loy Yang Financing</vt:lpstr>
      <vt:lpstr>Loy Yang Covenants</vt:lpstr>
      <vt:lpstr>Resources and Contacts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Finance</dc:title>
  <dc:creator>Lucanio Pavoriti</dc:creator>
  <cp:lastModifiedBy>Monnika Lewenski</cp:lastModifiedBy>
  <cp:revision>1232</cp:revision>
  <cp:lastPrinted>1999-07-15T13:20:36Z</cp:lastPrinted>
  <dcterms:created xsi:type="dcterms:W3CDTF">2000-04-06T10:53:03Z</dcterms:created>
  <dcterms:modified xsi:type="dcterms:W3CDTF">2015-11-21T22:26:21Z</dcterms:modified>
</cp:coreProperties>
</file>